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2"/>
  </p:notesMasterIdLst>
  <p:sldIdLst>
    <p:sldId id="256" r:id="rId2"/>
    <p:sldId id="284" r:id="rId3"/>
    <p:sldId id="289" r:id="rId4"/>
    <p:sldId id="288" r:id="rId5"/>
    <p:sldId id="287" r:id="rId6"/>
    <p:sldId id="286" r:id="rId7"/>
    <p:sldId id="285" r:id="rId8"/>
    <p:sldId id="290" r:id="rId9"/>
    <p:sldId id="259" r:id="rId10"/>
    <p:sldId id="258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2" autoAdjust="0"/>
    <p:restoredTop sz="94728" autoAdjust="0"/>
  </p:normalViewPr>
  <p:slideViewPr>
    <p:cSldViewPr>
      <p:cViewPr>
        <p:scale>
          <a:sx n="90" d="100"/>
          <a:sy n="90" d="100"/>
        </p:scale>
        <p:origin x="-2112" y="-4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0C4AFE6-3DE2-463D-A27C-0BDFEA10B090}" type="datetimeFigureOut">
              <a:rPr lang="cs-CZ"/>
              <a:pPr>
                <a:defRPr/>
              </a:pPr>
              <a:t>4.11.2013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FA3CD4D-35D3-40B7-80EB-924E08A335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47048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8763000" cy="5943600"/>
            <a:chOff x="0" y="0"/>
            <a:chExt cx="5520" cy="3744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110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6" name="Group 4"/>
            <p:cNvGrpSpPr>
              <a:grpSpLocks/>
            </p:cNvGrpSpPr>
            <p:nvPr userDrawn="1"/>
          </p:nvGrpSpPr>
          <p:grpSpPr bwMode="auto">
            <a:xfrm>
              <a:off x="0" y="2208"/>
              <a:ext cx="5520" cy="1536"/>
              <a:chOff x="0" y="2208"/>
              <a:chExt cx="5520" cy="1536"/>
            </a:xfrm>
          </p:grpSpPr>
          <p:sp>
            <p:nvSpPr>
              <p:cNvPr id="10" name="Rectangle 5"/>
              <p:cNvSpPr>
                <a:spLocks noChangeArrowheads="1"/>
              </p:cNvSpPr>
              <p:nvPr/>
            </p:nvSpPr>
            <p:spPr bwMode="ltGray">
              <a:xfrm>
                <a:off x="624" y="2208"/>
                <a:ext cx="4896" cy="1536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1" name="Rectangle 6"/>
              <p:cNvSpPr>
                <a:spLocks noChangeArrowheads="1"/>
              </p:cNvSpPr>
              <p:nvPr/>
            </p:nvSpPr>
            <p:spPr bwMode="white">
              <a:xfrm>
                <a:off x="654" y="2352"/>
                <a:ext cx="4818" cy="1347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2" name="Line 7"/>
              <p:cNvSpPr>
                <a:spLocks noChangeShapeType="1"/>
              </p:cNvSpPr>
              <p:nvPr/>
            </p:nvSpPr>
            <p:spPr bwMode="auto">
              <a:xfrm>
                <a:off x="0" y="3072"/>
                <a:ext cx="624" cy="0"/>
              </a:xfrm>
              <a:prstGeom prst="line">
                <a:avLst/>
              </a:prstGeom>
              <a:noFill/>
              <a:ln w="5080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grpSp>
          <p:nvGrpSpPr>
            <p:cNvPr id="7" name="Group 8"/>
            <p:cNvGrpSpPr>
              <a:grpSpLocks/>
            </p:cNvGrpSpPr>
            <p:nvPr userDrawn="1"/>
          </p:nvGrpSpPr>
          <p:grpSpPr bwMode="auto">
            <a:xfrm>
              <a:off x="400" y="336"/>
              <a:ext cx="5088" cy="192"/>
              <a:chOff x="400" y="336"/>
              <a:chExt cx="5088" cy="192"/>
            </a:xfrm>
          </p:grpSpPr>
          <p:sp>
            <p:nvSpPr>
              <p:cNvPr id="8" name="Rectangle 9"/>
              <p:cNvSpPr>
                <a:spLocks noChangeArrowheads="1"/>
              </p:cNvSpPr>
              <p:nvPr/>
            </p:nvSpPr>
            <p:spPr bwMode="auto">
              <a:xfrm>
                <a:off x="3952" y="336"/>
                <a:ext cx="1536" cy="19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9" name="Line 10"/>
              <p:cNvSpPr>
                <a:spLocks noChangeShapeType="1"/>
              </p:cNvSpPr>
              <p:nvPr/>
            </p:nvSpPr>
            <p:spPr bwMode="auto">
              <a:xfrm>
                <a:off x="400" y="432"/>
                <a:ext cx="5088" cy="0"/>
              </a:xfrm>
              <a:prstGeom prst="line">
                <a:avLst/>
              </a:prstGeom>
              <a:noFill/>
              <a:ln w="444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36875" name="Rectangle 11"/>
          <p:cNvSpPr>
            <a:spLocks noGrp="1" noChangeArrowheads="1"/>
          </p:cNvSpPr>
          <p:nvPr>
            <p:ph type="ctrTitle"/>
          </p:nvPr>
        </p:nvSpPr>
        <p:spPr>
          <a:xfrm>
            <a:off x="2057400" y="1143000"/>
            <a:ext cx="6629400" cy="22098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6876" name="Rectangle 12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962400"/>
            <a:ext cx="6858000" cy="1600200"/>
          </a:xfrm>
        </p:spPr>
        <p:txBody>
          <a:bodyPr anchor="ctr"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3" name="Rectangle 13"/>
          <p:cNvSpPr>
            <a:spLocks noGrp="1" noChangeArrowheads="1"/>
          </p:cNvSpPr>
          <p:nvPr>
            <p:ph type="dt" sz="half" idx="10"/>
          </p:nvPr>
        </p:nvSpPr>
        <p:spPr>
          <a:xfrm>
            <a:off x="912813" y="6251575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4FDB6B-6A8C-4063-8B4E-2FD0ED84001A}" type="datetime1">
              <a:rPr lang="cs-CZ"/>
              <a:pPr>
                <a:defRPr/>
              </a:pPr>
              <a:t>4.11.2013</a:t>
            </a:fld>
            <a:endParaRPr lang="cs-CZ"/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ftr" sz="quarter" idx="11"/>
          </p:nvPr>
        </p:nvSpPr>
        <p:spPr>
          <a:xfrm>
            <a:off x="3354388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0746E9-97B3-4EFF-A76B-D082C4A7A0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CF8B31-69DE-4410-B6EA-03F180B326A5}" type="datetime1">
              <a:rPr lang="cs-CZ"/>
              <a:pPr>
                <a:defRPr/>
              </a:pPr>
              <a:t>4.11.2013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8A277B-3A86-4AE3-9DC0-975525CA88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0F0236-4583-4BEF-AA35-018179C03675}" type="datetime1">
              <a:rPr lang="cs-CZ"/>
              <a:pPr>
                <a:defRPr/>
              </a:pPr>
              <a:t>4.11.2013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8E3202-162F-42EF-B189-BCF626B93B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144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768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B3D7469-BE4B-407A-A6E7-1669CEBEC996}" type="datetime1">
              <a:rPr lang="cs-CZ"/>
              <a:pPr>
                <a:defRPr/>
              </a:pPr>
              <a:t>4.11.2013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762277-556F-4816-8F4B-4375002156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065A88-855D-4145-B544-C326F4761DAE}" type="datetime1">
              <a:rPr lang="cs-CZ"/>
              <a:pPr>
                <a:defRPr/>
              </a:pPr>
              <a:t>4.11.2013</a:t>
            </a:fld>
            <a:endParaRPr lang="cs-CZ"/>
          </a:p>
        </p:txBody>
      </p:sp>
      <p:sp>
        <p:nvSpPr>
          <p:cNvPr id="8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67CE6C-6DC3-4CDE-8EE0-677FB33F58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FE5BDC-FD64-491B-843E-F8DC0EA15F00}" type="datetime1">
              <a:rPr lang="cs-CZ"/>
              <a:pPr>
                <a:defRPr/>
              </a:pPr>
              <a:t>4.11.2013</a:t>
            </a:fld>
            <a:endParaRPr lang="cs-CZ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817330-251F-47AA-B398-D414B6C360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84FDAA-32BF-4B12-B509-13430870F2A6}" type="datetime1">
              <a:rPr lang="cs-CZ"/>
              <a:pPr>
                <a:defRPr/>
              </a:pPr>
              <a:t>4.11.2013</a:t>
            </a:fld>
            <a:endParaRPr lang="cs-CZ"/>
          </a:p>
        </p:txBody>
      </p:sp>
      <p:sp>
        <p:nvSpPr>
          <p:cNvPr id="3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9F0023-B07F-42CB-87B1-7D6BE1F8A8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A8DE6A-B085-4477-8945-82EAD05A202F}" type="datetime1">
              <a:rPr lang="cs-CZ"/>
              <a:pPr>
                <a:defRPr/>
              </a:pPr>
              <a:t>4.11.2013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C6DC38-016B-409E-84ED-4603D58A8E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21A840A-EB33-4B11-92A1-50155DE28A10}" type="datetime1">
              <a:rPr lang="cs-CZ"/>
              <a:pPr>
                <a:defRPr/>
              </a:pPr>
              <a:t>4.11.2013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12CEFC-A325-40B3-942E-183DCFAED6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3EC934F-7C6B-4660-9764-5D7DA494132C}" type="datetime1">
              <a:rPr lang="cs-CZ"/>
              <a:pPr>
                <a:defRPr/>
              </a:pPr>
              <a:t>4.11.2013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5E9D1D-B610-4473-A906-6683ECDB4D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3700" y="277813"/>
            <a:ext cx="1943100" cy="5853112"/>
          </a:xfrm>
        </p:spPr>
        <p:txBody>
          <a:bodyPr vert="eaVert"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7813"/>
            <a:ext cx="5676900" cy="5853112"/>
          </a:xfrm>
        </p:spPr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29528FA-B4E0-41BE-BBD6-1C8E3CFEC65F}" type="datetime1">
              <a:rPr lang="cs-CZ"/>
              <a:pPr>
                <a:defRPr/>
              </a:pPr>
              <a:t>4.11.2013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27EC261-9BFA-43C5-BB77-D6CE9F5EAD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8686800" cy="4876800"/>
            <a:chOff x="0" y="0"/>
            <a:chExt cx="5472" cy="3072"/>
          </a:xfrm>
        </p:grpSpPr>
        <p:sp>
          <p:nvSpPr>
            <p:cNvPr id="35843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38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1034" name="Group 4"/>
            <p:cNvGrpSpPr>
              <a:grpSpLocks/>
            </p:cNvGrpSpPr>
            <p:nvPr/>
          </p:nvGrpSpPr>
          <p:grpSpPr bwMode="auto">
            <a:xfrm>
              <a:off x="240" y="893"/>
              <a:ext cx="5232" cy="115"/>
              <a:chOff x="240" y="893"/>
              <a:chExt cx="5232" cy="115"/>
            </a:xfrm>
          </p:grpSpPr>
          <p:sp>
            <p:nvSpPr>
              <p:cNvPr id="35845" name="Rectangle 5"/>
              <p:cNvSpPr>
                <a:spLocks noChangeArrowheads="1"/>
              </p:cNvSpPr>
              <p:nvPr/>
            </p:nvSpPr>
            <p:spPr bwMode="auto">
              <a:xfrm>
                <a:off x="4320" y="893"/>
                <a:ext cx="1152" cy="11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5846" name="Line 6"/>
              <p:cNvSpPr>
                <a:spLocks noChangeShapeType="1"/>
              </p:cNvSpPr>
              <p:nvPr/>
            </p:nvSpPr>
            <p:spPr bwMode="auto">
              <a:xfrm>
                <a:off x="240" y="941"/>
                <a:ext cx="5232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1027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277813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600200"/>
            <a:ext cx="77724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5849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251575"/>
            <a:ext cx="1981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pPr>
              <a:defRPr/>
            </a:pPr>
            <a:fld id="{6C25294C-3134-4C5D-BE6D-FE6DD40FD55D}" type="datetime1">
              <a:rPr lang="cs-CZ"/>
              <a:pPr>
                <a:defRPr/>
              </a:pPr>
              <a:t>4.11.2013</a:t>
            </a:fld>
            <a:endParaRPr lang="cs-CZ"/>
          </a:p>
        </p:txBody>
      </p:sp>
      <p:sp>
        <p:nvSpPr>
          <p:cNvPr id="35850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2484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5851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pPr>
              <a:defRPr/>
            </a:pPr>
            <a:fld id="{3285634F-E79A-4B5E-AEAE-FCB4B68D53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35852" name="Line 12"/>
          <p:cNvSpPr>
            <a:spLocks noChangeShapeType="1"/>
          </p:cNvSpPr>
          <p:nvPr/>
        </p:nvSpPr>
        <p:spPr bwMode="auto">
          <a:xfrm>
            <a:off x="0" y="4876800"/>
            <a:ext cx="609600" cy="0"/>
          </a:xfrm>
          <a:prstGeom prst="line">
            <a:avLst/>
          </a:prstGeom>
          <a:noFill/>
          <a:ln w="44450">
            <a:solidFill>
              <a:schemeClr val="bg2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0" r:id="rId2"/>
    <p:sldLayoutId id="2147483659" r:id="rId3"/>
    <p:sldLayoutId id="2147483658" r:id="rId4"/>
    <p:sldLayoutId id="2147483657" r:id="rId5"/>
    <p:sldLayoutId id="2147483656" r:id="rId6"/>
    <p:sldLayoutId id="2147483655" r:id="rId7"/>
    <p:sldLayoutId id="2147483654" r:id="rId8"/>
    <p:sldLayoutId id="2147483653" r:id="rId9"/>
    <p:sldLayoutId id="2147483652" r:id="rId10"/>
    <p:sldLayoutId id="2147483651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Char char="n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n"/>
        <a:defRPr sz="26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5000"/>
        <a:buFont typeface="Wingdings" pitchFamily="2" charset="2"/>
        <a:buChar char="n"/>
        <a:defRPr sz="23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ekonomie.topsid.com/index.php?war=vyrobni_cinnost_podniku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403" name="Group 6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44364886"/>
              </p:ext>
            </p:extLst>
          </p:nvPr>
        </p:nvGraphicFramePr>
        <p:xfrm>
          <a:off x="750888" y="2060575"/>
          <a:ext cx="7924800" cy="3671888"/>
        </p:xfrm>
        <a:graphic>
          <a:graphicData uri="http://schemas.openxmlformats.org/drawingml/2006/table">
            <a:tbl>
              <a:tblPr/>
              <a:tblGrid>
                <a:gridCol w="2092325"/>
                <a:gridCol w="5832475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41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Výrobní </a:t>
                      </a: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činnost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Výroba, příprava výroby, plán výroby, výrobní proces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Ekonomika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Kateřina Škultétyová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3. ročník, žáci 17 – 18 let, </a:t>
                      </a: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Instalatér</a:t>
                      </a: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Verdana" pitchFamily="34" charset="0"/>
                          <a:cs typeface="Times New Roman" pitchFamily="18" charset="0"/>
                        </a:rPr>
                        <a:t>, Tesař, Truhlář, Zedník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Seznam viz poslední snímek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95" name="TextovéPole 9"/>
          <p:cNvSpPr txBox="1">
            <a:spLocks noChangeArrowheads="1"/>
          </p:cNvSpPr>
          <p:nvPr/>
        </p:nvSpPr>
        <p:spPr bwMode="auto">
          <a:xfrm>
            <a:off x="792163" y="960438"/>
            <a:ext cx="755967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Výrobní činnosti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EB32558D-9199-48C1-BB52-DE24F14B5F51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 eaLnBrk="1" hangingPunct="1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  <a:latin typeface="Arial" charset="0"/>
              </a:rPr>
              <a:t/>
            </a:r>
            <a:br>
              <a:rPr lang="cs-CZ" sz="1600">
                <a:solidFill>
                  <a:srgbClr val="02283F"/>
                </a:solidFill>
                <a:latin typeface="Arial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sp>
        <p:nvSpPr>
          <p:cNvPr id="14398" name="TextovéPole 12"/>
          <p:cNvSpPr txBox="1">
            <a:spLocks noChangeArrowheads="1"/>
          </p:cNvSpPr>
          <p:nvPr/>
        </p:nvSpPr>
        <p:spPr bwMode="auto">
          <a:xfrm>
            <a:off x="787400" y="1454150"/>
            <a:ext cx="75612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VY_32_INOVACE_41_833</a:t>
            </a:r>
          </a:p>
        </p:txBody>
      </p:sp>
      <p:pic>
        <p:nvPicPr>
          <p:cNvPr id="1439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40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5074462E-85EE-4A81-A0F6-4B37D1CCE11B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5364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endParaRPr lang="cs-CZ" smtClean="0"/>
          </a:p>
          <a:p>
            <a:pPr algn="ctr" eaLnBrk="1" hangingPunct="1">
              <a:buFont typeface="Wingdings" pitchFamily="2" charset="2"/>
              <a:buNone/>
            </a:pPr>
            <a:endParaRPr lang="cs-CZ" smtClean="0"/>
          </a:p>
          <a:p>
            <a:pPr algn="ctr" eaLnBrk="1" hangingPunct="1">
              <a:buFont typeface="Wingdings" pitchFamily="2" charset="2"/>
              <a:buNone/>
            </a:pPr>
            <a:r>
              <a:rPr lang="cs-CZ" smtClean="0"/>
              <a:t>VÝROBNÍ ČINNOSTI</a:t>
            </a:r>
          </a:p>
        </p:txBody>
      </p:sp>
      <p:pic>
        <p:nvPicPr>
          <p:cNvPr id="1536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7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5B251D13-6582-451B-8C15-D5A0F63EA87B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6388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Výroba je základní hodnotvorný proces, při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kterém řešíme tři otázky</a:t>
            </a:r>
          </a:p>
          <a:p>
            <a:pPr eaLnBrk="1" hangingPunct="1">
              <a:buFont typeface="Wingdings" pitchFamily="2" charset="2"/>
              <a:buNone/>
            </a:pPr>
            <a:endParaRPr lang="cs-CZ" sz="2000" smtClean="0"/>
          </a:p>
          <a:p>
            <a:pPr eaLnBrk="1" hangingPunct="1"/>
            <a:r>
              <a:rPr lang="cs-CZ" sz="2000" smtClean="0"/>
              <a:t>Co? – znamená rozhodnutí, jaké výrobky a v jakém množství budeme vyrábět</a:t>
            </a:r>
          </a:p>
          <a:p>
            <a:pPr eaLnBrk="1" hangingPunct="1"/>
            <a:r>
              <a:rPr lang="cs-CZ" sz="2000" smtClean="0"/>
              <a:t>Jak? – znamená rozhodnutí, jakou technologií, jakým způsobem a z jakých surovin budeme vyrábět</a:t>
            </a:r>
          </a:p>
          <a:p>
            <a:pPr eaLnBrk="1" hangingPunct="1"/>
            <a:r>
              <a:rPr lang="cs-CZ" sz="2000" smtClean="0"/>
              <a:t>Komu prodat? – znamená zjistit, kdo výrobky potřebuje</a:t>
            </a:r>
          </a:p>
        </p:txBody>
      </p:sp>
      <p:pic>
        <p:nvPicPr>
          <p:cNvPr id="1638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1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1723028D-764D-4500-9D40-2E5E7A39E677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7412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Příprava výroby</a:t>
            </a:r>
          </a:p>
          <a:p>
            <a:pPr eaLnBrk="1" hangingPunct="1"/>
            <a:endParaRPr lang="cs-CZ" sz="2000" smtClean="0"/>
          </a:p>
          <a:p>
            <a:pPr eaLnBrk="1" hangingPunct="1"/>
            <a:r>
              <a:rPr lang="cs-CZ" sz="2000" smtClean="0"/>
              <a:t>zahrnuje celý výzkum a vývoj nového výrobku až po technologický postup</a:t>
            </a:r>
          </a:p>
          <a:p>
            <a:pPr eaLnBrk="1" hangingPunct="1"/>
            <a:endParaRPr lang="cs-CZ" smtClean="0"/>
          </a:p>
        </p:txBody>
      </p:sp>
      <p:pic>
        <p:nvPicPr>
          <p:cNvPr id="1741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630FD901-F843-4CED-8C67-4CBB8E04D56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8436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Plán výroby</a:t>
            </a:r>
          </a:p>
          <a:p>
            <a:pPr eaLnBrk="1" hangingPunct="1"/>
            <a:endParaRPr lang="cs-CZ" sz="2000" smtClean="0"/>
          </a:p>
          <a:p>
            <a:pPr eaLnBrk="1" hangingPunct="1"/>
            <a:r>
              <a:rPr lang="cs-CZ" sz="2000" smtClean="0"/>
              <a:t>řeší organizaci výroby – organizace pracovišť, práce, zásobovací a skladovací kapacitu, financování</a:t>
            </a:r>
          </a:p>
        </p:txBody>
      </p:sp>
      <p:pic>
        <p:nvPicPr>
          <p:cNvPr id="1843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9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0CCCB510-FAB5-4985-B062-159A4241027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460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endParaRPr lang="cs-CZ" smtClean="0"/>
          </a:p>
          <a:p>
            <a:pPr algn="ctr" eaLnBrk="1" hangingPunct="1">
              <a:buFont typeface="Wingdings" pitchFamily="2" charset="2"/>
              <a:buNone/>
            </a:pPr>
            <a:r>
              <a:rPr lang="cs-CZ" smtClean="0"/>
              <a:t>Členění výrobního procesu</a:t>
            </a:r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</p:txBody>
      </p:sp>
      <p:pic>
        <p:nvPicPr>
          <p:cNvPr id="19461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3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805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F9B1D37E-3D03-4967-B36B-B9A6561993B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0484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Podle stupně mechanizace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z="2000" smtClean="0"/>
              <a:t>ruční výroba</a:t>
            </a:r>
          </a:p>
          <a:p>
            <a:pPr eaLnBrk="1" hangingPunct="1"/>
            <a:r>
              <a:rPr lang="cs-CZ" sz="2000" smtClean="0"/>
              <a:t>mechanizovaná výroba</a:t>
            </a:r>
          </a:p>
          <a:p>
            <a:pPr eaLnBrk="1" hangingPunct="1"/>
            <a:r>
              <a:rPr lang="cs-CZ" sz="2000" smtClean="0"/>
              <a:t>automatizovaná výroba</a:t>
            </a:r>
          </a:p>
        </p:txBody>
      </p:sp>
      <p:pic>
        <p:nvPicPr>
          <p:cNvPr id="2048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3D0364B9-7C09-4948-BFD2-7D5B65CD7526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1508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Podle počtu vyráběných výrobků jednoho druhu</a:t>
            </a:r>
          </a:p>
          <a:p>
            <a:pPr eaLnBrk="1" hangingPunct="1"/>
            <a:endParaRPr lang="cs-CZ" sz="2000" smtClean="0"/>
          </a:p>
          <a:p>
            <a:pPr eaLnBrk="1" hangingPunct="1"/>
            <a:r>
              <a:rPr lang="cs-CZ" sz="2000" smtClean="0"/>
              <a:t>kusová výroba</a:t>
            </a:r>
          </a:p>
          <a:p>
            <a:pPr eaLnBrk="1" hangingPunct="1"/>
            <a:r>
              <a:rPr lang="cs-CZ" sz="2000" smtClean="0"/>
              <a:t>sériová výroba</a:t>
            </a:r>
          </a:p>
          <a:p>
            <a:pPr eaLnBrk="1" hangingPunct="1"/>
            <a:r>
              <a:rPr lang="cs-CZ" sz="2000" smtClean="0"/>
              <a:t>hromadná výroba</a:t>
            </a:r>
          </a:p>
        </p:txBody>
      </p:sp>
      <p:pic>
        <p:nvPicPr>
          <p:cNvPr id="2150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C5807E35-9013-48B3-82B6-CFCCD38FE7AE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22532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3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4" name="TextovéPole 9"/>
          <p:cNvSpPr txBox="1">
            <a:spLocks noChangeArrowheads="1"/>
          </p:cNvSpPr>
          <p:nvPr/>
        </p:nvSpPr>
        <p:spPr bwMode="auto">
          <a:xfrm>
            <a:off x="3492500" y="1484313"/>
            <a:ext cx="214312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Souhrn učiva</a:t>
            </a:r>
          </a:p>
        </p:txBody>
      </p:sp>
      <p:sp>
        <p:nvSpPr>
          <p:cNvPr id="22535" name="TextovéPole 10"/>
          <p:cNvSpPr txBox="1">
            <a:spLocks noChangeArrowheads="1"/>
          </p:cNvSpPr>
          <p:nvPr/>
        </p:nvSpPr>
        <p:spPr bwMode="auto">
          <a:xfrm>
            <a:off x="827088" y="2492375"/>
            <a:ext cx="76327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Co je to výroba?</a:t>
            </a:r>
          </a:p>
          <a:p>
            <a:r>
              <a:rPr lang="cs-CZ" sz="2000"/>
              <a:t>Které otázky při výrobě musíme řešit?</a:t>
            </a:r>
          </a:p>
          <a:p>
            <a:r>
              <a:rPr lang="cs-CZ" sz="2000"/>
              <a:t>Jak členíme výrobu podle stupně mechanizace?</a:t>
            </a:r>
            <a:endParaRPr lang="cs-CZ" sz="20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9841AECD-5E61-4E25-90B5-9DE5C320DDDF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3556" name="Rectangle 9"/>
          <p:cNvSpPr>
            <a:spLocks noGrp="1" noChangeArrowheads="1"/>
          </p:cNvSpPr>
          <p:nvPr>
            <p:ph type="body" idx="1"/>
          </p:nvPr>
        </p:nvSpPr>
        <p:spPr>
          <a:xfrm>
            <a:off x="900113" y="2133600"/>
            <a:ext cx="7772400" cy="4530725"/>
          </a:xfrm>
        </p:spPr>
        <p:txBody>
          <a:bodyPr/>
          <a:lstStyle/>
          <a:p>
            <a:pPr eaLnBrk="1" hangingPunct="1"/>
            <a:r>
              <a:rPr lang="cs-CZ" sz="1800" smtClean="0"/>
              <a:t>AUTOR NEUVEDEN. </a:t>
            </a:r>
            <a:r>
              <a:rPr lang="cs-CZ" sz="1800" i="1" smtClean="0"/>
              <a:t>http://ekonomie.topsid.com/</a:t>
            </a:r>
            <a:r>
              <a:rPr lang="cs-CZ" sz="1800" smtClean="0"/>
              <a:t> [online]. [cit. 21.10.2013]. Dostupný na WWW: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1800" smtClean="0"/>
              <a:t>     </a:t>
            </a:r>
            <a:r>
              <a:rPr lang="cs-CZ" sz="1800" smtClean="0">
                <a:hlinkClick r:id="rId2"/>
              </a:rPr>
              <a:t>http://ekonomie.topsid.com/index.php?war=vyrobni_cinnost_podniku</a:t>
            </a:r>
            <a:endParaRPr lang="cs-CZ" sz="1800" smtClean="0"/>
          </a:p>
        </p:txBody>
      </p:sp>
      <p:pic>
        <p:nvPicPr>
          <p:cNvPr id="23557" name="Obrázek 1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8" name="Obrázek 8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9" name="TextovéPole 9"/>
          <p:cNvSpPr txBox="1">
            <a:spLocks noChangeArrowheads="1"/>
          </p:cNvSpPr>
          <p:nvPr/>
        </p:nvSpPr>
        <p:spPr bwMode="auto">
          <a:xfrm>
            <a:off x="3402013" y="1485900"/>
            <a:ext cx="2322512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Použité zdroje</a:t>
            </a: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rstvy">
  <a:themeElements>
    <a:clrScheme name="Vrstvy 6">
      <a:dk1>
        <a:srgbClr val="000000"/>
      </a:dk1>
      <a:lt1>
        <a:srgbClr val="FFFFE1"/>
      </a:lt1>
      <a:dk2>
        <a:srgbClr val="330033"/>
      </a:dk2>
      <a:lt2>
        <a:srgbClr val="330033"/>
      </a:lt2>
      <a:accent1>
        <a:srgbClr val="CCCC99"/>
      </a:accent1>
      <a:accent2>
        <a:srgbClr val="FF0000"/>
      </a:accent2>
      <a:accent3>
        <a:srgbClr val="FFFFEE"/>
      </a:accent3>
      <a:accent4>
        <a:srgbClr val="000000"/>
      </a:accent4>
      <a:accent5>
        <a:srgbClr val="E2E2CA"/>
      </a:accent5>
      <a:accent6>
        <a:srgbClr val="E70000"/>
      </a:accent6>
      <a:hlink>
        <a:srgbClr val="990033"/>
      </a:hlink>
      <a:folHlink>
        <a:srgbClr val="B2B2B2"/>
      </a:folHlink>
    </a:clrScheme>
    <a:fontScheme name="Vrstvy">
      <a:majorFont>
        <a:latin typeface="Times New Roman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stvy 1">
        <a:dk1>
          <a:srgbClr val="993300"/>
        </a:dk1>
        <a:lt1>
          <a:srgbClr val="CCCCCC"/>
        </a:lt1>
        <a:dk2>
          <a:srgbClr val="000000"/>
        </a:dk2>
        <a:lt2>
          <a:srgbClr val="FFFFFF"/>
        </a:lt2>
        <a:accent1>
          <a:srgbClr val="576F2B"/>
        </a:accent1>
        <a:accent2>
          <a:srgbClr val="666699"/>
        </a:accent2>
        <a:accent3>
          <a:srgbClr val="AAAAAA"/>
        </a:accent3>
        <a:accent4>
          <a:srgbClr val="AEAEAE"/>
        </a:accent4>
        <a:accent5>
          <a:srgbClr val="B4BBAC"/>
        </a:accent5>
        <a:accent6>
          <a:srgbClr val="5C5C8A"/>
        </a:accent6>
        <a:hlink>
          <a:srgbClr val="9933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2">
        <a:dk1>
          <a:srgbClr val="993300"/>
        </a:dk1>
        <a:lt1>
          <a:srgbClr val="CCCCCC"/>
        </a:lt1>
        <a:dk2>
          <a:srgbClr val="330000"/>
        </a:dk2>
        <a:lt2>
          <a:srgbClr val="FFFFFF"/>
        </a:lt2>
        <a:accent1>
          <a:srgbClr val="996633"/>
        </a:accent1>
        <a:accent2>
          <a:srgbClr val="FF0000"/>
        </a:accent2>
        <a:accent3>
          <a:srgbClr val="ADAAAA"/>
        </a:accent3>
        <a:accent4>
          <a:srgbClr val="AEAEAE"/>
        </a:accent4>
        <a:accent5>
          <a:srgbClr val="CAB8AD"/>
        </a:accent5>
        <a:accent6>
          <a:srgbClr val="E70000"/>
        </a:accent6>
        <a:hlink>
          <a:srgbClr val="FF3300"/>
        </a:hlink>
        <a:folHlink>
          <a:srgbClr val="CC99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3">
        <a:dk1>
          <a:srgbClr val="79788A"/>
        </a:dk1>
        <a:lt1>
          <a:srgbClr val="FFFFFF"/>
        </a:lt1>
        <a:dk2>
          <a:srgbClr val="21203C"/>
        </a:dk2>
        <a:lt2>
          <a:srgbClr val="FFFFCC"/>
        </a:lt2>
        <a:accent1>
          <a:srgbClr val="476077"/>
        </a:accent1>
        <a:accent2>
          <a:srgbClr val="676C5A"/>
        </a:accent2>
        <a:accent3>
          <a:srgbClr val="ABABAF"/>
        </a:accent3>
        <a:accent4>
          <a:srgbClr val="DADADA"/>
        </a:accent4>
        <a:accent5>
          <a:srgbClr val="B1B6BD"/>
        </a:accent5>
        <a:accent6>
          <a:srgbClr val="5D6151"/>
        </a:accent6>
        <a:hlink>
          <a:srgbClr val="666699"/>
        </a:hlink>
        <a:folHlink>
          <a:srgbClr val="8CB0A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4">
        <a:dk1>
          <a:srgbClr val="455B41"/>
        </a:dk1>
        <a:lt1>
          <a:srgbClr val="FFFFCC"/>
        </a:lt1>
        <a:dk2>
          <a:srgbClr val="79A994"/>
        </a:dk2>
        <a:lt2>
          <a:srgbClr val="FFFFCC"/>
        </a:lt2>
        <a:accent1>
          <a:srgbClr val="517087"/>
        </a:accent1>
        <a:accent2>
          <a:srgbClr val="666699"/>
        </a:accent2>
        <a:accent3>
          <a:srgbClr val="BED1C8"/>
        </a:accent3>
        <a:accent4>
          <a:srgbClr val="DADAAE"/>
        </a:accent4>
        <a:accent5>
          <a:srgbClr val="B3BBC3"/>
        </a:accent5>
        <a:accent6>
          <a:srgbClr val="5C5C8A"/>
        </a:accent6>
        <a:hlink>
          <a:srgbClr val="993300"/>
        </a:hlink>
        <a:folHlink>
          <a:srgbClr val="A4AF6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5">
        <a:dk1>
          <a:srgbClr val="330000"/>
        </a:dk1>
        <a:lt1>
          <a:srgbClr val="FF9900"/>
        </a:lt1>
        <a:dk2>
          <a:srgbClr val="FFFFFF"/>
        </a:dk2>
        <a:lt2>
          <a:srgbClr val="8B3111"/>
        </a:lt2>
        <a:accent1>
          <a:srgbClr val="DD6D07"/>
        </a:accent1>
        <a:accent2>
          <a:srgbClr val="CC9900"/>
        </a:accent2>
        <a:accent3>
          <a:srgbClr val="FFCAAA"/>
        </a:accent3>
        <a:accent4>
          <a:srgbClr val="2A0000"/>
        </a:accent4>
        <a:accent5>
          <a:srgbClr val="EBBAAA"/>
        </a:accent5>
        <a:accent6>
          <a:srgbClr val="B98A00"/>
        </a:accent6>
        <a:hlink>
          <a:srgbClr val="CC330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6">
        <a:dk1>
          <a:srgbClr val="000000"/>
        </a:dk1>
        <a:lt1>
          <a:srgbClr val="FFFFE1"/>
        </a:lt1>
        <a:dk2>
          <a:srgbClr val="330033"/>
        </a:dk2>
        <a:lt2>
          <a:srgbClr val="330033"/>
        </a:lt2>
        <a:accent1>
          <a:srgbClr val="CCCC99"/>
        </a:accent1>
        <a:accent2>
          <a:srgbClr val="FF0000"/>
        </a:accent2>
        <a:accent3>
          <a:srgbClr val="FFFFEE"/>
        </a:accent3>
        <a:accent4>
          <a:srgbClr val="000000"/>
        </a:accent4>
        <a:accent5>
          <a:srgbClr val="E2E2CA"/>
        </a:accent5>
        <a:accent6>
          <a:srgbClr val="E70000"/>
        </a:accent6>
        <a:hlink>
          <a:srgbClr val="990033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7">
        <a:dk1>
          <a:srgbClr val="000000"/>
        </a:dk1>
        <a:lt1>
          <a:srgbClr val="FFFFFF"/>
        </a:lt1>
        <a:dk2>
          <a:srgbClr val="000000"/>
        </a:dk2>
        <a:lt2>
          <a:srgbClr val="891411"/>
        </a:lt2>
        <a:accent1>
          <a:srgbClr val="4F917E"/>
        </a:accent1>
        <a:accent2>
          <a:srgbClr val="CC9900"/>
        </a:accent2>
        <a:accent3>
          <a:srgbClr val="FFFFFF"/>
        </a:accent3>
        <a:accent4>
          <a:srgbClr val="000000"/>
        </a:accent4>
        <a:accent5>
          <a:srgbClr val="B2C7C0"/>
        </a:accent5>
        <a:accent6>
          <a:srgbClr val="B98A00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8">
        <a:dk1>
          <a:srgbClr val="000000"/>
        </a:dk1>
        <a:lt1>
          <a:srgbClr val="FFFFFF"/>
        </a:lt1>
        <a:dk2>
          <a:srgbClr val="CC0000"/>
        </a:dk2>
        <a:lt2>
          <a:srgbClr val="999966"/>
        </a:lt2>
        <a:accent1>
          <a:srgbClr val="CCCCCC"/>
        </a:accent1>
        <a:accent2>
          <a:srgbClr val="CCCC6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B9B95C"/>
        </a:accent6>
        <a:hlink>
          <a:srgbClr val="666699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9">
        <a:dk1>
          <a:srgbClr val="000000"/>
        </a:dk1>
        <a:lt1>
          <a:srgbClr val="FFFFFF"/>
        </a:lt1>
        <a:dk2>
          <a:srgbClr val="FF0000"/>
        </a:dk2>
        <a:lt2>
          <a:srgbClr val="009999"/>
        </a:lt2>
        <a:accent1>
          <a:srgbClr val="C7B505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E0D7AA"/>
        </a:accent5>
        <a:accent6>
          <a:srgbClr val="E7E75C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10">
        <a:dk1>
          <a:srgbClr val="000000"/>
        </a:dk1>
        <a:lt1>
          <a:srgbClr val="FFFFFF"/>
        </a:lt1>
        <a:dk2>
          <a:srgbClr val="660033"/>
        </a:dk2>
        <a:lt2>
          <a:srgbClr val="666699"/>
        </a:lt2>
        <a:accent1>
          <a:srgbClr val="95A3D1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C8CEE5"/>
        </a:accent5>
        <a:accent6>
          <a:srgbClr val="E7E75C"/>
        </a:accent6>
        <a:hlink>
          <a:srgbClr val="5A84D8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Layers</Template>
  <TotalTime>1203</TotalTime>
  <Words>314</Words>
  <Application>Microsoft Office PowerPoint</Application>
  <PresentationFormat>Předvádění na obrazovce (4:3)</PresentationFormat>
  <Paragraphs>90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Vrstvy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82</cp:revision>
  <dcterms:created xsi:type="dcterms:W3CDTF">2010-11-01T23:40:31Z</dcterms:created>
  <dcterms:modified xsi:type="dcterms:W3CDTF">2013-11-04T12:54:07Z</dcterms:modified>
</cp:coreProperties>
</file>