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8"/>
  </p:notesMasterIdLst>
  <p:sldIdLst>
    <p:sldId id="256" r:id="rId2"/>
    <p:sldId id="284" r:id="rId3"/>
    <p:sldId id="289" r:id="rId4"/>
    <p:sldId id="299" r:id="rId5"/>
    <p:sldId id="300" r:id="rId6"/>
    <p:sldId id="288" r:id="rId7"/>
    <p:sldId id="287" r:id="rId8"/>
    <p:sldId id="286" r:id="rId9"/>
    <p:sldId id="290" r:id="rId10"/>
    <p:sldId id="294" r:id="rId11"/>
    <p:sldId id="293" r:id="rId12"/>
    <p:sldId id="291" r:id="rId13"/>
    <p:sldId id="292" r:id="rId14"/>
    <p:sldId id="297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82" y="4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1AE7F44-DE41-4E63-B4EA-E1AE72674732}" type="datetimeFigureOut">
              <a:rPr lang="cs-CZ"/>
              <a:pPr>
                <a:defRPr/>
              </a:pPr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C2B180D-6184-4A2A-9FAC-25C466180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6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4198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41988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41989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1990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1991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1992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41993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1994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997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5571AC77-A2AF-4A9A-AD0C-53BDAA65C132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41998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999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5C119A9-FDCA-4005-81E9-00F556F484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B3447F-2C80-4DEE-8C25-CE151DD302A5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AE048D-C440-418F-AF63-21463037A1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7D7FCE-A259-451B-96C0-7AC99AE10EF1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0569D4-CA88-494C-91E8-485F4BA866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D35643-73D8-408D-BC7F-0A91D7325410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7BED7B-09C3-42A8-A60C-6C46DD28B1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3B0383D-B3F0-4C97-B75F-D57C8A6D492E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AD5AD8-17B9-41C0-A534-D7F08DA02C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820E47-B8F1-4C0E-9A89-535568FD9580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D87DB4-F7B2-4FB7-B015-F9663C4C42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DE246-248B-4C9B-A9AF-F796DD63E88E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955F58-3977-4E30-8C1D-E7FA758B3A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23BF4E3-055C-43F1-8668-38E849A6B82C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BEAE2-025E-460B-8121-DF4A639E22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8A1DB1-488F-4E0F-99C0-4AB68573A1F7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27A92B-E4CA-4860-837B-CFD1DD2EF3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357CB0D-F9A3-4E2E-A2B0-BCE4D8431C67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7F2FF8-88BD-4DB4-B6D9-9B5A8A7083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474287-B5B2-494C-847F-63FA9EA7F341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FA346B-6B97-4E8D-A2D5-CD7FE1A067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2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4096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4096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4096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4096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6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096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D9E85653-5436-4752-9129-7D0D39CA9BA7}" type="datetime1">
              <a:rPr lang="cs-CZ"/>
              <a:pPr/>
              <a:t>2.11.2013</a:t>
            </a:fld>
            <a:endParaRPr lang="cs-CZ"/>
          </a:p>
        </p:txBody>
      </p:sp>
      <p:sp>
        <p:nvSpPr>
          <p:cNvPr id="4097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4097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F429B867-6942-4EF2-A9DB-527FAF13AD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097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Podnikatelský záměr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0E462FF-3160-4450-8B9F-2515A92BFEB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55650" y="1484313"/>
            <a:ext cx="75612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VY_32_INOVACE_41_835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Podnikatelský záměr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Podstata, záměr, osnova, charakteristika, projekt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A64715-B930-42C2-9519-508761BEAB3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PODNIKATELSKÝ ZÁMĚR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FAF90D1-7C7A-4B8F-BB3B-1F63E9A5D3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Charakter a struktura podnikatelského záměru závisí na účelu, pro který je podnikatelský záměr tvořen.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8179DBB-15B5-4CBE-A7D7-2C43DBEA545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Podstatou podnikatelského záměru je vytvořit pravdivý a přesvědčivý přehled o schopnostech, záměrech a potencionálním výnosu podnikatelského projektu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143B331-BF58-495C-B85D-9DD4F338AF1F}" type="slidenum">
              <a:rPr lang="cs-CZ"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400">
                <a:solidFill>
                  <a:srgbClr val="000000"/>
                </a:solidFill>
              </a:rPr>
              <a:t>  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>
                <a:solidFill>
                  <a:srgbClr val="000000"/>
                </a:solidFill>
              </a:rPr>
              <a:t>Obsah podnikatelského záměru: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455C10E-BED2-4915-A63F-4AFCA0479F2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1. Úvod a charakteristika podnikatelského záměru</a:t>
            </a:r>
          </a:p>
          <a:p>
            <a:endParaRPr lang="cs-CZ" sz="2000"/>
          </a:p>
          <a:p>
            <a:r>
              <a:rPr lang="cs-CZ" sz="2000"/>
              <a:t>název podniku (obchodní jméno)</a:t>
            </a:r>
          </a:p>
          <a:p>
            <a:r>
              <a:rPr lang="cs-CZ" sz="2000"/>
              <a:t>zakladatel(é) podniku</a:t>
            </a:r>
          </a:p>
          <a:p>
            <a:r>
              <a:rPr lang="cs-CZ" sz="2000"/>
              <a:t>datum (předpokládaného) založení podniku</a:t>
            </a:r>
          </a:p>
          <a:p>
            <a:r>
              <a:rPr lang="cs-CZ" sz="2000"/>
              <a:t>nosná podnikatelská myšlenka</a:t>
            </a:r>
          </a:p>
          <a:p>
            <a:r>
              <a:rPr lang="cs-CZ" sz="2000"/>
              <a:t>poslání podniku</a:t>
            </a:r>
          </a:p>
          <a:p>
            <a:r>
              <a:rPr lang="cs-CZ" sz="2000"/>
              <a:t>účel podnikatelského záměru</a:t>
            </a:r>
          </a:p>
          <a:p>
            <a:r>
              <a:rPr lang="cs-CZ" sz="2000"/>
              <a:t>kontaktní údaje</a:t>
            </a:r>
          </a:p>
          <a:p>
            <a:endParaRPr lang="cs-CZ" sz="2000"/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5D0374-2EE0-4D9C-ACDE-0095FFCC05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/>
              <a:t>2. Podnikatelský projekt</a:t>
            </a:r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r>
              <a:rPr lang="cs-CZ" sz="2000"/>
              <a:t>obory podnikatelských činností</a:t>
            </a:r>
          </a:p>
          <a:p>
            <a:pPr>
              <a:lnSpc>
                <a:spcPct val="80000"/>
              </a:lnSpc>
            </a:pPr>
            <a:r>
              <a:rPr lang="cs-CZ" sz="2000"/>
              <a:t>organizačně-právní forma podnikání (PO/FO)</a:t>
            </a:r>
          </a:p>
          <a:p>
            <a:pPr>
              <a:lnSpc>
                <a:spcPct val="80000"/>
              </a:lnSpc>
            </a:pPr>
            <a:r>
              <a:rPr lang="cs-CZ" sz="2000"/>
              <a:t>majetkoprávní vztahy – popis majetku podniku</a:t>
            </a:r>
          </a:p>
          <a:p>
            <a:pPr>
              <a:lnSpc>
                <a:spcPct val="80000"/>
              </a:lnSpc>
            </a:pPr>
            <a:r>
              <a:rPr lang="cs-CZ" sz="2000"/>
              <a:t>historie podniku – vznik firmy, významné mezníky, diagram vývoje firmy z hlediska finančních ukazatelů</a:t>
            </a:r>
          </a:p>
          <a:p>
            <a:pPr>
              <a:lnSpc>
                <a:spcPct val="80000"/>
              </a:lnSpc>
            </a:pPr>
            <a:r>
              <a:rPr lang="cs-CZ" sz="2000"/>
              <a:t>organizace podniku – systém řízení, vymezení kompetencí         a personální obsazení</a:t>
            </a:r>
          </a:p>
          <a:p>
            <a:pPr>
              <a:lnSpc>
                <a:spcPct val="80000"/>
              </a:lnSpc>
            </a:pPr>
            <a:r>
              <a:rPr lang="cs-CZ" sz="2000"/>
              <a:t>místo podnikání – popis prostoru, orientační body, možnost parkování</a:t>
            </a:r>
          </a:p>
          <a:p>
            <a:pPr>
              <a:lnSpc>
                <a:spcPct val="80000"/>
              </a:lnSpc>
            </a:pPr>
            <a:r>
              <a:rPr lang="cs-CZ" sz="2000"/>
              <a:t>fungování podniku – administrativa, provozní doba aj.</a:t>
            </a:r>
          </a:p>
          <a:p>
            <a:pPr>
              <a:lnSpc>
                <a:spcPct val="80000"/>
              </a:lnSpc>
            </a:pPr>
            <a:r>
              <a:rPr lang="cs-CZ" sz="2000"/>
              <a:t>postavení na trhu – analýza konkurence, analýza silných              a slabých stránek podniku, analýza příležitostí a hrozeb vnějšího prostředí podniku, podíl na trhu aj.</a:t>
            </a:r>
          </a:p>
          <a:p>
            <a:pPr>
              <a:lnSpc>
                <a:spcPct val="80000"/>
              </a:lnSpc>
            </a:pPr>
            <a:endParaRPr lang="cs-CZ" sz="200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4666B32-BF0A-4550-8BDC-E76E2FC74A4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3. Cíle podnikatelského projektu</a:t>
            </a:r>
          </a:p>
          <a:p>
            <a:endParaRPr lang="cs-CZ" sz="2000"/>
          </a:p>
          <a:p>
            <a:r>
              <a:rPr lang="cs-CZ" sz="2000"/>
              <a:t>výrobek nebo služba – popis výrobku, technologie, užitek                 z výrobku, odhad produkce aj.</a:t>
            </a:r>
          </a:p>
          <a:p>
            <a:endParaRPr lang="cs-CZ" sz="200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77D4705-AAAB-4508-8BA5-8633C99FE11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4. Marketingový plán</a:t>
            </a:r>
          </a:p>
          <a:p>
            <a:endParaRPr lang="cs-CZ" sz="2000"/>
          </a:p>
          <a:p>
            <a:r>
              <a:rPr lang="cs-CZ" sz="2000"/>
              <a:t>způsob a plán prodeje (prodejní strategie)</a:t>
            </a:r>
          </a:p>
          <a:p>
            <a:r>
              <a:rPr lang="cs-CZ" sz="2000"/>
              <a:t>cenová politika</a:t>
            </a:r>
          </a:p>
          <a:p>
            <a:r>
              <a:rPr lang="cs-CZ" sz="2000"/>
              <a:t>propagace – nástroje, náklady na propagaci</a:t>
            </a:r>
          </a:p>
          <a:p>
            <a:r>
              <a:rPr lang="cs-CZ" sz="2000"/>
              <a:t>distribuční cesty, místo střetu setkání poptávky s produktem, odběratelé</a:t>
            </a:r>
          </a:p>
          <a:p>
            <a:endParaRPr lang="cs-CZ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77A790A-475F-423B-A7EF-2959C5F0844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5. Výrobní plán</a:t>
            </a:r>
          </a:p>
          <a:p>
            <a:endParaRPr lang="cs-CZ" sz="2000"/>
          </a:p>
          <a:p>
            <a:r>
              <a:rPr lang="cs-CZ" sz="2000"/>
              <a:t>potřeby – budovy, stroje, materiál, energie, technologie, zaměstnanci (pracovní místa, výše mezd), ostatní výdaje</a:t>
            </a:r>
          </a:p>
          <a:p>
            <a:r>
              <a:rPr lang="cs-CZ" sz="2000"/>
              <a:t>produkční kapacita</a:t>
            </a:r>
          </a:p>
          <a:p>
            <a:r>
              <a:rPr lang="cs-CZ" sz="2000"/>
              <a:t>logistika</a:t>
            </a:r>
          </a:p>
          <a:p>
            <a:r>
              <a:rPr lang="cs-CZ" sz="2000"/>
              <a:t>dodavatelé</a:t>
            </a:r>
          </a:p>
          <a:p>
            <a:endParaRPr lang="cs-CZ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C6C2BA-67CA-4AE9-90D6-DBE6CEB01A3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6. Finanční plán</a:t>
            </a:r>
          </a:p>
          <a:p>
            <a:endParaRPr lang="cs-CZ" sz="2000"/>
          </a:p>
          <a:p>
            <a:r>
              <a:rPr lang="cs-CZ" sz="2000"/>
              <a:t>rozpočet zahajovacích výdajů (založení podniku, zřízení provozovny aj.)</a:t>
            </a:r>
          </a:p>
          <a:p>
            <a:r>
              <a:rPr lang="cs-CZ" sz="2000"/>
              <a:t>rozpočet měsíčních nákladů (provozních)</a:t>
            </a:r>
          </a:p>
          <a:p>
            <a:r>
              <a:rPr lang="cs-CZ" sz="2000"/>
              <a:t>předpokládaný finanční výsledek – výnosy, prodej</a:t>
            </a:r>
          </a:p>
          <a:p>
            <a:r>
              <a:rPr lang="cs-CZ" sz="2000"/>
              <a:t>tok hotovosti</a:t>
            </a:r>
          </a:p>
          <a:p>
            <a:r>
              <a:rPr lang="cs-CZ" sz="2000"/>
              <a:t>zisky a ztráty</a:t>
            </a:r>
          </a:p>
          <a:p>
            <a:r>
              <a:rPr lang="cs-CZ" sz="2000"/>
              <a:t>účetní výkazy – bilance, výsledovka, rozvaha aj.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4F615B4-F755-4876-BA5B-165C07747F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7. Časový harmonogram</a:t>
            </a:r>
          </a:p>
          <a:p>
            <a:endParaRPr lang="cs-CZ" sz="2000"/>
          </a:p>
          <a:p>
            <a:r>
              <a:rPr lang="cs-CZ" sz="2000"/>
              <a:t>příprava na podnikání – shromažďování informací, tvorba podnikatelského záměru aj.</a:t>
            </a:r>
          </a:p>
          <a:p>
            <a:r>
              <a:rPr lang="cs-CZ" sz="2000"/>
              <a:t>založení podniku</a:t>
            </a:r>
          </a:p>
          <a:p>
            <a:r>
              <a:rPr lang="cs-CZ" sz="2000"/>
              <a:t>zajištění finančních zdrojů do začátku podnikání</a:t>
            </a:r>
          </a:p>
          <a:p>
            <a:r>
              <a:rPr lang="cs-CZ" sz="2000"/>
              <a:t>zajištění technologií, dodavatelů, lidských zdrojů aj.</a:t>
            </a:r>
          </a:p>
          <a:p>
            <a:r>
              <a:rPr lang="cs-CZ" sz="2000"/>
              <a:t>zahájení činnosti (prodej výrobků, poskytování služeb)</a:t>
            </a:r>
          </a:p>
          <a:p>
            <a:endParaRPr lang="cs-CZ" sz="2000"/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CB393B-521B-428B-95C7-B2D8DA0B9A0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8. Zdroje financování</a:t>
            </a:r>
          </a:p>
          <a:p>
            <a:endParaRPr lang="cs-CZ" sz="2000"/>
          </a:p>
          <a:p>
            <a:r>
              <a:rPr lang="cs-CZ" sz="2000"/>
              <a:t>finance na rozvoj firmy a jejich zdroje – vlastní vs. cizí (leasing, úvěr, dotace aj.),</a:t>
            </a:r>
          </a:p>
          <a:p>
            <a:r>
              <a:rPr lang="cs-CZ" sz="2000"/>
              <a:t>rekapitulace majetku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217C5A3-E09B-4FA4-83A3-7C37D43893B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9. Přílohy</a:t>
            </a:r>
          </a:p>
          <a:p>
            <a:endParaRPr lang="cs-CZ" sz="2000"/>
          </a:p>
          <a:p>
            <a:r>
              <a:rPr lang="cs-CZ" sz="2000"/>
              <a:t>certifikáty,  osvědčení, patenty </a:t>
            </a:r>
          </a:p>
          <a:p>
            <a:r>
              <a:rPr lang="cs-CZ" sz="2000"/>
              <a:t>mapa umístění provozovny</a:t>
            </a:r>
          </a:p>
          <a:p>
            <a:r>
              <a:rPr lang="cs-CZ" sz="2000"/>
              <a:t>propagační materiály</a:t>
            </a:r>
          </a:p>
          <a:p>
            <a:r>
              <a:rPr lang="cs-CZ" sz="2000"/>
              <a:t>nájemní smlouva</a:t>
            </a:r>
          </a:p>
          <a:p>
            <a:r>
              <a:rPr lang="cs-CZ" sz="2000"/>
              <a:t>smlouvy s dodavateli a odběrateli</a:t>
            </a:r>
          </a:p>
          <a:p>
            <a:r>
              <a:rPr lang="cs-CZ" sz="2000"/>
              <a:t>smlouvy se zaměstnanci</a:t>
            </a:r>
            <a:endParaRPr lang="cs-CZ"/>
          </a:p>
          <a:p>
            <a:endParaRPr lang="cs-CZ"/>
          </a:p>
        </p:txBody>
      </p:sp>
      <p:pic>
        <p:nvPicPr>
          <p:cNvPr id="276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9ABB095-FDC9-4128-96F8-6236242DB7B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867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9" name="TextovéPole 9"/>
          <p:cNvSpPr txBox="1">
            <a:spLocks noChangeArrowheads="1"/>
          </p:cNvSpPr>
          <p:nvPr/>
        </p:nvSpPr>
        <p:spPr bwMode="auto">
          <a:xfrm>
            <a:off x="3546475" y="163036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8680" name="TextovéPole 10"/>
          <p:cNvSpPr txBox="1">
            <a:spLocks noChangeArrowheads="1"/>
          </p:cNvSpPr>
          <p:nvPr/>
        </p:nvSpPr>
        <p:spPr bwMode="auto">
          <a:xfrm>
            <a:off x="827088" y="2492375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Co je to podnikatelský záměr?</a:t>
            </a:r>
          </a:p>
          <a:p>
            <a:r>
              <a:rPr lang="cs-CZ" sz="2000">
                <a:latin typeface="Calibri" pitchFamily="34" charset="0"/>
              </a:rPr>
              <a:t>K čemu záměr slouží?</a:t>
            </a:r>
          </a:p>
          <a:p>
            <a:r>
              <a:rPr lang="cs-CZ" sz="2000">
                <a:latin typeface="Calibri" pitchFamily="34" charset="0"/>
              </a:rPr>
              <a:t>Co by měl podnikatelský záměr obsahovat?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900113" y="2276475"/>
            <a:ext cx="7772400" cy="2952750"/>
          </a:xfrm>
        </p:spPr>
        <p:txBody>
          <a:bodyPr/>
          <a:lstStyle/>
          <a:p>
            <a:r>
              <a:rPr lang="cs-CZ" sz="1800"/>
              <a:t>AUTOR NEUVEDEN. </a:t>
            </a:r>
            <a:r>
              <a:rPr lang="cs-CZ" sz="1800" i="1"/>
              <a:t>http://www.ipodnikatel.cz</a:t>
            </a:r>
            <a:r>
              <a:rPr lang="cs-CZ" sz="1800"/>
              <a:t> [online]. [cit. 31.10.2013]. Dostupný na WWW: http://www.ipodnikatel.cz/Podnikatelsky-zamer/obsah-vzor-podnikatelskeho-zameru.html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B0E336AD-87BB-4136-95B4-1531EBD9ED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970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3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1238</TotalTime>
  <Words>685</Words>
  <Application>Microsoft Office PowerPoint</Application>
  <PresentationFormat>Předvádění na obrazovce (4:3)</PresentationFormat>
  <Paragraphs>142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Times New Roman</vt:lpstr>
      <vt:lpstr>Wingdings</vt:lpstr>
      <vt:lpstr>Calibri</vt:lpstr>
      <vt:lpstr>Book Antiqua</vt:lpstr>
      <vt:lpstr>Verdana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93</cp:revision>
  <dcterms:created xsi:type="dcterms:W3CDTF">2010-11-01T23:40:31Z</dcterms:created>
  <dcterms:modified xsi:type="dcterms:W3CDTF">2013-11-02T14:12:12Z</dcterms:modified>
</cp:coreProperties>
</file>