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7"/>
  </p:notesMasterIdLst>
  <p:sldIdLst>
    <p:sldId id="256" r:id="rId3"/>
    <p:sldId id="257" r:id="rId4"/>
    <p:sldId id="270" r:id="rId5"/>
    <p:sldId id="269" r:id="rId6"/>
    <p:sldId id="271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5" d="100"/>
          <a:sy n="105" d="100"/>
        </p:scale>
        <p:origin x="-1320" y="-65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endParaRPr lang="cs-CZ" alt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endParaRPr lang="cs-CZ" alt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endParaRPr lang="cs-CZ" alt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fld id="{AEE5708A-3ED9-4B3D-ADCC-C352AD7A23E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8355383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19CCBD9-1629-4662-A488-4291B88F2BAC}" type="slidenum">
              <a:rPr lang="cs-CZ" altLang="cs-CZ"/>
              <a:pPr/>
              <a:t>1</a:t>
            </a:fld>
            <a:endParaRPr lang="cs-CZ" altLang="cs-CZ"/>
          </a:p>
        </p:txBody>
      </p:sp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FE282D7-8104-4048-81C0-356492E7A3B0}" type="slidenum">
              <a:rPr lang="cs-CZ" altLang="cs-CZ"/>
              <a:pPr/>
              <a:t>2</a:t>
            </a:fld>
            <a:endParaRPr lang="cs-CZ" altLang="cs-CZ"/>
          </a:p>
        </p:txBody>
      </p:sp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588A992-1192-4DD4-88DC-84E2CB771265}" type="slidenum">
              <a:rPr lang="cs-CZ" altLang="cs-CZ"/>
              <a:pPr/>
              <a:t>3</a:t>
            </a:fld>
            <a:endParaRPr lang="cs-CZ" alt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588A992-1192-4DD4-88DC-84E2CB771265}" type="slidenum">
              <a:rPr lang="cs-CZ" altLang="cs-CZ"/>
              <a:pPr/>
              <a:t>4</a:t>
            </a:fld>
            <a:endParaRPr lang="cs-CZ" alt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588A992-1192-4DD4-88DC-84E2CB771265}" type="slidenum">
              <a:rPr lang="cs-CZ" altLang="cs-CZ"/>
              <a:pPr/>
              <a:t>5</a:t>
            </a:fld>
            <a:endParaRPr lang="cs-CZ" alt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8D269D5-9AEE-436D-8425-F0B3135C038A}" type="slidenum">
              <a:rPr lang="cs-CZ" altLang="cs-CZ"/>
              <a:pPr/>
              <a:t>6</a:t>
            </a:fld>
            <a:endParaRPr lang="cs-CZ" altLang="cs-CZ"/>
          </a:p>
        </p:txBody>
      </p:sp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7C0E05B-662D-49E8-B90A-CCC8AB898928}" type="slidenum">
              <a:rPr lang="cs-CZ" altLang="cs-CZ"/>
              <a:pPr/>
              <a:t>7</a:t>
            </a:fld>
            <a:endParaRPr lang="cs-CZ" altLang="cs-CZ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027EEC8-BFCD-4D33-92D1-F67DC950D43E}" type="slidenum">
              <a:rPr lang="cs-CZ" altLang="cs-CZ"/>
              <a:pPr/>
              <a:t>8</a:t>
            </a:fld>
            <a:endParaRPr lang="cs-CZ" altLang="cs-CZ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41CE640-B169-40D2-BF26-51CBF9C81507}" type="slidenum">
              <a:rPr lang="cs-CZ" altLang="cs-CZ"/>
              <a:pPr/>
              <a:t>9</a:t>
            </a:fld>
            <a:endParaRPr lang="cs-CZ" altLang="cs-CZ"/>
          </a:p>
        </p:txBody>
      </p:sp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35D28DC-EDEE-46C1-9641-FB4BA71C2122}" type="slidenum">
              <a:rPr lang="cs-CZ" altLang="cs-CZ"/>
              <a:pPr/>
              <a:t>10</a:t>
            </a:fld>
            <a:endParaRPr lang="cs-CZ" altLang="cs-CZ"/>
          </a:p>
        </p:txBody>
      </p:sp>
      <p:sp>
        <p:nvSpPr>
          <p:cNvPr id="2560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F4C544C-93A6-4441-AF93-F788598C6F90}" type="slidenum">
              <a:rPr lang="cs-CZ" altLang="cs-CZ"/>
              <a:pPr/>
              <a:t>11</a:t>
            </a:fld>
            <a:endParaRPr lang="cs-CZ" altLang="cs-CZ"/>
          </a:p>
        </p:txBody>
      </p:sp>
      <p:sp>
        <p:nvSpPr>
          <p:cNvPr id="266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D77EF5A-D4DC-41A8-8527-B920AA6455C8}" type="slidenum">
              <a:rPr lang="cs-CZ" altLang="cs-CZ"/>
              <a:pPr/>
              <a:t>12</a:t>
            </a:fld>
            <a:endParaRPr lang="cs-CZ" altLang="cs-CZ"/>
          </a:p>
        </p:txBody>
      </p:sp>
      <p:sp>
        <p:nvSpPr>
          <p:cNvPr id="276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0C0C091-C4B4-470D-B65A-EE654CDB3A35}" type="slidenum">
              <a:rPr lang="cs-CZ" altLang="cs-CZ"/>
              <a:pPr/>
              <a:t>13</a:t>
            </a:fld>
            <a:endParaRPr lang="cs-CZ" altLang="cs-CZ"/>
          </a:p>
        </p:txBody>
      </p:sp>
      <p:sp>
        <p:nvSpPr>
          <p:cNvPr id="2867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95C147B-2EF2-4EC1-904C-1E9A8A569962}" type="slidenum">
              <a:rPr lang="cs-CZ" altLang="cs-CZ"/>
              <a:pPr/>
              <a:t>14</a:t>
            </a:fld>
            <a:endParaRPr lang="cs-CZ" altLang="cs-CZ"/>
          </a:p>
        </p:txBody>
      </p:sp>
      <p:sp>
        <p:nvSpPr>
          <p:cNvPr id="2969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2BD0FA8-3730-4B25-B0AB-032678BA72F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75966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42A9A22-496F-42E5-BAC8-3ECC9732348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55756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D14D1F4-50BA-4428-97DC-19C75EF373E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53408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A6FE1E9-73F2-4958-9FA2-39BCE8EF220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09639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6E91A61-8B0E-47FB-89F4-8A0B55586B7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89800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45705C1-47D8-4185-A9E4-E5514392705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36976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6A9217D-6513-4B24-A4AD-61117FB17C3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24427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77488AA-37CC-4568-8A16-EA8F1A54570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39411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E1FB689-8B75-4B31-B8B5-E8C480D0795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35575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28705CE-406C-4AF9-886E-CF703D64464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89809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5813" cy="45243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4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6D6EE4D-07C7-4A27-934F-7116527CA5D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7914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70813" cy="14684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457200" y="6356350"/>
            <a:ext cx="2132013" cy="363538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>
          <a:xfrm>
            <a:off x="6553200" y="6356350"/>
            <a:ext cx="2132013" cy="363538"/>
          </a:xfrm>
        </p:spPr>
        <p:txBody>
          <a:bodyPr/>
          <a:lstStyle>
            <a:lvl1pPr>
              <a:defRPr/>
            </a:lvl1pPr>
          </a:lstStyle>
          <a:p>
            <a:fld id="{A6C6F26E-C368-4E33-8C2C-B4A299F02E5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36369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45D0C14-D46D-4720-941A-2BEA16E7F06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1947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96602C0-4113-4A37-A069-EE4AF4FB18C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52682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1AC5F43-0E45-4E2E-A281-56D61C5D03D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510454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F6848A1-9874-443D-95C9-5757F463BAF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9448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852FE63-D63E-4186-8150-26A74E3A60B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545929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2FA61B5-05BD-4B21-8320-CFD94D08BB7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56811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E575602-0833-4449-8A84-55F7880443D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140583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3D7547C-A8E8-40AB-B9FB-3D36F1FA53A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28750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6A7812D-A507-4DDC-A22D-AE41BAE3F41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279010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0FCEAE2-0DC0-4260-82F6-CF8FA47A7CF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6083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5813" cy="58499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499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8140226-5437-4F14-B0D6-7060B68C702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677724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8013" cy="11414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457200" y="6356350"/>
            <a:ext cx="2132013" cy="363538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>
          <a:xfrm>
            <a:off x="6553200" y="6356350"/>
            <a:ext cx="2132013" cy="363538"/>
          </a:xfrm>
        </p:spPr>
        <p:txBody>
          <a:bodyPr/>
          <a:lstStyle>
            <a:lvl1pPr>
              <a:defRPr/>
            </a:lvl1pPr>
          </a:lstStyle>
          <a:p>
            <a:fld id="{0A28A89B-FC1A-40B1-B2F3-ED3B64B9C14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73771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70813" cy="146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textuKliknutím lze upravit styl.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</a:defRPr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</a:defRPr>
            </a:lvl1pPr>
          </a:lstStyle>
          <a:p>
            <a:fld id="{A036787A-2861-42BD-AEF6-E27813875C05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72" r:id="rId12"/>
  </p:sldLayoutIdLst>
  <p:hf sldNum="0" hdr="0" ftr="0"/>
  <p:txStyles>
    <p:titleStyle>
      <a:lvl1pPr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marL="1143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marL="1600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marL="20574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fontAlgn="base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fontAlgn="base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fontAlgn="base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8013" cy="114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textuKliknutím lze upravit styl.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0"/>
            <a:r>
              <a:rPr lang="en-GB" altLang="cs-CZ" smtClean="0"/>
              <a:t>Devátá úroveňKliknutím lze upravit styly předlohy textu.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</a:t>
            </a:r>
          </a:p>
          <a:p>
            <a:pPr lvl="4"/>
            <a:r>
              <a:rPr lang="en-GB" altLang="cs-CZ" smtClean="0"/>
              <a:t>Pátá úroveň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</a:defRPr>
            </a:lvl1pPr>
          </a:lstStyle>
          <a:p>
            <a:r>
              <a:rPr lang="cs-CZ" altLang="cs-CZ"/>
              <a:t>21.10.2013</a:t>
            </a: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</a:defRPr>
            </a:lvl1pPr>
          </a:lstStyle>
          <a:p>
            <a:fld id="{8D12ADAE-A929-4AF1-9156-4FA20E78811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hf sldNum="0" hdr="0" ftr="0"/>
  <p:txStyles>
    <p:titleStyle>
      <a:lvl1pPr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marL="1143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marL="1600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marL="20574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fontAlgn="base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fontAlgn="base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fontAlgn="base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0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3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jpe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ladkostroje-liftket.sk/prilohy/soubory/navod-pre-kladkostroj-liftket-power-235-13.pdf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us.yhs4.search.yahoo.com/yhs/search?hspart=btbar&amp;hsimp=yhs-002&amp;type=br112dm25&amp;p=diferenci&#225;ln&#237;%20kladkostroj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vazaky-online.cz/zvedaci-zarizeni/zvedaky/hrebenove-zvedaky" TargetMode="External"/><Relationship Id="rId5" Type="http://schemas.openxmlformats.org/officeDocument/2006/relationships/hyperlink" Target="http://kladkostroje.org/page4.php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kladkostroje.cz/kladkostroje-liftket-star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4098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1390885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 21 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Použití, druhy, části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Kladkostroj, kladka, kladnice, násobný, diferenciální,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visutá  kočka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 3. ročník, žáci 17 - 18let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220" name="Line 124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221" name="Rectangle 125"/>
          <p:cNvSpPr>
            <a:spLocks noChangeArrowheads="1"/>
          </p:cNvSpPr>
          <p:nvPr/>
        </p:nvSpPr>
        <p:spPr bwMode="auto">
          <a:xfrm>
            <a:off x="792163" y="991476"/>
            <a:ext cx="7559675" cy="460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s-CZ" altLang="cs-CZ" sz="2400" b="1" dirty="0" smtClean="0">
                <a:latin typeface="Calibri" charset="0"/>
              </a:rPr>
              <a:t>Kladkostroje a </a:t>
            </a:r>
            <a:r>
              <a:rPr lang="cs-CZ" altLang="cs-CZ" sz="2400" b="1" smtClean="0">
                <a:latin typeface="Calibri" charset="0"/>
              </a:rPr>
              <a:t>visuté kočky</a:t>
            </a:r>
            <a:endParaRPr lang="cs-CZ" altLang="cs-CZ" sz="2400" b="1" dirty="0">
              <a:latin typeface="Calibri" charset="0"/>
            </a:endParaRPr>
          </a:p>
        </p:txBody>
      </p:sp>
      <p:sp>
        <p:nvSpPr>
          <p:cNvPr id="4222" name="Text Box 126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31EA639B-A6A7-46CB-828B-4612C512232B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1</a:t>
            </a:fld>
            <a:endParaRPr lang="cs-CZ" altLang="cs-CZ">
              <a:latin typeface="Calibri" charset="0"/>
            </a:endParaRPr>
          </a:p>
        </p:txBody>
      </p:sp>
      <p:sp>
        <p:nvSpPr>
          <p:cNvPr id="4223" name="Rectangle 127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1500" cy="728662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4224" name="Rectangle 128"/>
          <p:cNvSpPr>
            <a:spLocks noChangeArrowheads="1"/>
          </p:cNvSpPr>
          <p:nvPr/>
        </p:nvSpPr>
        <p:spPr bwMode="auto">
          <a:xfrm>
            <a:off x="787400" y="1455738"/>
            <a:ext cx="7559675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s-CZ" altLang="cs-CZ" sz="2400" b="1">
                <a:latin typeface="Calibri" charset="0"/>
              </a:rPr>
              <a:t>VY_32_INOVACE_21_408</a:t>
            </a:r>
          </a:p>
        </p:txBody>
      </p:sp>
      <p:pic>
        <p:nvPicPr>
          <p:cNvPr id="4225" name="Picture 1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226" name="Picture 1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2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ln/>
        </p:spPr>
        <p:txBody>
          <a:bodyPr/>
          <a:lstStyle/>
          <a:p>
            <a:pPr>
              <a:lnSpc>
                <a:spcPct val="100000"/>
              </a:lnSpc>
              <a:spcBef>
                <a:spcPts val="638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/>
              <a:t> </a:t>
            </a:r>
          </a:p>
          <a:p>
            <a:pPr>
              <a:lnSpc>
                <a:spcPct val="100000"/>
              </a:lnSpc>
              <a:spcBef>
                <a:spcPts val="638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/>
              <a:t> </a:t>
            </a:r>
          </a:p>
          <a:p>
            <a:pPr>
              <a:lnSpc>
                <a:spcPct val="100000"/>
              </a:lnSpc>
              <a:spcBef>
                <a:spcPts val="638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altLang="cs-CZ" sz="2000"/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C4CB5C76-5BC4-4214-8AAA-FF5D463E4FA1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2</a:t>
            </a:fld>
            <a:endParaRPr lang="cs-CZ" altLang="cs-CZ">
              <a:latin typeface="Calibri" charset="0"/>
            </a:endParaRPr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576263" y="1079500"/>
            <a:ext cx="8110537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3200" b="1" dirty="0">
                <a:latin typeface="Calibri" charset="0"/>
              </a:rPr>
              <a:t>Kladkostroje</a:t>
            </a:r>
          </a:p>
          <a:p>
            <a:pPr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>
                <a:latin typeface="Calibri" charset="0"/>
              </a:rPr>
              <a:t> Strojní zařízení, které umožňuje zdvihání a spouštění zavěšených břemen.</a:t>
            </a:r>
          </a:p>
          <a:p>
            <a:pPr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b="1" u="sng" dirty="0">
                <a:latin typeface="Calibri" charset="0"/>
              </a:rPr>
              <a:t>druhy</a:t>
            </a:r>
          </a:p>
          <a:p>
            <a:pPr marL="342900" indent="-342900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latin typeface="Calibri" charset="0"/>
              </a:rPr>
              <a:t> </a:t>
            </a:r>
            <a:r>
              <a:rPr lang="cs-CZ" altLang="cs-CZ" sz="2000" dirty="0">
                <a:latin typeface="Calibri" charset="0"/>
              </a:rPr>
              <a:t>násobné</a:t>
            </a:r>
          </a:p>
          <a:p>
            <a:pPr marL="342900" indent="-342900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latin typeface="Calibri" charset="0"/>
              </a:rPr>
              <a:t> </a:t>
            </a:r>
            <a:r>
              <a:rPr lang="cs-CZ" altLang="cs-CZ" sz="2000" dirty="0">
                <a:latin typeface="Calibri" charset="0"/>
              </a:rPr>
              <a:t>šroubové</a:t>
            </a:r>
          </a:p>
          <a:p>
            <a:pPr marL="342900" indent="-342900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latin typeface="Calibri" charset="0"/>
              </a:rPr>
              <a:t> </a:t>
            </a:r>
            <a:r>
              <a:rPr lang="cs-CZ" altLang="cs-CZ" sz="2000" dirty="0">
                <a:latin typeface="Calibri" charset="0"/>
              </a:rPr>
              <a:t>s čelními ozubenými koly</a:t>
            </a:r>
          </a:p>
          <a:p>
            <a:pPr marL="342900" indent="-342900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latin typeface="Calibri" charset="0"/>
              </a:rPr>
              <a:t> </a:t>
            </a:r>
            <a:r>
              <a:rPr lang="cs-CZ" altLang="cs-CZ" sz="2000" dirty="0">
                <a:latin typeface="Calibri" charset="0"/>
              </a:rPr>
              <a:t>elektrické</a:t>
            </a:r>
          </a:p>
          <a:p>
            <a:pPr marL="342900" indent="-342900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latin typeface="Calibri" charset="0"/>
              </a:rPr>
              <a:t> pneumatické </a:t>
            </a:r>
            <a:endParaRPr lang="cs-CZ" altLang="cs-CZ" sz="2000" dirty="0">
              <a:latin typeface="Calibri" charset="0"/>
            </a:endParaRPr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788" y="2232025"/>
            <a:ext cx="3671887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0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25475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57200" y="900113"/>
            <a:ext cx="8229600" cy="514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>
                <a:latin typeface="Calibri" charset="0"/>
              </a:rPr>
              <a:t> </a:t>
            </a:r>
          </a:p>
          <a:p>
            <a:pPr marL="344487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SzPct val="45000"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rgbClr val="2300DC"/>
                </a:solidFill>
                <a:latin typeface="Calibri" charset="0"/>
              </a:rPr>
              <a:t>násobný </a:t>
            </a:r>
            <a:r>
              <a:rPr lang="cs-CZ" altLang="cs-CZ" sz="2000" b="1" dirty="0">
                <a:solidFill>
                  <a:srgbClr val="2300DC"/>
                </a:solidFill>
                <a:latin typeface="Calibri" charset="0"/>
              </a:rPr>
              <a:t>kladkostroj</a:t>
            </a:r>
            <a:r>
              <a:rPr lang="cs-CZ" altLang="cs-CZ" sz="2000" dirty="0">
                <a:latin typeface="Calibri" charset="0"/>
              </a:rPr>
              <a:t> </a:t>
            </a: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Tx/>
              <a:buFontTx/>
              <a:buNone/>
            </a:pPr>
            <a:r>
              <a:rPr lang="cs-CZ" altLang="cs-CZ" sz="2000" dirty="0" smtClean="0">
                <a:latin typeface="Calibri" charset="0"/>
              </a:rPr>
              <a:t>- účinnost jedné kladky je 0,96 až 0,98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Tx/>
            </a:pPr>
            <a:r>
              <a:rPr lang="cs-CZ" altLang="cs-CZ" sz="2000" dirty="0" smtClean="0">
                <a:latin typeface="Calibri" charset="0"/>
              </a:rPr>
              <a:t>- nosnost -   s konopným lanem je do 3 tun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Tx/>
            </a:pPr>
            <a:r>
              <a:rPr lang="cs-CZ" altLang="cs-CZ" sz="2000" dirty="0" smtClean="0">
                <a:latin typeface="Calibri" charset="0"/>
              </a:rPr>
              <a:t>                  -   s ocelovým lanem do 8 tun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Tx/>
            </a:pPr>
            <a:r>
              <a:rPr lang="cs-CZ" altLang="cs-CZ" sz="2000" dirty="0" smtClean="0">
                <a:latin typeface="Calibri" charset="0"/>
              </a:rPr>
              <a:t>- kladkostroj není samosvorný a proto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Tx/>
            </a:pPr>
            <a:r>
              <a:rPr lang="cs-CZ" altLang="cs-CZ" sz="2000" dirty="0" smtClean="0">
                <a:latin typeface="Calibri" charset="0"/>
              </a:rPr>
              <a:t> je pro zajištění zdviženého břemene nutno 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Tx/>
            </a:pPr>
            <a:r>
              <a:rPr lang="cs-CZ" altLang="cs-CZ" sz="2000" dirty="0" smtClean="0">
                <a:latin typeface="Calibri" charset="0"/>
              </a:rPr>
              <a:t>konec lana upevnit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Tx/>
            </a:pPr>
            <a:endParaRPr lang="cs-CZ" altLang="cs-CZ" sz="2400" dirty="0">
              <a:latin typeface="Calibri" charset="0"/>
            </a:endParaRP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19E31987-6B02-40FE-BBDA-161F819F21E4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3</a:t>
            </a:fld>
            <a:endParaRPr lang="cs-CZ" altLang="cs-CZ">
              <a:latin typeface="Calibri" charset="0"/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6" name="AutoShape 8"/>
          <p:cNvSpPr>
            <a:spLocks noChangeAspect="1" noChangeArrowheads="1"/>
          </p:cNvSpPr>
          <p:nvPr/>
        </p:nvSpPr>
        <p:spPr bwMode="auto">
          <a:xfrm>
            <a:off x="4895850" y="1316038"/>
            <a:ext cx="3482975" cy="3795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31746" name="Picture 2" descr="http://www.eamos.cz/amos/kat_fyz/externi/kat_fyz_7356/Vzorec_zd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27000"/>
            <a:ext cx="457200" cy="35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47" name="Picture 3" descr="C:\Users\Krizova\Desktop\5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44824"/>
            <a:ext cx="345638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0192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0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25475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57200" y="900113"/>
            <a:ext cx="8229600" cy="514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marL="344487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2"/>
                </a:solidFill>
                <a:latin typeface="Calibri" charset="0"/>
              </a:rPr>
              <a:t>šroubový(šnekový)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latin typeface="Calibri" charset="0"/>
              </a:rPr>
              <a:t>- nosnost je do 25 tun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latin typeface="Calibri" charset="0"/>
              </a:rPr>
              <a:t>- účinnost je 0,55 až 0,7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latin typeface="Calibri" charset="0"/>
              </a:rPr>
              <a:t>- zdvihací síla je vyvozena navíjením nosného řetězu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latin typeface="Calibri" charset="0"/>
              </a:rPr>
              <a:t> na hnací kladku, poháněnou šroubovým převodem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latin typeface="Calibri" charset="0"/>
              </a:rPr>
              <a:t> od řetězového kola – </a:t>
            </a:r>
            <a:r>
              <a:rPr lang="cs-CZ" altLang="cs-CZ" sz="2000" u="sng" dirty="0" err="1" smtClean="0">
                <a:latin typeface="Calibri" charset="0"/>
              </a:rPr>
              <a:t>řetězka</a:t>
            </a:r>
            <a:endParaRPr lang="cs-CZ" altLang="cs-CZ" sz="2000" u="sng" dirty="0" smtClean="0">
              <a:latin typeface="Calibri" charset="0"/>
            </a:endParaRP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latin typeface="Calibri" charset="0"/>
              </a:rPr>
              <a:t> - na druhé straně kladky nosný řetěz opět odvíjí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>
                <a:latin typeface="Calibri" charset="0"/>
              </a:rPr>
              <a:t>-</a:t>
            </a:r>
            <a:r>
              <a:rPr lang="cs-CZ" altLang="cs-CZ" sz="2000" dirty="0" smtClean="0">
                <a:latin typeface="Calibri" charset="0"/>
              </a:rPr>
              <a:t> ve zdvižené poloze je břemeno jištěno brzdou a západkou s rohatkou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endParaRPr lang="cs-CZ" altLang="cs-CZ" sz="2000" dirty="0">
              <a:latin typeface="Calibri" charset="0"/>
            </a:endParaRP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19E31987-6B02-40FE-BBDA-161F819F21E4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4</a:t>
            </a:fld>
            <a:endParaRPr lang="cs-CZ" altLang="cs-CZ">
              <a:latin typeface="Calibri" charset="0"/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6" name="AutoShape 8"/>
          <p:cNvSpPr>
            <a:spLocks noChangeAspect="1" noChangeArrowheads="1"/>
          </p:cNvSpPr>
          <p:nvPr/>
        </p:nvSpPr>
        <p:spPr bwMode="auto">
          <a:xfrm>
            <a:off x="4895850" y="1316038"/>
            <a:ext cx="3482975" cy="3795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33793" name="Picture 1" descr="C:\Users\Krizova\Desktop\5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496" y="1628800"/>
            <a:ext cx="2736304" cy="236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34031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0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25475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56406" y="980728"/>
            <a:ext cx="8229600" cy="5012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marL="344487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latin typeface="Calibri" charset="0"/>
              </a:rPr>
              <a:t> </a:t>
            </a:r>
            <a:r>
              <a:rPr lang="cs-CZ" altLang="cs-CZ" sz="2000" b="1" dirty="0" smtClean="0">
                <a:solidFill>
                  <a:srgbClr val="2300DC"/>
                </a:solidFill>
                <a:latin typeface="Calibri" charset="0"/>
              </a:rPr>
              <a:t>s čelními koly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b="1" dirty="0" smtClean="0">
                <a:latin typeface="Calibri" charset="0"/>
              </a:rPr>
              <a:t> </a:t>
            </a:r>
            <a:r>
              <a:rPr lang="cs-CZ" altLang="cs-CZ" sz="2000" dirty="0" smtClean="0">
                <a:latin typeface="Calibri" charset="0"/>
              </a:rPr>
              <a:t>- </a:t>
            </a:r>
            <a:r>
              <a:rPr lang="pl-PL" altLang="cs-CZ" sz="2000" dirty="0" smtClean="0">
                <a:latin typeface="Calibri" charset="0"/>
              </a:rPr>
              <a:t>nosnost je do 10 tun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pl-PL" altLang="cs-CZ" sz="2000" dirty="0" smtClean="0">
                <a:latin typeface="Calibri" charset="0"/>
              </a:rPr>
              <a:t> - účinnost je 0,75 až 0,85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pl-PL" altLang="cs-CZ" sz="2000" dirty="0" smtClean="0">
                <a:latin typeface="Calibri" charset="0"/>
              </a:rPr>
              <a:t> - rozměrnější, těžší a dražší</a:t>
            </a:r>
          </a:p>
          <a:p>
            <a:pPr marL="1587" indent="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endParaRPr lang="cs-CZ" altLang="cs-CZ" sz="2000" dirty="0">
              <a:latin typeface="Calibri" charset="0"/>
            </a:endParaRP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19E31987-6B02-40FE-BBDA-161F819F21E4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5</a:t>
            </a:fld>
            <a:endParaRPr lang="cs-CZ" altLang="cs-CZ">
              <a:latin typeface="Calibri" charset="0"/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6" name="AutoShape 8"/>
          <p:cNvSpPr>
            <a:spLocks noChangeAspect="1" noChangeArrowheads="1"/>
          </p:cNvSpPr>
          <p:nvPr/>
        </p:nvSpPr>
        <p:spPr bwMode="auto">
          <a:xfrm>
            <a:off x="4895850" y="1316038"/>
            <a:ext cx="3482975" cy="3795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35842" name="Picture 2" descr="Textové pole: 53. Kladkostroj s čelními  ozubenými kol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1349" y="1772816"/>
            <a:ext cx="2038350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0502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4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25475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457200" y="900113"/>
            <a:ext cx="8229600" cy="514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>
                <a:latin typeface="Calibri" charset="0"/>
              </a:rPr>
              <a:t> </a:t>
            </a:r>
          </a:p>
          <a:p>
            <a:pPr marL="344487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SzPct val="45000"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rgbClr val="2300DC"/>
                </a:solidFill>
                <a:latin typeface="Calibri" charset="0"/>
              </a:rPr>
              <a:t>diferenciální</a:t>
            </a:r>
            <a:endParaRPr lang="cs-CZ" altLang="cs-CZ" sz="2000" b="1" dirty="0">
              <a:solidFill>
                <a:srgbClr val="2300DC"/>
              </a:solidFill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SzPct val="45000"/>
              <a:buFont typeface="Wingdings" charset="2"/>
              <a:buNone/>
            </a:pPr>
            <a:r>
              <a:rPr lang="cs-CZ" altLang="cs-CZ" sz="2000" dirty="0">
                <a:latin typeface="Calibri" charset="0"/>
              </a:rPr>
              <a:t> </a:t>
            </a: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Tx/>
              <a:buFontTx/>
              <a:buNone/>
            </a:pPr>
            <a:endParaRPr lang="cs-CZ" altLang="cs-CZ" sz="2000" dirty="0">
              <a:latin typeface="Calibri" charset="0"/>
            </a:endParaRP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93C64839-7B6B-47EA-BD7F-EFEA78D3AA63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6</a:t>
            </a:fld>
            <a:endParaRPr lang="cs-CZ" altLang="cs-CZ">
              <a:latin typeface="Calibri" charset="0"/>
            </a:endParaRPr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413" y="1511300"/>
            <a:ext cx="3095625" cy="395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647700" y="2016125"/>
            <a:ext cx="3168650" cy="213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lnSpc>
                <a:spcPct val="102000"/>
              </a:lnSpc>
              <a:spcBef>
                <a:spcPts val="1200"/>
              </a:spcBef>
              <a:spcAft>
                <a:spcPts val="1000"/>
              </a:spcAft>
            </a:pPr>
            <a:r>
              <a:rPr lang="cs-CZ" altLang="cs-CZ" sz="2000" dirty="0">
                <a:latin typeface="Calibri" charset="0"/>
              </a:rPr>
              <a:t> 1- nehybná část (dvě       	           </a:t>
            </a:r>
            <a:r>
              <a:rPr lang="cs-CZ" altLang="cs-CZ" sz="2000" dirty="0" smtClean="0">
                <a:latin typeface="Calibri" charset="0"/>
              </a:rPr>
              <a:t>                                  ozubené </a:t>
            </a:r>
            <a:r>
              <a:rPr lang="cs-CZ" altLang="cs-CZ" sz="2000" dirty="0">
                <a:latin typeface="Calibri" charset="0"/>
              </a:rPr>
              <a:t>kladky)</a:t>
            </a:r>
          </a:p>
          <a:p>
            <a:pPr>
              <a:lnSpc>
                <a:spcPct val="102000"/>
              </a:lnSpc>
              <a:spcBef>
                <a:spcPts val="1200"/>
              </a:spcBef>
              <a:spcAft>
                <a:spcPts val="1000"/>
              </a:spcAft>
            </a:pPr>
            <a:r>
              <a:rPr lang="cs-CZ" altLang="cs-CZ" sz="2000" dirty="0">
                <a:latin typeface="Calibri" charset="0"/>
              </a:rPr>
              <a:t> 2- hybná část</a:t>
            </a:r>
          </a:p>
          <a:p>
            <a:pPr>
              <a:lnSpc>
                <a:spcPct val="102000"/>
              </a:lnSpc>
              <a:spcBef>
                <a:spcPts val="1200"/>
              </a:spcBef>
              <a:spcAft>
                <a:spcPts val="1000"/>
              </a:spcAft>
            </a:pPr>
            <a:r>
              <a:rPr lang="cs-CZ" altLang="cs-CZ" sz="2000" dirty="0">
                <a:latin typeface="Calibri" charset="0"/>
              </a:rPr>
              <a:t> 3- nosný </a:t>
            </a:r>
            <a:r>
              <a:rPr lang="cs-CZ" altLang="cs-CZ" sz="2000" dirty="0" err="1">
                <a:latin typeface="Calibri" charset="0"/>
              </a:rPr>
              <a:t>bezkoncový</a:t>
            </a:r>
            <a:r>
              <a:rPr lang="cs-CZ" altLang="cs-CZ" sz="2000" dirty="0">
                <a:latin typeface="Calibri" charset="0"/>
              </a:rPr>
              <a:t> řetěz</a:t>
            </a: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18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25475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457200" y="900113"/>
            <a:ext cx="8229600" cy="514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endParaRPr lang="cs-CZ" altLang="cs-CZ" sz="2000" dirty="0">
              <a:latin typeface="Calibri" charset="0"/>
            </a:endParaRP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2"/>
                </a:solidFill>
                <a:latin typeface="Calibri" charset="0"/>
              </a:rPr>
              <a:t>ruční </a:t>
            </a:r>
            <a:endParaRPr lang="cs-CZ" altLang="cs-CZ" sz="2000" b="1" dirty="0">
              <a:solidFill>
                <a:schemeClr val="accent2"/>
              </a:solidFill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</a:pPr>
            <a:endParaRPr lang="cs-CZ" altLang="cs-CZ" sz="2000" dirty="0">
              <a:latin typeface="Calibri" charset="0"/>
            </a:endParaRP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B1D30708-F931-4C46-9FD4-613971977E44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7</a:t>
            </a:fld>
            <a:endParaRPr lang="cs-CZ" altLang="cs-CZ">
              <a:latin typeface="Calibri" charset="0"/>
            </a:endParaRPr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325" y="2001838"/>
            <a:ext cx="6408738" cy="296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2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ln/>
        </p:spPr>
        <p:txBody>
          <a:bodyPr lIns="0" tIns="0" rIns="0" bIns="0" anchor="ctr"/>
          <a:lstStyle/>
          <a:p>
            <a:pPr>
              <a:spcBef>
                <a:spcPts val="638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/>
              <a:t> </a:t>
            </a:r>
          </a:p>
          <a:p>
            <a:pPr>
              <a:spcBef>
                <a:spcPts val="638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altLang="cs-CZ" sz="2000"/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457200" y="1223963"/>
            <a:ext cx="5295900" cy="100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marL="342900" indent="-342900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2"/>
                </a:solidFill>
                <a:latin typeface="Calibri" charset="0"/>
              </a:rPr>
              <a:t>elektrické </a:t>
            </a:r>
            <a:endParaRPr lang="cs-CZ" altLang="cs-CZ" sz="2000" b="1" dirty="0">
              <a:solidFill>
                <a:schemeClr val="accent2"/>
              </a:solidFill>
              <a:latin typeface="Calibri" charset="0"/>
            </a:endParaRPr>
          </a:p>
        </p:txBody>
      </p:sp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00" y="2160588"/>
            <a:ext cx="6551613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6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0" name="Rectangle 6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indent="0">
              <a:spcBef>
                <a:spcPts val="638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 dirty="0"/>
              <a:t> </a:t>
            </a:r>
          </a:p>
          <a:p>
            <a:pPr marL="0" indent="0">
              <a:spcBef>
                <a:spcPts val="638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altLang="cs-CZ" sz="2000" dirty="0"/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404813" y="1223962"/>
            <a:ext cx="4887267" cy="3573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marL="342900" indent="-342900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accent2"/>
                </a:solidFill>
                <a:latin typeface="Calibri" charset="0"/>
              </a:rPr>
              <a:t>p</a:t>
            </a:r>
            <a:r>
              <a:rPr lang="cs-CZ" altLang="cs-CZ" sz="2000" b="1" dirty="0" smtClean="0">
                <a:solidFill>
                  <a:schemeClr val="accent2"/>
                </a:solidFill>
                <a:latin typeface="Calibri" charset="0"/>
              </a:rPr>
              <a:t>neumatické</a:t>
            </a:r>
          </a:p>
          <a:p>
            <a:pPr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solidFill>
                  <a:schemeClr val="tx1"/>
                </a:solidFill>
                <a:latin typeface="Calibri" charset="0"/>
              </a:rPr>
              <a:t>- pro </a:t>
            </a:r>
            <a:r>
              <a:rPr lang="cs-CZ" altLang="cs-CZ" sz="2000" dirty="0">
                <a:solidFill>
                  <a:schemeClr val="tx1"/>
                </a:solidFill>
                <a:latin typeface="Calibri" charset="0"/>
              </a:rPr>
              <a:t>průmyslové používání  </a:t>
            </a:r>
          </a:p>
          <a:p>
            <a:pPr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solidFill>
                  <a:schemeClr val="tx1"/>
                </a:solidFill>
                <a:latin typeface="Calibri" charset="0"/>
              </a:rPr>
              <a:t>- v </a:t>
            </a:r>
            <a:r>
              <a:rPr lang="cs-CZ" altLang="cs-CZ" sz="2000" dirty="0">
                <a:solidFill>
                  <a:schemeClr val="tx1"/>
                </a:solidFill>
                <a:latin typeface="Calibri" charset="0"/>
              </a:rPr>
              <a:t>provozech s požadavkem na odolnost kladkostrojů proti nárazům </a:t>
            </a:r>
          </a:p>
          <a:p>
            <a:pPr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solidFill>
                  <a:schemeClr val="tx1"/>
                </a:solidFill>
                <a:latin typeface="Calibri" charset="0"/>
              </a:rPr>
              <a:t>- v </a:t>
            </a:r>
            <a:r>
              <a:rPr lang="cs-CZ" altLang="cs-CZ" sz="2000" dirty="0">
                <a:solidFill>
                  <a:schemeClr val="tx1"/>
                </a:solidFill>
                <a:latin typeface="Calibri" charset="0"/>
              </a:rPr>
              <a:t>provozech s vysokou závislostí na kvalitě kladkostrojů  </a:t>
            </a:r>
          </a:p>
          <a:p>
            <a:pPr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</a:pPr>
            <a:r>
              <a:rPr lang="cs-CZ" altLang="cs-CZ" sz="2000" dirty="0" smtClean="0">
                <a:solidFill>
                  <a:schemeClr val="tx1"/>
                </a:solidFill>
                <a:latin typeface="Calibri" charset="0"/>
              </a:rPr>
              <a:t>- v </a:t>
            </a:r>
            <a:r>
              <a:rPr lang="cs-CZ" altLang="cs-CZ" sz="2000" dirty="0">
                <a:solidFill>
                  <a:schemeClr val="tx1"/>
                </a:solidFill>
                <a:latin typeface="Calibri" charset="0"/>
              </a:rPr>
              <a:t>provozech s výskytem výbušných plynů</a:t>
            </a:r>
          </a:p>
          <a:p>
            <a:pPr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</a:pPr>
            <a:endParaRPr lang="cs-CZ" altLang="cs-CZ" sz="2000" dirty="0">
              <a:solidFill>
                <a:schemeClr val="accent2"/>
              </a:solidFill>
              <a:latin typeface="Calibri" charset="0"/>
            </a:endParaRP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pic>
        <p:nvPicPr>
          <p:cNvPr id="11278" name="Picture 14" descr="http://www.a-max.sk/obchod_homedir/data/1187/obrazky/k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28800"/>
            <a:ext cx="2592288" cy="379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l_7006-ap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3" y="-4572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0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A108CBA2-76BF-4A82-B52B-AE91F8EAB67F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10</a:t>
            </a:fld>
            <a:endParaRPr lang="cs-CZ" altLang="cs-CZ">
              <a:latin typeface="Calibri" charset="0"/>
            </a:endParaRP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title"/>
          </p:nvPr>
        </p:nvSpPr>
        <p:spPr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8013" cy="5067647"/>
          </a:xfrm>
        </p:spPr>
        <p:txBody>
          <a:bodyPr/>
          <a:lstStyle/>
          <a:p>
            <a:pPr algn="ctr"/>
            <a:r>
              <a:rPr lang="cs-CZ" b="1" dirty="0" smtClean="0"/>
              <a:t>Visuté kočky</a:t>
            </a:r>
          </a:p>
          <a:p>
            <a:pPr marL="0" indent="0"/>
            <a:r>
              <a:rPr lang="cs-CZ" sz="2000" dirty="0" smtClean="0"/>
              <a:t>- zařízení pro přemísťování menších, zdvižených břemen po visuté dráze</a:t>
            </a:r>
          </a:p>
          <a:p>
            <a:pPr marL="0" indent="0"/>
            <a:r>
              <a:rPr lang="cs-CZ" sz="2000" dirty="0" smtClean="0"/>
              <a:t>  </a:t>
            </a:r>
            <a:r>
              <a:rPr lang="cs-CZ" sz="2000" b="1" u="sng" dirty="0" smtClean="0"/>
              <a:t>druhy – podle pohonu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dirty="0"/>
              <a:t>r</a:t>
            </a:r>
            <a:r>
              <a:rPr lang="cs-CZ" sz="2000" dirty="0" smtClean="0"/>
              <a:t>uční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dirty="0"/>
              <a:t>k</a:t>
            </a:r>
            <a:r>
              <a:rPr lang="cs-CZ" sz="2000" dirty="0" smtClean="0"/>
              <a:t>ombinovaný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dirty="0" smtClean="0"/>
              <a:t>elektrické   </a:t>
            </a:r>
            <a:endParaRPr lang="cs-CZ" sz="2000" dirty="0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4478338" y="3135313"/>
            <a:ext cx="2360612" cy="233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>
            <a:lvl1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/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/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4478338" y="3135313"/>
            <a:ext cx="3657600" cy="276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/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/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sp>
        <p:nvSpPr>
          <p:cNvPr id="12300" name="Text Box 12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sp>
        <p:nvSpPr>
          <p:cNvPr id="12301" name="Text Box 13"/>
          <p:cNvSpPr txBox="1">
            <a:spLocks noChangeArrowheads="1"/>
          </p:cNvSpPr>
          <p:nvPr/>
        </p:nvSpPr>
        <p:spPr bwMode="auto">
          <a:xfrm>
            <a:off x="4478338" y="3135313"/>
            <a:ext cx="180975" cy="52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53820" rIns="90000" bIns="45000"/>
          <a:lstStyle/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altLang="cs-CZ" sz="1000">
              <a:solidFill>
                <a:srgbClr val="000000"/>
              </a:solidFill>
            </a:endParaRPr>
          </a:p>
        </p:txBody>
      </p:sp>
      <p:pic>
        <p:nvPicPr>
          <p:cNvPr id="2050" name="Picture 2" descr="C:\Users\Krizova\Desktop\kladkostroj-liftket-star-synchronni-zdvi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2492896"/>
            <a:ext cx="3955876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4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015C316F-7254-4ECF-B42A-2A1CE2358702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11</a:t>
            </a:fld>
            <a:endParaRPr lang="cs-CZ" altLang="cs-CZ">
              <a:latin typeface="Calibri" charset="0"/>
            </a:endParaRP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8013" cy="5071839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000" b="1" dirty="0" smtClean="0">
                <a:solidFill>
                  <a:schemeClr val="accent2"/>
                </a:solidFill>
              </a:rPr>
              <a:t>ruční</a:t>
            </a:r>
          </a:p>
          <a:p>
            <a:pPr marL="0" indent="0"/>
            <a:endParaRPr lang="cs-CZ" sz="2000" b="1" dirty="0">
              <a:solidFill>
                <a:schemeClr val="accent2"/>
              </a:solidFill>
            </a:endParaRPr>
          </a:p>
          <a:p>
            <a:pPr marL="0" indent="0"/>
            <a:endParaRPr lang="cs-CZ" sz="2000" b="1" dirty="0" smtClean="0">
              <a:solidFill>
                <a:schemeClr val="accent2"/>
              </a:solidFill>
            </a:endParaRPr>
          </a:p>
          <a:p>
            <a:pPr marL="0" indent="0"/>
            <a:endParaRPr lang="cs-CZ" sz="2000" dirty="0">
              <a:solidFill>
                <a:schemeClr val="accent2"/>
              </a:solidFill>
            </a:endParaRPr>
          </a:p>
          <a:p>
            <a:pPr marL="0" indent="0"/>
            <a:r>
              <a:rPr lang="cs-CZ" sz="2000" dirty="0" smtClean="0">
                <a:solidFill>
                  <a:schemeClr val="accent2"/>
                </a:solidFill>
              </a:rPr>
              <a:t>  </a:t>
            </a:r>
            <a:r>
              <a:rPr lang="cs-CZ" sz="2000" dirty="0" smtClean="0">
                <a:solidFill>
                  <a:schemeClr val="tx1"/>
                </a:solidFill>
              </a:rPr>
              <a:t>pojezd ozubenými koly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" name="Picture 2" descr="C:\Users\Krizova\Desktop\5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68760"/>
            <a:ext cx="259228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rizova\Desktop\5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513" y="3501008"/>
            <a:ext cx="4176464" cy="186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38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22D54718-E2F6-44AF-B7F9-F6EEFB8612D0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12</a:t>
            </a:fld>
            <a:endParaRPr lang="cs-CZ" altLang="cs-CZ">
              <a:latin typeface="Calibri" charset="0"/>
            </a:endParaRPr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1500" cy="728662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1052736"/>
            <a:ext cx="6174432" cy="21534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elektrické</a:t>
            </a:r>
          </a:p>
          <a:p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dirty="0" smtClean="0"/>
              <a:t>- n</a:t>
            </a:r>
            <a:r>
              <a:rPr lang="pl-PL" dirty="0" smtClean="0"/>
              <a:t>osnost </a:t>
            </a:r>
            <a:r>
              <a:rPr lang="pl-PL" dirty="0"/>
              <a:t>1 000 kg až 6 300 kg na jednotku</a:t>
            </a:r>
            <a:endParaRPr lang="cs-CZ" dirty="0" smtClean="0"/>
          </a:p>
          <a:p>
            <a:r>
              <a:rPr lang="cs-CZ" dirty="0" smtClean="0"/>
              <a:t>- motor </a:t>
            </a:r>
            <a:r>
              <a:rPr lang="cs-CZ" dirty="0"/>
              <a:t>elektrického pojezdu </a:t>
            </a:r>
          </a:p>
          <a:p>
            <a:r>
              <a:rPr lang="cs-CZ" dirty="0" smtClean="0"/>
              <a:t>- </a:t>
            </a:r>
            <a:r>
              <a:rPr lang="cs-CZ" dirty="0"/>
              <a:t>pojezdy jsou vybaveny bezpečnostní ochranou</a:t>
            </a:r>
          </a:p>
          <a:p>
            <a:r>
              <a:rPr lang="cs-CZ" dirty="0" smtClean="0"/>
              <a:t>  proti </a:t>
            </a:r>
            <a:r>
              <a:rPr lang="cs-CZ" dirty="0"/>
              <a:t>spadnutí z </a:t>
            </a:r>
            <a:r>
              <a:rPr lang="cs-CZ" dirty="0" smtClean="0"/>
              <a:t>dráhy</a:t>
            </a:r>
            <a:endParaRPr lang="cs-CZ" dirty="0"/>
          </a:p>
          <a:p>
            <a:r>
              <a:rPr lang="cs-CZ" dirty="0" smtClean="0"/>
              <a:t>- části </a:t>
            </a:r>
            <a:r>
              <a:rPr lang="cs-CZ" dirty="0"/>
              <a:t>jsou prakticky bezúdržbové</a:t>
            </a:r>
          </a:p>
        </p:txBody>
      </p:sp>
      <p:pic>
        <p:nvPicPr>
          <p:cNvPr id="3075" name="Picture 3" descr="C:\Users\Krizova\Desktop\kladkostroje-liftket-podvesne-jeraby-ilustrace-0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992" y="3284984"/>
            <a:ext cx="364232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62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BD884614-324E-40A1-A081-87B0E242CCD9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13</a:t>
            </a:fld>
            <a:endParaRPr lang="cs-CZ" altLang="cs-CZ">
              <a:latin typeface="Calibri" charset="0"/>
            </a:endParaRP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1500" cy="728662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5367" name="Rectangle 7"/>
          <p:cNvSpPr>
            <a:spLocks noChangeArrowheads="1"/>
          </p:cNvSpPr>
          <p:nvPr/>
        </p:nvSpPr>
        <p:spPr bwMode="auto">
          <a:xfrm>
            <a:off x="3416300" y="1082675"/>
            <a:ext cx="2359025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s-CZ" altLang="cs-CZ" sz="3200" b="1">
                <a:latin typeface="Calibri" charset="0"/>
              </a:rPr>
              <a:t>Souhrn učiva</a:t>
            </a:r>
          </a:p>
        </p:txBody>
      </p:sp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827088" y="1765300"/>
            <a:ext cx="7632700" cy="132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s-CZ" altLang="cs-CZ" sz="2000" dirty="0" smtClean="0">
                <a:latin typeface="Calibri" charset="0"/>
              </a:rPr>
              <a:t>1. Jaké je využití kladkostrojů.</a:t>
            </a:r>
          </a:p>
          <a:p>
            <a:pPr hangingPunct="1">
              <a:lnSpc>
                <a:spcPct val="100000"/>
              </a:lnSpc>
            </a:pPr>
            <a:r>
              <a:rPr lang="cs-CZ" altLang="cs-CZ" sz="2000" dirty="0" smtClean="0">
                <a:latin typeface="Calibri" charset="0"/>
              </a:rPr>
              <a:t>2. Jaké druhy kladkostrojů znáte.</a:t>
            </a:r>
          </a:p>
          <a:p>
            <a:pPr hangingPunct="1">
              <a:lnSpc>
                <a:spcPct val="100000"/>
              </a:lnSpc>
            </a:pPr>
            <a:r>
              <a:rPr lang="cs-CZ" altLang="cs-CZ" sz="2000" dirty="0" smtClean="0">
                <a:latin typeface="Calibri" charset="0"/>
              </a:rPr>
              <a:t>3. Popište části násobného kladkostroje.</a:t>
            </a:r>
          </a:p>
          <a:p>
            <a:pPr hangingPunct="1">
              <a:lnSpc>
                <a:spcPct val="100000"/>
              </a:lnSpc>
            </a:pPr>
            <a:r>
              <a:rPr lang="cs-CZ" altLang="cs-CZ" sz="2000" dirty="0" smtClean="0">
                <a:latin typeface="Calibri" charset="0"/>
              </a:rPr>
              <a:t>4. Jaké druhy visutých koček znáte.</a:t>
            </a:r>
            <a:endParaRPr lang="cs-CZ" altLang="cs-CZ" sz="2000" dirty="0">
              <a:latin typeface="Calibr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86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 cap="flat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24DDF731-0549-42BF-8027-EAEE975DD2F7}" type="slidenum">
              <a:rPr lang="cs-CZ" altLang="cs-CZ">
                <a:latin typeface="Calibri" charset="0"/>
              </a:rPr>
              <a:pPr hangingPunct="1">
                <a:lnSpc>
                  <a:spcPct val="100000"/>
                </a:lnSpc>
              </a:pPr>
              <a:t>14</a:t>
            </a:fld>
            <a:endParaRPr lang="cs-CZ" altLang="cs-CZ">
              <a:latin typeface="Calibri" charset="0"/>
            </a:endParaRP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1500" cy="728662"/>
          </a:xfrm>
          <a:ln/>
        </p:spPr>
        <p:txBody>
          <a:bodyPr tIns="0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3287713" y="1082675"/>
            <a:ext cx="2562225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s-CZ" altLang="cs-CZ" sz="3200" b="1">
                <a:latin typeface="Calibri" charset="0"/>
              </a:rPr>
              <a:t>Použité zdroje</a:t>
            </a:r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755650" y="1628775"/>
            <a:ext cx="763270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s-CZ" altLang="cs-CZ" sz="2000">
                <a:latin typeface="Calibri" charset="0"/>
              </a:rPr>
              <a:t> </a:t>
            </a:r>
          </a:p>
        </p:txBody>
      </p:sp>
      <p:sp>
        <p:nvSpPr>
          <p:cNvPr id="16393" name="Rectangle 9"/>
          <p:cNvSpPr>
            <a:spLocks noChangeArrowheads="1"/>
          </p:cNvSpPr>
          <p:nvPr/>
        </p:nvSpPr>
        <p:spPr bwMode="auto">
          <a:xfrm>
            <a:off x="4098925" y="4108450"/>
            <a:ext cx="238125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/>
          <a:p>
            <a:pPr hangingPunct="1">
              <a:lnSpc>
                <a:spcPct val="100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</a:t>
            </a:r>
          </a:p>
        </p:txBody>
      </p:sp>
      <p:sp>
        <p:nvSpPr>
          <p:cNvPr id="16394" name="Rectangle 10"/>
          <p:cNvSpPr>
            <a:spLocks noChangeArrowheads="1"/>
          </p:cNvSpPr>
          <p:nvPr/>
        </p:nvSpPr>
        <p:spPr bwMode="auto">
          <a:xfrm>
            <a:off x="3662363" y="5116513"/>
            <a:ext cx="238125" cy="39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/>
          <a:p>
            <a:pPr hangingPunct="1">
              <a:lnSpc>
                <a:spcPct val="100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</a:t>
            </a: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503238" y="1660524"/>
            <a:ext cx="8351837" cy="4000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r>
              <a:rPr lang="cs-CZ" altLang="cs-CZ" dirty="0"/>
              <a:t>AUTOR NEUVEDEN. </a:t>
            </a:r>
            <a:r>
              <a:rPr lang="cs-CZ" altLang="cs-CZ" dirty="0" err="1"/>
              <a:t>google</a:t>
            </a:r>
            <a:r>
              <a:rPr lang="cs-CZ" altLang="cs-CZ" dirty="0"/>
              <a:t> [online]. [cit. 21.10.2013]. Dostupný na WWW: </a:t>
            </a:r>
            <a:r>
              <a:rPr lang="cs-CZ" altLang="cs-CZ" dirty="0">
                <a:hlinkClick r:id="rId5"/>
              </a:rPr>
              <a:t>http://kladkostroje.org/page4.php</a:t>
            </a:r>
          </a:p>
          <a:p>
            <a:r>
              <a:rPr lang="cs-CZ" altLang="cs-CZ" dirty="0"/>
              <a:t>AUTOR NEUVEDEN. </a:t>
            </a:r>
            <a:r>
              <a:rPr lang="cs-CZ" altLang="cs-CZ" dirty="0" err="1"/>
              <a:t>google</a:t>
            </a:r>
            <a:r>
              <a:rPr lang="cs-CZ" altLang="cs-CZ" dirty="0"/>
              <a:t> [online]. [cit. 21.10.2013]. Dostupný na WWW: </a:t>
            </a:r>
            <a:r>
              <a:rPr lang="cs-CZ" altLang="cs-CZ" dirty="0">
                <a:hlinkClick r:id="rId6"/>
              </a:rPr>
              <a:t>http://www.vazaky-online.cz/zvedaci-zarizeni/zvedaky/hrebenove-zvedaky</a:t>
            </a:r>
          </a:p>
          <a:p>
            <a:r>
              <a:rPr lang="cs-CZ" altLang="cs-CZ" dirty="0"/>
              <a:t>AUTOR NEUVEDEN. </a:t>
            </a:r>
            <a:r>
              <a:rPr lang="cs-CZ" altLang="cs-CZ" dirty="0" err="1"/>
              <a:t>google</a:t>
            </a:r>
            <a:r>
              <a:rPr lang="cs-CZ" altLang="cs-CZ" dirty="0"/>
              <a:t> [online]. [cit. 21.10.2013]. Dostupný na WWW: </a:t>
            </a:r>
            <a:r>
              <a:rPr lang="cs-CZ" altLang="cs-CZ" dirty="0">
                <a:hlinkClick r:id="rId7"/>
              </a:rPr>
              <a:t>http://us.yhs4.search.yahoo.com/yhs/search?hspart=btbar&amp;hsimp=yhs-002&amp;type=br112dm25&amp;p=diferenci%C3%A1ln%C3%AD%20kladkostroj</a:t>
            </a:r>
          </a:p>
          <a:p>
            <a:r>
              <a:rPr lang="cs-CZ" altLang="cs-CZ" dirty="0"/>
              <a:t>AUTOR NEUVEDEN. </a:t>
            </a:r>
            <a:r>
              <a:rPr lang="cs-CZ" altLang="cs-CZ" dirty="0" err="1"/>
              <a:t>google</a:t>
            </a:r>
            <a:r>
              <a:rPr lang="cs-CZ" altLang="cs-CZ" dirty="0"/>
              <a:t> [online]. [cit. 21.10.2013]. Dostupný na WWW: </a:t>
            </a:r>
            <a:r>
              <a:rPr lang="cs-CZ" altLang="cs-CZ" dirty="0">
                <a:hlinkClick r:id="rId8"/>
              </a:rPr>
              <a:t>http://</a:t>
            </a:r>
            <a:r>
              <a:rPr lang="cs-CZ" altLang="cs-CZ" dirty="0" smtClean="0">
                <a:hlinkClick r:id="rId8"/>
              </a:rPr>
              <a:t>www.kladkostroje-liftket.sk/prilohy/soubory/navod-pre-kladkostroj-liftket-power-235-13.pdf</a:t>
            </a:r>
          </a:p>
          <a:p>
            <a:r>
              <a:rPr lang="cs-CZ" altLang="cs-CZ" dirty="0">
                <a:hlinkClick r:id="rId8"/>
              </a:rPr>
              <a:t> </a:t>
            </a:r>
            <a:r>
              <a:rPr lang="cs-CZ" dirty="0"/>
              <a:t>AUTOR NEUVEDEN. </a:t>
            </a:r>
            <a:r>
              <a:rPr lang="cs-CZ" i="1" dirty="0" err="1"/>
              <a:t>google</a:t>
            </a:r>
            <a:r>
              <a:rPr lang="cs-CZ" dirty="0"/>
              <a:t> [online]. [cit. 25.10.2013]. Dostupný na WWW: </a:t>
            </a:r>
            <a:r>
              <a:rPr lang="cs-CZ" altLang="cs-CZ" dirty="0" smtClean="0">
                <a:hlinkClick r:id="rId8"/>
              </a:rPr>
              <a:t>http</a:t>
            </a:r>
            <a:r>
              <a:rPr lang="cs-CZ" altLang="cs-CZ" dirty="0">
                <a:hlinkClick r:id="rId8"/>
              </a:rPr>
              <a:t>://eamos.pf.jcu.cz/amos/kat_fyz/modules/low/kurz_text.php?identifik=kat_fyz_7356_t&amp;id_kurz=&amp;id_kap=11&amp;id_teach=&amp;kod_kurzu=kat_fyz_7356&amp;id_kap=</a:t>
            </a:r>
          </a:p>
          <a:p>
            <a:r>
              <a:rPr lang="cs-CZ" altLang="cs-CZ" dirty="0"/>
              <a:t>AUTOR NEUVEDEN. </a:t>
            </a:r>
            <a:r>
              <a:rPr lang="cs-CZ" altLang="cs-CZ" dirty="0" err="1"/>
              <a:t>google</a:t>
            </a:r>
            <a:r>
              <a:rPr lang="cs-CZ" altLang="cs-CZ" dirty="0"/>
              <a:t> [online]. [cit. 25.10.2013]. Dostupný na WWW: </a:t>
            </a:r>
            <a:r>
              <a:rPr lang="cs-CZ" altLang="cs-CZ" dirty="0">
                <a:hlinkClick r:id="rId9"/>
              </a:rPr>
              <a:t>http://</a:t>
            </a:r>
            <a:r>
              <a:rPr lang="cs-CZ" altLang="cs-CZ" dirty="0" smtClean="0">
                <a:hlinkClick r:id="rId9"/>
              </a:rPr>
              <a:t>www.kladkostroje.cz/kladkostroje-liftket-star.php</a:t>
            </a:r>
            <a:endParaRPr lang="cs-CZ" altLang="cs-CZ" dirty="0" smtClean="0"/>
          </a:p>
          <a:p>
            <a:r>
              <a:rPr lang="cs-CZ" altLang="cs-CZ" dirty="0" smtClean="0"/>
              <a:t> </a:t>
            </a:r>
          </a:p>
          <a:p>
            <a:endParaRPr lang="cs-CZ" altLang="cs-CZ" dirty="0"/>
          </a:p>
          <a:p>
            <a:endParaRPr lang="cs-CZ" alt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611</Words>
  <Application>Microsoft Office PowerPoint</Application>
  <PresentationFormat>Předvádění na obrazovce (4:3)</PresentationFormat>
  <Paragraphs>157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Naděžda Křížová, Ing.</cp:lastModifiedBy>
  <cp:revision>17</cp:revision>
  <cp:lastPrinted>1601-01-01T00:00:00Z</cp:lastPrinted>
  <dcterms:created xsi:type="dcterms:W3CDTF">1601-01-01T00:00:00Z</dcterms:created>
  <dcterms:modified xsi:type="dcterms:W3CDTF">2013-10-25T12:25:09Z</dcterms:modified>
</cp:coreProperties>
</file>