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73" r:id="rId11"/>
    <p:sldId id="269" r:id="rId12"/>
    <p:sldId id="281" r:id="rId13"/>
    <p:sldId id="270" r:id="rId14"/>
    <p:sldId id="271" r:id="rId15"/>
    <p:sldId id="277" r:id="rId16"/>
    <p:sldId id="272" r:id="rId17"/>
    <p:sldId id="275" r:id="rId18"/>
    <p:sldId id="276" r:id="rId19"/>
    <p:sldId id="278" r:id="rId20"/>
    <p:sldId id="259" r:id="rId21"/>
    <p:sldId id="258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99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027" autoAdjust="0"/>
    <p:restoredTop sz="94660"/>
  </p:normalViewPr>
  <p:slideViewPr>
    <p:cSldViewPr>
      <p:cViewPr varScale="1">
        <p:scale>
          <a:sx n="106" d="100"/>
          <a:sy n="106" d="100"/>
        </p:scale>
        <p:origin x="-19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40D3EF7-6077-4027-863D-A9553CF15B35}" type="datetimeFigureOut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8252AF2-C975-45AE-BF02-EE5B0FDBFD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7577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altLang="cs-CZ" smtClean="0"/>
              <a:t>Sloupové a věžové jeřáby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altLang="cs-CZ" smtClean="0"/>
              <a:t>Sloupové a věžové jeřáby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buFont typeface="Wingdings" pitchFamily="2" charset="2"/>
              <a:buChar char="Ø"/>
            </a:pPr>
            <a:endParaRPr lang="cs-CZ" altLang="cs-CZ" b="1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FA4CD-F78A-4D73-ADF9-EFEA9804A7C0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3DF11-3867-49F9-B608-009145EC41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595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74532F-F737-49EE-91D6-F78809CE3019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F55F52-BFDD-4AC5-B7CA-B4EB813F89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040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B1917A-289D-4A90-B3C4-CB3F40C817A8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C1FF57-80F0-4865-8F88-CA2D4F0A14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748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965561-3537-4B91-AFBB-ED21672DC2A7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D4C313-E373-4951-8146-8F6ED708A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1631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C89092-F923-431D-A241-E2CB9636E9B9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5FD35-9D48-48E7-909B-5F1C8BD7B3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7622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63F120-25F1-4D65-9B21-73C49D243EF5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D8FAF6-0CA6-4659-A676-24102B1CD1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44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B6532-3A47-45DD-AE47-9B05C022EE6B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99E506-51D8-4D04-BCFF-07E3FA9C56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045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781C59-AC80-4927-B0B7-625C59BA41AC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E85A3-E026-46D6-8937-0ED39EAC2F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076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475512-4ACA-4182-B4F4-97BD79A1C708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CB3778-FE57-4F98-AF05-976D549F7A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832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46948-9F92-43C0-9C12-881E2C0E34D7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C395AA-E0AF-427F-88DD-F0086F7B4D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2851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B8D1-5522-49D3-B8E9-EAA2B1361F36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10ED8-9D2B-4E7F-AF2C-BF9D911728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386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84C0FEA-5387-4045-B52A-3A36AA0B6F91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8219A6A-C8AB-4EE3-9376-EA1F85DF06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emf"/><Relationship Id="rId4" Type="http://schemas.openxmlformats.org/officeDocument/2006/relationships/image" Target="../media/image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png"/><Relationship Id="rId4" Type="http://schemas.openxmlformats.org/officeDocument/2006/relationships/image" Target="../media/image2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emagcranes.cz/cms/site/cz/lang/cs/page72439.html" TargetMode="External"/><Relationship Id="rId3" Type="http://schemas.openxmlformats.org/officeDocument/2006/relationships/hyperlink" Target="http://www.iteco.cz/otocne-jeraby/sloupove-otocne-jeraby" TargetMode="External"/><Relationship Id="rId7" Type="http://schemas.openxmlformats.org/officeDocument/2006/relationships/hyperlink" Target="http://www.tiefenbach.cz/" TargetMode="External"/><Relationship Id="rId2" Type="http://schemas.openxmlformats.org/officeDocument/2006/relationships/hyperlink" Target="http://www.k-technik.cz/page.php?page=jerabove-komponen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opcd.cz/vydavatelstvi/a-simulator-stavby-jerab" TargetMode="External"/><Relationship Id="rId11" Type="http://schemas.openxmlformats.org/officeDocument/2006/relationships/image" Target="../media/image2.jpeg"/><Relationship Id="rId5" Type="http://schemas.openxmlformats.org/officeDocument/2006/relationships/hyperlink" Target="http://www.sandstastny.cz/zemni_prace.htm" TargetMode="External"/><Relationship Id="rId10" Type="http://schemas.openxmlformats.org/officeDocument/2006/relationships/image" Target="../media/image1.png"/><Relationship Id="rId4" Type="http://schemas.openxmlformats.org/officeDocument/2006/relationships/hyperlink" Target="http://www.vazaky-online.cz/" TargetMode="External"/><Relationship Id="rId9" Type="http://schemas.openxmlformats.org/officeDocument/2006/relationships/hyperlink" Target="http://www.mecalux.cz/automaticky-sklad-palety/tistranny-stohovaci-jerab-pale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7592040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21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části, použití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Jeřáb, mostový, portálový, věžový, otočný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Strojnictví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Ing. Křížová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ročník, žáci 17 - 18 let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31863"/>
            <a:ext cx="755967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/>
              <a:t>Jeřáby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A04FA3E4-DCBB-4205-AF57-76304DF10081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393825"/>
            <a:ext cx="7561263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/>
              <a:t>VY_32_INOVACE_21_409 </a:t>
            </a: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4C5DA7ED-B190-4734-9144-17C1E099D750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57200" y="274638"/>
            <a:ext cx="8229600" cy="5619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3078" name="Rectangle 10"/>
          <p:cNvSpPr>
            <a:spLocks noGrp="1"/>
          </p:cNvSpPr>
          <p:nvPr>
            <p:ph type="body" idx="4294967295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altLang="cs-CZ" b="1" smtClean="0"/>
              <a:t>Jeřáby</a:t>
            </a:r>
          </a:p>
          <a:p>
            <a:pPr>
              <a:buFont typeface="Wingdings" pitchFamily="2" charset="2"/>
              <a:buChar char="Ø"/>
            </a:pPr>
            <a:r>
              <a:rPr lang="cs-CZ" altLang="cs-CZ" sz="2000" smtClean="0"/>
              <a:t>Strojní zdvihací zařízení, které umožňuje přemisťování břemen po vodorovné a svislé dráze ve vymezeném prostoru</a:t>
            </a:r>
            <a:endParaRPr lang="cs-CZ" altLang="cs-CZ" sz="2000" smtClean="0">
              <a:latin typeface="Arial" charset="0"/>
            </a:endParaRPr>
          </a:p>
          <a:p>
            <a:pPr>
              <a:buFont typeface="Wingdings" pitchFamily="2" charset="2"/>
              <a:buChar char="Ø"/>
            </a:pPr>
            <a:endParaRPr lang="cs-CZ" altLang="cs-CZ" sz="2000" smtClean="0">
              <a:latin typeface="Arial" charset="0"/>
            </a:endParaRPr>
          </a:p>
          <a:p>
            <a:pPr>
              <a:buFont typeface="Wingdings" pitchFamily="2" charset="2"/>
              <a:buNone/>
            </a:pPr>
            <a:endParaRPr lang="cs-CZ" altLang="cs-CZ" sz="2000" smtClean="0">
              <a:latin typeface="Arial" charset="0"/>
            </a:endParaRPr>
          </a:p>
          <a:p>
            <a:pPr>
              <a:buFont typeface="Wingdings" pitchFamily="2" charset="2"/>
              <a:buNone/>
            </a:pPr>
            <a:r>
              <a:rPr lang="cs-CZ" altLang="cs-CZ" sz="2000" b="1" u="sng" smtClean="0"/>
              <a:t>Hlavní části jeřábu jsou</a:t>
            </a:r>
          </a:p>
          <a:p>
            <a:pPr>
              <a:buFont typeface="Wingdings" pitchFamily="2" charset="2"/>
              <a:buChar char="ü"/>
            </a:pPr>
            <a:r>
              <a:rPr lang="cs-CZ" altLang="cs-CZ" sz="2000" smtClean="0"/>
              <a:t>Nosná konstrukce</a:t>
            </a:r>
          </a:p>
          <a:p>
            <a:pPr>
              <a:buFont typeface="Wingdings" pitchFamily="2" charset="2"/>
              <a:buChar char="ü"/>
            </a:pPr>
            <a:r>
              <a:rPr lang="cs-CZ" altLang="cs-CZ" sz="2000" smtClean="0"/>
              <a:t>Zdvihací ústrojí</a:t>
            </a:r>
          </a:p>
          <a:p>
            <a:pPr>
              <a:buFont typeface="Wingdings" pitchFamily="2" charset="2"/>
              <a:buChar char="ü"/>
            </a:pPr>
            <a:r>
              <a:rPr lang="cs-CZ" altLang="cs-CZ" sz="2000" smtClean="0"/>
              <a:t>Pojezdové ústrojí</a:t>
            </a:r>
          </a:p>
          <a:p>
            <a:pPr>
              <a:buFont typeface="Wingdings" pitchFamily="2" charset="2"/>
              <a:buChar char="ü"/>
            </a:pPr>
            <a:r>
              <a:rPr lang="cs-CZ" altLang="cs-CZ" sz="2000" smtClean="0"/>
              <a:t>Otočné ústrojí</a:t>
            </a:r>
          </a:p>
          <a:p>
            <a:pPr>
              <a:buFont typeface="Wingdings" pitchFamily="2" charset="2"/>
              <a:buChar char="ü"/>
            </a:pPr>
            <a:r>
              <a:rPr lang="cs-CZ" altLang="cs-CZ" sz="2000" smtClean="0"/>
              <a:t>Sklápěcí ústrojí</a:t>
            </a:r>
          </a:p>
          <a:p>
            <a:pPr>
              <a:buFont typeface="Arial" charset="0"/>
              <a:buNone/>
            </a:pPr>
            <a:endParaRPr lang="cs-CZ" altLang="cs-CZ" sz="2000" smtClean="0"/>
          </a:p>
        </p:txBody>
      </p:sp>
      <p:pic>
        <p:nvPicPr>
          <p:cNvPr id="3079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9" descr="C:\Users\Krizova\Desktop\imagesCAETMWRX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2363" y="2171700"/>
            <a:ext cx="3286125" cy="3705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8F39747-8DDB-4A32-875E-FBAF7606D38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254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102" name="Rectangle 6"/>
          <p:cNvSpPr>
            <a:spLocks noGrp="1"/>
          </p:cNvSpPr>
          <p:nvPr>
            <p:ph type="body"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sz="2000" b="1" u="sng" smtClean="0"/>
              <a:t>Dělení jeřábů podle druhu</a:t>
            </a:r>
          </a:p>
          <a:p>
            <a:pPr>
              <a:buFont typeface="Wingdings" pitchFamily="2" charset="2"/>
              <a:buNone/>
            </a:pPr>
            <a:r>
              <a:rPr lang="cs-CZ" altLang="cs-CZ" sz="2000" b="1" smtClean="0">
                <a:solidFill>
                  <a:schemeClr val="accent1"/>
                </a:solidFill>
              </a:rPr>
              <a:t>pohonu                                                       </a:t>
            </a:r>
          </a:p>
          <a:p>
            <a:pPr>
              <a:buFont typeface="Wingdings" pitchFamily="2" charset="2"/>
              <a:buChar char="ü"/>
            </a:pPr>
            <a:r>
              <a:rPr lang="cs-CZ" altLang="cs-CZ" sz="2000" smtClean="0"/>
              <a:t>ruční</a:t>
            </a:r>
          </a:p>
          <a:p>
            <a:pPr>
              <a:buFont typeface="Wingdings" pitchFamily="2" charset="2"/>
              <a:buChar char="ü"/>
            </a:pPr>
            <a:r>
              <a:rPr lang="cs-CZ" altLang="cs-CZ" sz="2000" smtClean="0"/>
              <a:t>elektrický</a:t>
            </a:r>
          </a:p>
          <a:p>
            <a:pPr>
              <a:buFont typeface="Wingdings" pitchFamily="2" charset="2"/>
              <a:buChar char="ü"/>
            </a:pPr>
            <a:r>
              <a:rPr lang="cs-CZ" altLang="cs-CZ" sz="2000" smtClean="0"/>
              <a:t>spalovacím motorem</a:t>
            </a:r>
          </a:p>
          <a:p>
            <a:pPr>
              <a:buFont typeface="Wingdings" pitchFamily="2" charset="2"/>
              <a:buChar char="ü"/>
            </a:pPr>
            <a:r>
              <a:rPr lang="cs-CZ" altLang="cs-CZ" sz="2000" smtClean="0"/>
              <a:t>hydraulický</a:t>
            </a:r>
          </a:p>
          <a:p>
            <a:pPr>
              <a:buFont typeface="Wingdings" pitchFamily="2" charset="2"/>
              <a:buChar char="ü"/>
            </a:pPr>
            <a:r>
              <a:rPr lang="cs-CZ" altLang="cs-CZ" sz="2000" smtClean="0"/>
              <a:t>pneumatický</a:t>
            </a:r>
          </a:p>
          <a:p>
            <a:pPr>
              <a:buFont typeface="Wingdings" pitchFamily="2" charset="2"/>
              <a:buNone/>
            </a:pPr>
            <a:endParaRPr lang="cs-CZ" altLang="cs-CZ" sz="2000" smtClean="0"/>
          </a:p>
          <a:p>
            <a:pPr>
              <a:buFont typeface="Wingdings" pitchFamily="2" charset="2"/>
              <a:buNone/>
            </a:pPr>
            <a:r>
              <a:rPr lang="cs-CZ" altLang="cs-CZ" sz="2000" b="1" smtClean="0">
                <a:solidFill>
                  <a:schemeClr val="accent1"/>
                </a:solidFill>
              </a:rPr>
              <a:t>pohybu</a:t>
            </a:r>
          </a:p>
          <a:p>
            <a:pPr>
              <a:buFont typeface="Wingdings" pitchFamily="2" charset="2"/>
              <a:buChar char="ü"/>
            </a:pPr>
            <a:r>
              <a:rPr lang="cs-CZ" altLang="cs-CZ" sz="2000" smtClean="0"/>
              <a:t>nepojízdné</a:t>
            </a:r>
          </a:p>
          <a:p>
            <a:pPr>
              <a:buFont typeface="Wingdings" pitchFamily="2" charset="2"/>
              <a:buChar char="ü"/>
            </a:pPr>
            <a:r>
              <a:rPr lang="cs-CZ" altLang="cs-CZ" sz="2000" smtClean="0"/>
              <a:t>pojízdné</a:t>
            </a:r>
          </a:p>
          <a:p>
            <a:pPr>
              <a:buFont typeface="Wingdings" pitchFamily="2" charset="2"/>
              <a:buChar char="ü"/>
            </a:pPr>
            <a:r>
              <a:rPr lang="cs-CZ" altLang="cs-CZ" sz="2000" smtClean="0"/>
              <a:t>otočné</a:t>
            </a:r>
          </a:p>
          <a:p>
            <a:pPr>
              <a:buFont typeface="Wingdings" pitchFamily="2" charset="2"/>
              <a:buChar char="ü"/>
            </a:pPr>
            <a:r>
              <a:rPr lang="cs-CZ" altLang="cs-CZ" sz="2000" smtClean="0"/>
              <a:t>plovoucí</a:t>
            </a:r>
          </a:p>
          <a:p>
            <a:pPr>
              <a:buFont typeface="Wingdings" pitchFamily="2" charset="2"/>
              <a:buNone/>
            </a:pPr>
            <a:endParaRPr lang="cs-CZ" altLang="cs-CZ" sz="2000" b="1" smtClean="0">
              <a:latin typeface="Arial" charset="0"/>
            </a:endParaRPr>
          </a:p>
        </p:txBody>
      </p:sp>
      <p:pic>
        <p:nvPicPr>
          <p:cNvPr id="4103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9" descr="C:\Users\Krizova\Desktop\imagesCAMQ1S4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3850" y="1700213"/>
            <a:ext cx="3911600" cy="332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43FDAAA-DB88-4D38-AA22-92A3028BCFE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254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5126" name="Rectangle 6"/>
          <p:cNvSpPr>
            <a:spLocks noGrp="1"/>
          </p:cNvSpPr>
          <p:nvPr>
            <p:ph type="body"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000" b="1" smtClean="0">
                <a:solidFill>
                  <a:schemeClr val="accent1"/>
                </a:solidFill>
              </a:rPr>
              <a:t>práce a místa použití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cs-CZ" altLang="cs-CZ" sz="2000" smtClean="0"/>
              <a:t>montážní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cs-CZ" altLang="cs-CZ" sz="2000" smtClean="0"/>
              <a:t>dílenské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cs-CZ" altLang="cs-CZ" sz="2000" smtClean="0"/>
              <a:t>hutní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cs-CZ" altLang="cs-CZ" sz="2000" smtClean="0"/>
              <a:t>skladové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cs-CZ" altLang="cs-CZ" sz="2000" smtClean="0"/>
              <a:t>skládkové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cs-CZ" altLang="cs-CZ" sz="2000" smtClean="0"/>
              <a:t>stavební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cs-CZ" altLang="cs-CZ" sz="2000" smtClean="0"/>
              <a:t>přístavní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b="1" smtClean="0">
                <a:solidFill>
                  <a:schemeClr val="accent1"/>
                </a:solidFill>
              </a:rPr>
              <a:t>celkového tvaru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cs-CZ" altLang="cs-CZ" sz="2000" smtClean="0"/>
              <a:t>mostové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cs-CZ" altLang="cs-CZ" sz="2000" smtClean="0"/>
              <a:t>portálové a poloportálové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cs-CZ" altLang="cs-CZ" sz="2000" smtClean="0"/>
              <a:t>konzolové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cs-CZ" altLang="cs-CZ" sz="2000" smtClean="0"/>
              <a:t>sloupové a věžové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cs-CZ" altLang="cs-CZ" sz="2000" smtClean="0"/>
              <a:t>vozidlové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cs-CZ" altLang="cs-CZ" sz="2000" smtClean="0"/>
              <a:t>plovoucí</a:t>
            </a:r>
          </a:p>
        </p:txBody>
      </p:sp>
      <p:pic>
        <p:nvPicPr>
          <p:cNvPr id="5127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9" name="Picture 10" descr="C:\Users\Krizova\Desktop\3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1325" y="1268413"/>
            <a:ext cx="3959225" cy="3821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2672BAA-98AE-4301-879D-EF989FAFD8E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/>
        <p:txBody>
          <a:bodyPr tIns="0" rtlCol="0">
            <a:norm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6150" name="Rectangle 6"/>
          <p:cNvSpPr>
            <a:spLocks noGrp="1"/>
          </p:cNvSpPr>
          <p:nvPr>
            <p:ph type="body" idx="1"/>
          </p:nvPr>
        </p:nvSpPr>
        <p:spPr>
          <a:xfrm>
            <a:off x="457200" y="908050"/>
            <a:ext cx="8229600" cy="511333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altLang="cs-CZ" sz="2000" b="1" smtClean="0">
                <a:solidFill>
                  <a:srgbClr val="009900"/>
                </a:solidFill>
              </a:rPr>
              <a:t>mostové jeřáby</a:t>
            </a:r>
          </a:p>
          <a:p>
            <a:pPr>
              <a:buFont typeface="Wingdings" pitchFamily="2" charset="2"/>
              <a:buNone/>
            </a:pPr>
            <a:r>
              <a:rPr lang="cs-CZ" altLang="cs-CZ" sz="2000" smtClean="0"/>
              <a:t>- nosnou konstrukcí je </a:t>
            </a:r>
            <a:r>
              <a:rPr lang="cs-CZ" altLang="cs-CZ" sz="2000" b="1" smtClean="0"/>
              <a:t>jeřábový most</a:t>
            </a:r>
            <a:r>
              <a:rPr lang="cs-CZ" altLang="cs-CZ" sz="2000" smtClean="0"/>
              <a:t>, který pojíždí po vyvýšené jeřábové dráze</a:t>
            </a:r>
          </a:p>
          <a:p>
            <a:pPr>
              <a:buFont typeface="Wingdings" pitchFamily="2" charset="2"/>
              <a:buNone/>
            </a:pPr>
            <a:r>
              <a:rPr lang="cs-CZ" altLang="cs-CZ" sz="2000" b="1" smtClean="0"/>
              <a:t>běžné mostové jeřáby</a:t>
            </a:r>
            <a:r>
              <a:rPr lang="cs-CZ" altLang="cs-CZ" sz="2000" smtClean="0"/>
              <a:t> - jednonosníkové                                           </a:t>
            </a:r>
          </a:p>
          <a:p>
            <a:pPr>
              <a:buFont typeface="Wingdings" pitchFamily="2" charset="2"/>
              <a:buNone/>
            </a:pPr>
            <a:r>
              <a:rPr lang="cs-CZ" altLang="cs-CZ" sz="2000" smtClean="0"/>
              <a:t>                                          - dvounosníkové</a:t>
            </a:r>
            <a:endParaRPr lang="cs-CZ" altLang="cs-CZ" sz="2000" b="1" smtClean="0"/>
          </a:p>
        </p:txBody>
      </p:sp>
      <p:pic>
        <p:nvPicPr>
          <p:cNvPr id="6151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3" name="Picture 11" descr="C:\Users\Krizova\Desktop\103_imag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275" y="3270250"/>
            <a:ext cx="2832100" cy="231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4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2636838"/>
            <a:ext cx="3810000" cy="3090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155B50F-79DE-4662-965A-EDE77B4FC2D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/>
        <p:txBody>
          <a:bodyPr tIns="0" rtlCol="0">
            <a:norm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7174" name="Rectangle 6"/>
          <p:cNvSpPr>
            <a:spLocks noGrp="1"/>
          </p:cNvSpPr>
          <p:nvPr>
            <p:ph type="body"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sz="2000" b="1" smtClean="0"/>
              <a:t>podvěsné – podstropní mostové jeřáby</a:t>
            </a:r>
          </a:p>
          <a:p>
            <a:pPr>
              <a:buFont typeface="Arial" charset="0"/>
              <a:buNone/>
            </a:pPr>
            <a:r>
              <a:rPr lang="cs-CZ" altLang="cs-CZ" sz="2000" smtClean="0"/>
              <a:t>- jsou zavěšené na visuté jeřábové dráze, která je obvykle nesena střešní konstrukcí</a:t>
            </a:r>
          </a:p>
        </p:txBody>
      </p:sp>
      <p:pic>
        <p:nvPicPr>
          <p:cNvPr id="7175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7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88" y="2359025"/>
            <a:ext cx="8047037" cy="213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19ED7A1-A281-45E1-9B59-1161B2EA041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8198" name="Rectangle 6"/>
          <p:cNvSpPr>
            <a:spLocks noGrp="1"/>
          </p:cNvSpPr>
          <p:nvPr>
            <p:ph type="body"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sz="2000" b="1" smtClean="0"/>
              <a:t>speciální mostové jeřáby</a:t>
            </a:r>
          </a:p>
          <a:p>
            <a:pPr>
              <a:buFont typeface="Arial" charset="0"/>
              <a:buNone/>
            </a:pPr>
            <a:r>
              <a:rPr lang="cs-CZ" altLang="cs-CZ" sz="2000" smtClean="0"/>
              <a:t>stohovací                                           skladovací</a:t>
            </a:r>
          </a:p>
          <a:p>
            <a:pPr>
              <a:buFont typeface="Arial" charset="0"/>
              <a:buNone/>
            </a:pPr>
            <a:endParaRPr lang="cs-CZ" altLang="cs-CZ" sz="2000" smtClean="0"/>
          </a:p>
          <a:p>
            <a:pPr>
              <a:buFont typeface="Arial" charset="0"/>
              <a:buNone/>
            </a:pPr>
            <a:endParaRPr lang="cs-CZ" altLang="cs-CZ" sz="2000" smtClean="0"/>
          </a:p>
          <a:p>
            <a:pPr>
              <a:buFont typeface="Arial" charset="0"/>
              <a:buNone/>
            </a:pPr>
            <a:endParaRPr lang="cs-CZ" altLang="cs-CZ" sz="2000" smtClean="0"/>
          </a:p>
          <a:p>
            <a:pPr>
              <a:buFont typeface="Arial" charset="0"/>
              <a:buNone/>
            </a:pPr>
            <a:endParaRPr lang="cs-CZ" altLang="cs-CZ" sz="2000" smtClean="0"/>
          </a:p>
          <a:p>
            <a:pPr>
              <a:buFont typeface="Arial" charset="0"/>
              <a:buNone/>
            </a:pPr>
            <a:endParaRPr lang="cs-CZ" altLang="cs-CZ" sz="2000" smtClean="0"/>
          </a:p>
          <a:p>
            <a:pPr>
              <a:buFont typeface="Arial" charset="0"/>
              <a:buNone/>
            </a:pPr>
            <a:endParaRPr lang="cs-CZ" altLang="cs-CZ" sz="2000" smtClean="0"/>
          </a:p>
          <a:p>
            <a:pPr>
              <a:buFont typeface="Arial" charset="0"/>
              <a:buNone/>
            </a:pPr>
            <a:endParaRPr lang="cs-CZ" altLang="cs-CZ" sz="2000" smtClean="0"/>
          </a:p>
          <a:p>
            <a:pPr>
              <a:buFont typeface="Arial" charset="0"/>
              <a:buNone/>
            </a:pPr>
            <a:endParaRPr lang="cs-CZ" altLang="cs-CZ" sz="2000" smtClean="0"/>
          </a:p>
          <a:p>
            <a:pPr>
              <a:buFont typeface="Arial" charset="0"/>
              <a:buNone/>
            </a:pPr>
            <a:endParaRPr lang="cs-CZ" altLang="cs-CZ" sz="2000" smtClean="0"/>
          </a:p>
          <a:p>
            <a:pPr>
              <a:buFont typeface="Arial" charset="0"/>
              <a:buNone/>
            </a:pPr>
            <a:r>
              <a:rPr lang="cs-CZ" altLang="cs-CZ" sz="2000" smtClean="0"/>
              <a:t>                                     hutní</a:t>
            </a:r>
          </a:p>
        </p:txBody>
      </p:sp>
      <p:pic>
        <p:nvPicPr>
          <p:cNvPr id="8199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1" name="Picture 9" descr="C:\Users\Krizova\Desktop\skladovaci-jeraby-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1341438"/>
            <a:ext cx="2540000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2" name="Picture 12" descr="C:\Users\Krizova\Desktop\38770-1_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1650" y="3573463"/>
            <a:ext cx="3556000" cy="237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3" name="Picture 13" descr="C:\Users\Krizova\Desktop\tab-na-palety-15763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2117725"/>
            <a:ext cx="319405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06B2C0B-3E66-44E0-A446-702DA37DA9D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9222" name="Rectangle 6"/>
          <p:cNvSpPr>
            <a:spLocks noGrp="1"/>
          </p:cNvSpPr>
          <p:nvPr>
            <p:ph type="body" idx="4294967295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altLang="cs-CZ" sz="2000" b="1" smtClean="0">
                <a:solidFill>
                  <a:srgbClr val="009900"/>
                </a:solidFill>
              </a:rPr>
              <a:t>portálové a poloportálové jeřáby</a:t>
            </a:r>
          </a:p>
          <a:p>
            <a:pPr>
              <a:buFont typeface="Wingdings" pitchFamily="2" charset="2"/>
              <a:buChar char="ü"/>
            </a:pPr>
            <a:r>
              <a:rPr lang="cs-CZ" altLang="cs-CZ" sz="2000" smtClean="0"/>
              <a:t> nosnou část tvoří </a:t>
            </a:r>
            <a:r>
              <a:rPr lang="cs-CZ" altLang="cs-CZ" sz="2000" b="1" smtClean="0"/>
              <a:t>portál</a:t>
            </a:r>
            <a:r>
              <a:rPr lang="cs-CZ" altLang="cs-CZ" sz="2000" smtClean="0"/>
              <a:t>, který je tvořen z jeřábového mostu a dvou podpěr</a:t>
            </a:r>
          </a:p>
          <a:p>
            <a:pPr>
              <a:buFont typeface="Wingdings" pitchFamily="2" charset="2"/>
              <a:buNone/>
            </a:pPr>
            <a:r>
              <a:rPr lang="cs-CZ" altLang="cs-CZ" sz="2000" b="1" smtClean="0"/>
              <a:t>portálové s kočkou </a:t>
            </a:r>
            <a:r>
              <a:rPr lang="cs-CZ" altLang="cs-CZ" sz="2000" smtClean="0"/>
              <a:t>- nepojízdné</a:t>
            </a:r>
          </a:p>
          <a:p>
            <a:pPr>
              <a:buFont typeface="Wingdings" pitchFamily="2" charset="2"/>
              <a:buNone/>
            </a:pPr>
            <a:r>
              <a:rPr lang="cs-CZ" altLang="cs-CZ" sz="2000" smtClean="0"/>
              <a:t>                                    - pojízdné</a:t>
            </a:r>
            <a:r>
              <a:rPr lang="cs-CZ" altLang="cs-CZ" sz="2000" b="1" smtClean="0"/>
              <a:t> </a:t>
            </a:r>
          </a:p>
          <a:p>
            <a:pPr>
              <a:buFont typeface="Arial" charset="0"/>
              <a:buNone/>
            </a:pPr>
            <a:endParaRPr lang="cs-CZ" altLang="cs-CZ" sz="2000" smtClean="0"/>
          </a:p>
          <a:p>
            <a:pPr>
              <a:buFont typeface="Arial" charset="0"/>
              <a:buNone/>
            </a:pPr>
            <a:endParaRPr lang="cs-CZ" altLang="cs-CZ" sz="2000" smtClean="0"/>
          </a:p>
          <a:p>
            <a:pPr>
              <a:buFont typeface="Wingdings" pitchFamily="2" charset="2"/>
              <a:buChar char="Ø"/>
            </a:pPr>
            <a:endParaRPr lang="cs-CZ" altLang="cs-CZ" sz="2000" smtClean="0">
              <a:solidFill>
                <a:srgbClr val="009900"/>
              </a:solidFill>
            </a:endParaRPr>
          </a:p>
        </p:txBody>
      </p:sp>
      <p:pic>
        <p:nvPicPr>
          <p:cNvPr id="9223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4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5" name="Picture 9" descr="C:\Users\Krizova\Desktop\portalove-jeraby-0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0175" y="2133600"/>
            <a:ext cx="2540000" cy="344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6" name="Picture 10" descr="C:\Users\Krizova\Desktop\portalove-jeraby-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3141663"/>
            <a:ext cx="3097213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BE3A163-3343-4EA8-A17F-46F9C53E36B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0246" name="Rectangle 6"/>
          <p:cNvSpPr>
            <a:spLocks noGrp="1"/>
          </p:cNvSpPr>
          <p:nvPr>
            <p:ph type="body" idx="4294967295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sz="2000" b="1" smtClean="0"/>
              <a:t>portálové s otočným výložníkem</a:t>
            </a:r>
          </a:p>
          <a:p>
            <a:pPr>
              <a:buFont typeface="Arial" charset="0"/>
              <a:buNone/>
            </a:pPr>
            <a:r>
              <a:rPr lang="cs-CZ" altLang="cs-CZ" sz="2000" smtClean="0"/>
              <a:t>přístavní</a:t>
            </a:r>
          </a:p>
          <a:p>
            <a:pPr>
              <a:buFont typeface="Arial" charset="0"/>
              <a:buNone/>
            </a:pPr>
            <a:endParaRPr lang="cs-CZ" altLang="cs-CZ" sz="2000" smtClean="0"/>
          </a:p>
          <a:p>
            <a:pPr>
              <a:buFont typeface="Arial" charset="0"/>
              <a:buNone/>
            </a:pPr>
            <a:endParaRPr lang="cs-CZ" altLang="cs-CZ" sz="2000" smtClean="0"/>
          </a:p>
          <a:p>
            <a:pPr>
              <a:buFont typeface="Arial" charset="0"/>
              <a:buNone/>
            </a:pPr>
            <a:endParaRPr lang="cs-CZ" altLang="cs-CZ" sz="2000" smtClean="0"/>
          </a:p>
        </p:txBody>
      </p:sp>
      <p:pic>
        <p:nvPicPr>
          <p:cNvPr id="10247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8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9" name="Picture 9" descr="C:\Users\Krizova\Desktop\061738_1_102x7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3060700"/>
            <a:ext cx="2984500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0" name="Picture 10" descr="C:\Users\Krizova\Desktop\1w315h225_takraf-einfachlenkervollportaldrehkranpdk1600-1488093-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1773238"/>
            <a:ext cx="3000375" cy="257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133BA5D-61C5-470E-925B-75C2B0642B3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1270" name="Rectangle 6"/>
          <p:cNvSpPr>
            <a:spLocks noGrp="1"/>
          </p:cNvSpPr>
          <p:nvPr>
            <p:ph type="body" idx="4294967295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altLang="cs-CZ" sz="2000" b="1" smtClean="0">
                <a:solidFill>
                  <a:srgbClr val="009900"/>
                </a:solidFill>
              </a:rPr>
              <a:t>konzolové jeřáby</a:t>
            </a:r>
          </a:p>
          <a:p>
            <a:pPr>
              <a:buFont typeface="Wingdings" pitchFamily="2" charset="2"/>
              <a:buChar char="ü"/>
            </a:pPr>
            <a:r>
              <a:rPr lang="cs-CZ" altLang="cs-CZ" sz="2000" smtClean="0"/>
              <a:t> nosná konstrukce se skládá ze svislého rámu jeřábu a výložník</a:t>
            </a:r>
          </a:p>
          <a:p>
            <a:pPr>
              <a:buFont typeface="Wingdings" pitchFamily="2" charset="2"/>
              <a:buChar char="ü"/>
            </a:pPr>
            <a:r>
              <a:rPr lang="cs-CZ" altLang="cs-CZ" sz="2000" smtClean="0"/>
              <a:t> pojíždí po dráze upevněné na stěně</a:t>
            </a:r>
          </a:p>
          <a:p>
            <a:pPr>
              <a:buFont typeface="Wingdings" pitchFamily="2" charset="2"/>
              <a:buNone/>
            </a:pPr>
            <a:r>
              <a:rPr lang="cs-CZ" altLang="cs-CZ" sz="2000" b="1" smtClean="0"/>
              <a:t>neotočné </a:t>
            </a:r>
            <a:r>
              <a:rPr lang="cs-CZ" altLang="cs-CZ" sz="2000" smtClean="0"/>
              <a:t>- proměnlivé vyložení</a:t>
            </a:r>
          </a:p>
          <a:p>
            <a:pPr>
              <a:buFont typeface="Wingdings" pitchFamily="2" charset="2"/>
              <a:buNone/>
            </a:pPr>
            <a:endParaRPr lang="cs-CZ" altLang="cs-CZ" sz="2000" smtClean="0"/>
          </a:p>
          <a:p>
            <a:pPr>
              <a:buFont typeface="Wingdings" pitchFamily="2" charset="2"/>
              <a:buNone/>
            </a:pPr>
            <a:r>
              <a:rPr lang="cs-CZ" altLang="cs-CZ" sz="2000" b="1" smtClean="0"/>
              <a:t>otočné </a:t>
            </a:r>
          </a:p>
          <a:p>
            <a:pPr>
              <a:buFont typeface="Arial" charset="0"/>
              <a:buNone/>
            </a:pPr>
            <a:endParaRPr lang="cs-CZ" altLang="cs-CZ" sz="2000" smtClean="0"/>
          </a:p>
          <a:p>
            <a:pPr>
              <a:buFont typeface="Arial" charset="0"/>
              <a:buNone/>
            </a:pPr>
            <a:endParaRPr lang="cs-CZ" altLang="cs-CZ" sz="2000" smtClean="0"/>
          </a:p>
          <a:p>
            <a:pPr>
              <a:buFont typeface="Arial" charset="0"/>
              <a:buNone/>
            </a:pPr>
            <a:endParaRPr lang="cs-CZ" altLang="cs-CZ" sz="2000" smtClean="0"/>
          </a:p>
          <a:p>
            <a:pPr>
              <a:buFont typeface="Arial" charset="0"/>
              <a:buNone/>
            </a:pPr>
            <a:endParaRPr lang="cs-CZ" altLang="cs-CZ" sz="2000" smtClean="0"/>
          </a:p>
        </p:txBody>
      </p:sp>
      <p:pic>
        <p:nvPicPr>
          <p:cNvPr id="11271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2708275"/>
            <a:ext cx="3332163" cy="302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6AB94E7-EB7E-4CCF-93BA-E5A61AB6A41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2294" name="Rectangle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endParaRPr lang="cs-CZ" altLang="cs-CZ" sz="2000" b="1" smtClean="0"/>
          </a:p>
          <a:p>
            <a:pPr>
              <a:buFont typeface="Arial" charset="0"/>
              <a:buNone/>
            </a:pPr>
            <a:endParaRPr lang="cs-CZ" altLang="cs-CZ" sz="2000" smtClean="0"/>
          </a:p>
        </p:txBody>
      </p:sp>
      <p:pic>
        <p:nvPicPr>
          <p:cNvPr id="12295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6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7" name="Rectangle 11"/>
          <p:cNvSpPr>
            <a:spLocks noChangeArrowheads="1"/>
          </p:cNvSpPr>
          <p:nvPr/>
        </p:nvSpPr>
        <p:spPr bwMode="auto">
          <a:xfrm>
            <a:off x="539750" y="1052513"/>
            <a:ext cx="8064500" cy="259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30000"/>
              </a:spcBef>
              <a:buFont typeface="Wingdings" pitchFamily="2" charset="2"/>
              <a:buChar char="Ø"/>
            </a:pPr>
            <a:r>
              <a:rPr lang="cs-CZ" altLang="cs-CZ" sz="2000" b="1">
                <a:solidFill>
                  <a:srgbClr val="009900"/>
                </a:solidFill>
                <a:latin typeface="Arial" charset="0"/>
              </a:rPr>
              <a:t> </a:t>
            </a:r>
            <a:r>
              <a:rPr lang="cs-CZ" altLang="cs-CZ" sz="2000" b="1">
                <a:solidFill>
                  <a:srgbClr val="009900"/>
                </a:solidFill>
              </a:rPr>
              <a:t>sloupové a věžové jeřáby</a:t>
            </a:r>
          </a:p>
          <a:p>
            <a:pPr>
              <a:spcBef>
                <a:spcPct val="30000"/>
              </a:spcBef>
              <a:buFont typeface="Wingdings" pitchFamily="2" charset="2"/>
              <a:buChar char="ü"/>
            </a:pPr>
            <a:r>
              <a:rPr lang="cs-CZ" altLang="cs-CZ" sz="2000"/>
              <a:t> hlavní částí jeřábů je </a:t>
            </a:r>
            <a:r>
              <a:rPr lang="cs-CZ" altLang="cs-CZ" sz="2000" b="1"/>
              <a:t>sloup</a:t>
            </a:r>
            <a:r>
              <a:rPr lang="cs-CZ" altLang="cs-CZ" sz="2000"/>
              <a:t> (věž), který se otáčí kolem svislé osy</a:t>
            </a:r>
          </a:p>
          <a:p>
            <a:pPr>
              <a:spcBef>
                <a:spcPct val="30000"/>
              </a:spcBef>
              <a:buFont typeface="Wingdings" pitchFamily="2" charset="2"/>
              <a:buNone/>
            </a:pPr>
            <a:r>
              <a:rPr lang="cs-CZ" altLang="cs-CZ" sz="2000" b="1"/>
              <a:t>s otočným sloupem</a:t>
            </a:r>
            <a:r>
              <a:rPr lang="cs-CZ" altLang="cs-CZ" sz="2000"/>
              <a:t> – sloup je</a:t>
            </a:r>
            <a:r>
              <a:rPr lang="cs-CZ" altLang="cs-CZ" sz="2000" b="1"/>
              <a:t> </a:t>
            </a:r>
            <a:r>
              <a:rPr lang="cs-CZ" altLang="cs-CZ" sz="2000"/>
              <a:t>otočně uložen na pojízdném    	                             	                        podvozku</a:t>
            </a:r>
          </a:p>
          <a:p>
            <a:pPr>
              <a:spcBef>
                <a:spcPct val="30000"/>
              </a:spcBef>
              <a:buFont typeface="Wingdings" pitchFamily="2" charset="2"/>
              <a:buNone/>
            </a:pPr>
            <a:r>
              <a:rPr lang="cs-CZ" altLang="cs-CZ" sz="2000" b="1"/>
              <a:t>s neotočným sloupem</a:t>
            </a:r>
            <a:r>
              <a:rPr lang="cs-CZ" altLang="cs-CZ" sz="2000"/>
              <a:t> – sloup je pevně kotven do základu nebo na 	                  	                            pojízdném podvozku</a:t>
            </a:r>
            <a:endParaRPr lang="cs-CZ" altLang="cs-CZ" sz="2000" b="1"/>
          </a:p>
          <a:p>
            <a:pPr>
              <a:spcBef>
                <a:spcPct val="30000"/>
              </a:spcBef>
              <a:buFont typeface="Wingdings" pitchFamily="2" charset="2"/>
              <a:buNone/>
            </a:pPr>
            <a:endParaRPr lang="cs-CZ" altLang="cs-CZ" sz="2000" b="1">
              <a:solidFill>
                <a:srgbClr val="009900"/>
              </a:solidFill>
            </a:endParaRPr>
          </a:p>
        </p:txBody>
      </p:sp>
      <p:pic>
        <p:nvPicPr>
          <p:cNvPr id="12298" name="Picture 10" descr="115_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875" y="3068638"/>
            <a:ext cx="240347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9" name="Picture 11" descr="C:\Users\Krizova\Desktop\255_imag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4650" y="3117850"/>
            <a:ext cx="3810000" cy="263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EB0BF59-E948-421E-B257-FB6E97404A1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318" name="Rectangle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endParaRPr lang="cs-CZ" altLang="cs-CZ" sz="2000" b="1" smtClean="0"/>
          </a:p>
          <a:p>
            <a:pPr>
              <a:buFont typeface="Arial" charset="0"/>
              <a:buNone/>
            </a:pPr>
            <a:endParaRPr lang="cs-CZ" altLang="cs-CZ" sz="2000" smtClean="0"/>
          </a:p>
        </p:txBody>
      </p:sp>
      <p:pic>
        <p:nvPicPr>
          <p:cNvPr id="13319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0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4" name="Rectangle 11"/>
          <p:cNvSpPr>
            <a:spLocks noChangeArrowheads="1"/>
          </p:cNvSpPr>
          <p:nvPr/>
        </p:nvSpPr>
        <p:spPr bwMode="auto">
          <a:xfrm>
            <a:off x="539750" y="1052513"/>
            <a:ext cx="80645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spcBef>
                <a:spcPct val="30000"/>
              </a:spcBef>
              <a:defRPr/>
            </a:pPr>
            <a:r>
              <a:rPr lang="cs-CZ" altLang="cs-CZ" sz="2000" b="1" dirty="0" smtClean="0">
                <a:latin typeface="+mn-lt"/>
              </a:rPr>
              <a:t>věžový </a:t>
            </a:r>
          </a:p>
        </p:txBody>
      </p:sp>
      <p:pic>
        <p:nvPicPr>
          <p:cNvPr id="13322" name="Picture 2" descr="C:\Users\Krizova\Desktop\vezov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1452563"/>
            <a:ext cx="4943475" cy="3776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1F453FF-9879-4C7E-BF94-3F9CEA8AE7C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42" name="Rectangle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endParaRPr lang="cs-CZ" altLang="cs-CZ" sz="2000" b="1" smtClean="0"/>
          </a:p>
          <a:p>
            <a:pPr>
              <a:buFont typeface="Arial" charset="0"/>
              <a:buNone/>
            </a:pPr>
            <a:endParaRPr lang="cs-CZ" altLang="cs-CZ" sz="2000" smtClean="0"/>
          </a:p>
        </p:txBody>
      </p:sp>
      <p:pic>
        <p:nvPicPr>
          <p:cNvPr id="14343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4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5" name="Rectangle 9"/>
          <p:cNvSpPr>
            <a:spLocks noChangeArrowheads="1"/>
          </p:cNvSpPr>
          <p:nvPr/>
        </p:nvSpPr>
        <p:spPr bwMode="auto">
          <a:xfrm>
            <a:off x="468313" y="981075"/>
            <a:ext cx="5097462" cy="374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Wingdings" pitchFamily="2" charset="2"/>
              <a:buChar char="Ø"/>
            </a:pPr>
            <a:r>
              <a:rPr lang="cs-CZ" altLang="cs-CZ" sz="1800" b="1">
                <a:solidFill>
                  <a:srgbClr val="009900"/>
                </a:solidFill>
                <a:latin typeface="Arial" charset="0"/>
              </a:rPr>
              <a:t> </a:t>
            </a:r>
            <a:r>
              <a:rPr lang="cs-CZ" altLang="cs-CZ" sz="2000" b="1">
                <a:solidFill>
                  <a:srgbClr val="009900"/>
                </a:solidFill>
              </a:rPr>
              <a:t>vozidlové jeřáby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>
              <a:solidFill>
                <a:srgbClr val="009900"/>
              </a:solidFill>
            </a:endParaRP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altLang="cs-CZ" sz="2000" b="1"/>
              <a:t>silniční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altLang="cs-CZ" sz="2000" b="1"/>
              <a:t>kolejové</a:t>
            </a:r>
          </a:p>
        </p:txBody>
      </p:sp>
      <p:pic>
        <p:nvPicPr>
          <p:cNvPr id="14346" name="Picture 11" descr="C:\Users\Krizova\Desktop\auto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5400" y="1484313"/>
            <a:ext cx="4238625" cy="252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0DD8A5D-5C61-4431-BD76-25570ED55E6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366" name="Rectangle 6"/>
          <p:cNvSpPr>
            <a:spLocks noGrp="1"/>
          </p:cNvSpPr>
          <p:nvPr>
            <p:ph type="body" idx="1"/>
          </p:nvPr>
        </p:nvSpPr>
        <p:spPr>
          <a:xfrm>
            <a:off x="2195513" y="1511300"/>
            <a:ext cx="8229600" cy="4525963"/>
          </a:xfrm>
        </p:spPr>
        <p:txBody>
          <a:bodyPr/>
          <a:lstStyle/>
          <a:p>
            <a:pPr>
              <a:buFont typeface="Arial" charset="0"/>
              <a:buNone/>
            </a:pPr>
            <a:endParaRPr lang="cs-CZ" altLang="cs-CZ" sz="2000" b="1" smtClean="0"/>
          </a:p>
          <a:p>
            <a:pPr>
              <a:buFont typeface="Arial" charset="0"/>
              <a:buNone/>
            </a:pPr>
            <a:endParaRPr lang="cs-CZ" altLang="cs-CZ" sz="2000" smtClean="0"/>
          </a:p>
        </p:txBody>
      </p:sp>
      <p:pic>
        <p:nvPicPr>
          <p:cNvPr id="15367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8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9" name="Rectangle 9"/>
          <p:cNvSpPr>
            <a:spLocks noChangeArrowheads="1"/>
          </p:cNvSpPr>
          <p:nvPr/>
        </p:nvSpPr>
        <p:spPr bwMode="auto">
          <a:xfrm>
            <a:off x="468313" y="981075"/>
            <a:ext cx="5097462" cy="496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Wingdings" pitchFamily="2" charset="2"/>
              <a:buChar char="Ø"/>
            </a:pPr>
            <a:r>
              <a:rPr lang="cs-CZ" altLang="cs-CZ" sz="1800" b="1">
                <a:solidFill>
                  <a:srgbClr val="009900"/>
                </a:solidFill>
                <a:latin typeface="Arial" charset="0"/>
              </a:rPr>
              <a:t> </a:t>
            </a:r>
            <a:r>
              <a:rPr lang="cs-CZ" altLang="cs-CZ" sz="2000" b="1">
                <a:solidFill>
                  <a:srgbClr val="009900"/>
                </a:solidFill>
              </a:rPr>
              <a:t>plovoucí jeřáby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Ø"/>
            </a:pPr>
            <a:endParaRPr lang="cs-CZ" altLang="cs-CZ" sz="2000" b="1">
              <a:solidFill>
                <a:srgbClr val="009900"/>
              </a:solidFill>
            </a:endParaRP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altLang="cs-CZ" sz="2000" b="1"/>
              <a:t>překládací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altLang="cs-CZ" sz="2000" b="1"/>
              <a:t>stavební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altLang="cs-CZ" sz="2000" b="1"/>
              <a:t>havarijní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altLang="cs-CZ" sz="2000" b="1"/>
              <a:t>montážní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</p:txBody>
      </p:sp>
      <p:pic>
        <p:nvPicPr>
          <p:cNvPr id="15370" name="Picture 11" descr="C:\Users\Krizova\Desktop\bez názvu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4775" y="1125538"/>
            <a:ext cx="4349750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60F26DD-1685-4CB9-BE87-7F85C25158B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6390" name="Rectangle 6"/>
          <p:cNvSpPr>
            <a:spLocks noGrp="1"/>
          </p:cNvSpPr>
          <p:nvPr>
            <p:ph type="body"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>
              <a:buFont typeface="Arial" charset="0"/>
              <a:buNone/>
            </a:pPr>
            <a:endParaRPr lang="cs-CZ" altLang="cs-CZ" sz="2000" b="1" smtClean="0"/>
          </a:p>
          <a:p>
            <a:pPr>
              <a:buFont typeface="Arial" charset="0"/>
              <a:buNone/>
            </a:pPr>
            <a:endParaRPr lang="cs-CZ" altLang="cs-CZ" sz="2000" smtClean="0"/>
          </a:p>
        </p:txBody>
      </p:sp>
      <p:pic>
        <p:nvPicPr>
          <p:cNvPr id="16391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2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3" name="Rectangle 9"/>
          <p:cNvSpPr>
            <a:spLocks noChangeArrowheads="1"/>
          </p:cNvSpPr>
          <p:nvPr/>
        </p:nvSpPr>
        <p:spPr bwMode="auto">
          <a:xfrm>
            <a:off x="468313" y="981075"/>
            <a:ext cx="5097462" cy="496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>
              <a:solidFill>
                <a:srgbClr val="009900"/>
              </a:solidFill>
            </a:endParaRPr>
          </a:p>
          <a:p>
            <a:pPr eaLnBrk="1" hangingPunct="1">
              <a:spcBef>
                <a:spcPct val="0"/>
              </a:spcBef>
              <a:buFont typeface="Wingdings" pitchFamily="2" charset="2"/>
              <a:buChar char="Ø"/>
            </a:pPr>
            <a:endParaRPr lang="cs-CZ" altLang="cs-CZ" sz="2000" b="1">
              <a:solidFill>
                <a:srgbClr val="009900"/>
              </a:solidFill>
            </a:endParaRP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altLang="cs-CZ" sz="2000" b="1"/>
              <a:t>překládací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altLang="cs-CZ" sz="2000" b="1"/>
              <a:t>stavební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altLang="cs-CZ" sz="2000" b="1"/>
              <a:t>havarijní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altLang="cs-CZ" sz="2000" b="1"/>
              <a:t>montážní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altLang="cs-CZ" sz="2000" b="1"/>
          </a:p>
        </p:txBody>
      </p:sp>
      <p:pic>
        <p:nvPicPr>
          <p:cNvPr id="16394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650" y="1160463"/>
            <a:ext cx="3829050" cy="1836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5" name="Picture 11" descr="C:\Users\Krizova\Desktop\jerab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100" y="3433763"/>
            <a:ext cx="3313113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BB0B916-F443-4747-9ED4-65AB1565A2E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7414" name="Rectangle 6"/>
          <p:cNvSpPr>
            <a:spLocks noGrp="1"/>
          </p:cNvSpPr>
          <p:nvPr>
            <p:ph type="body" idx="1"/>
          </p:nvPr>
        </p:nvSpPr>
        <p:spPr>
          <a:xfrm>
            <a:off x="457200" y="1570038"/>
            <a:ext cx="8229600" cy="4525962"/>
          </a:xfrm>
        </p:spPr>
        <p:txBody>
          <a:bodyPr/>
          <a:lstStyle/>
          <a:p>
            <a:pPr>
              <a:buFont typeface="Arial" charset="0"/>
              <a:buNone/>
            </a:pPr>
            <a:endParaRPr lang="cs-CZ" altLang="cs-CZ" sz="2000" b="1" smtClean="0"/>
          </a:p>
          <a:p>
            <a:pPr>
              <a:buFont typeface="Arial" charset="0"/>
              <a:buNone/>
            </a:pPr>
            <a:endParaRPr lang="cs-CZ" altLang="cs-CZ" sz="2000" smtClean="0"/>
          </a:p>
        </p:txBody>
      </p:sp>
      <p:pic>
        <p:nvPicPr>
          <p:cNvPr id="17415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6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7" name="Rectangle 9"/>
          <p:cNvSpPr>
            <a:spLocks noChangeArrowheads="1"/>
          </p:cNvSpPr>
          <p:nvPr/>
        </p:nvSpPr>
        <p:spPr bwMode="auto">
          <a:xfrm>
            <a:off x="539750" y="981075"/>
            <a:ext cx="5254625" cy="520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30000"/>
              </a:spcBef>
              <a:buFontTx/>
              <a:buNone/>
            </a:pPr>
            <a:r>
              <a:rPr lang="cs-CZ" altLang="cs-CZ" sz="2000" b="1" u="sng"/>
              <a:t>Strojní součásti jeřábů</a:t>
            </a:r>
          </a:p>
          <a:p>
            <a:pPr>
              <a:spcBef>
                <a:spcPct val="30000"/>
              </a:spcBef>
              <a:buFont typeface="Wingdings" pitchFamily="2" charset="2"/>
              <a:buChar char="ü"/>
            </a:pPr>
            <a:r>
              <a:rPr lang="cs-CZ" altLang="cs-CZ" sz="2000" b="1">
                <a:solidFill>
                  <a:schemeClr val="accent1"/>
                </a:solidFill>
              </a:rPr>
              <a:t>lana </a:t>
            </a:r>
            <a:r>
              <a:rPr lang="cs-CZ" altLang="cs-CZ" sz="2000">
                <a:solidFill>
                  <a:schemeClr val="accent1"/>
                </a:solidFill>
              </a:rPr>
              <a:t>– </a:t>
            </a:r>
            <a:r>
              <a:rPr lang="cs-CZ" altLang="cs-CZ" sz="2000"/>
              <a:t>textilní, ocelová</a:t>
            </a:r>
          </a:p>
          <a:p>
            <a:pPr>
              <a:spcBef>
                <a:spcPct val="30000"/>
              </a:spcBef>
              <a:buFont typeface="Wingdings" pitchFamily="2" charset="2"/>
              <a:buNone/>
            </a:pPr>
            <a:endParaRPr lang="cs-CZ" altLang="cs-CZ" sz="2000" b="1">
              <a:solidFill>
                <a:schemeClr val="accent1"/>
              </a:solidFill>
            </a:endParaRPr>
          </a:p>
          <a:p>
            <a:pPr>
              <a:spcBef>
                <a:spcPct val="30000"/>
              </a:spcBef>
              <a:buFont typeface="Wingdings" pitchFamily="2" charset="2"/>
              <a:buNone/>
            </a:pPr>
            <a:endParaRPr lang="cs-CZ" altLang="cs-CZ" sz="2000" b="1">
              <a:solidFill>
                <a:schemeClr val="accent1"/>
              </a:solidFill>
            </a:endParaRPr>
          </a:p>
          <a:p>
            <a:pPr>
              <a:spcBef>
                <a:spcPct val="30000"/>
              </a:spcBef>
              <a:buFont typeface="Wingdings" pitchFamily="2" charset="2"/>
              <a:buNone/>
            </a:pPr>
            <a:endParaRPr lang="cs-CZ" altLang="cs-CZ" sz="2000" b="1">
              <a:solidFill>
                <a:schemeClr val="accent1"/>
              </a:solidFill>
            </a:endParaRPr>
          </a:p>
          <a:p>
            <a:pPr>
              <a:spcBef>
                <a:spcPct val="30000"/>
              </a:spcBef>
              <a:buFont typeface="Wingdings" pitchFamily="2" charset="2"/>
              <a:buNone/>
            </a:pPr>
            <a:endParaRPr lang="cs-CZ" altLang="cs-CZ" sz="2000" b="1">
              <a:solidFill>
                <a:schemeClr val="accent1"/>
              </a:solidFill>
            </a:endParaRPr>
          </a:p>
          <a:p>
            <a:pPr>
              <a:spcBef>
                <a:spcPct val="30000"/>
              </a:spcBef>
              <a:buFont typeface="Wingdings" pitchFamily="2" charset="2"/>
              <a:buChar char="ü"/>
            </a:pPr>
            <a:r>
              <a:rPr lang="cs-CZ" altLang="cs-CZ" sz="2000" b="1">
                <a:solidFill>
                  <a:schemeClr val="accent1"/>
                </a:solidFill>
              </a:rPr>
              <a:t>řetězy</a:t>
            </a:r>
            <a:r>
              <a:rPr lang="cs-CZ" altLang="cs-CZ" sz="2000" b="1"/>
              <a:t> –</a:t>
            </a:r>
            <a:r>
              <a:rPr lang="cs-CZ" altLang="cs-CZ" sz="2000"/>
              <a:t> svařované, Gallovy</a:t>
            </a:r>
          </a:p>
          <a:p>
            <a:pPr>
              <a:spcBef>
                <a:spcPct val="30000"/>
              </a:spcBef>
              <a:buClr>
                <a:schemeClr val="accent1"/>
              </a:buClr>
              <a:buFont typeface="Wingdings" pitchFamily="2" charset="2"/>
              <a:buChar char="ü"/>
            </a:pPr>
            <a:r>
              <a:rPr lang="cs-CZ" altLang="cs-CZ" sz="2000" b="1">
                <a:solidFill>
                  <a:schemeClr val="accent1"/>
                </a:solidFill>
              </a:rPr>
              <a:t>kladky a kladnice</a:t>
            </a:r>
          </a:p>
          <a:p>
            <a:pPr>
              <a:spcBef>
                <a:spcPct val="30000"/>
              </a:spcBef>
              <a:buClr>
                <a:schemeClr val="accent1"/>
              </a:buClr>
              <a:buFont typeface="Wingdings" pitchFamily="2" charset="2"/>
              <a:buChar char="ü"/>
            </a:pPr>
            <a:r>
              <a:rPr lang="cs-CZ" altLang="cs-CZ" sz="2000" b="1">
                <a:solidFill>
                  <a:schemeClr val="accent1"/>
                </a:solidFill>
              </a:rPr>
              <a:t>bubny</a:t>
            </a:r>
          </a:p>
          <a:p>
            <a:pPr>
              <a:spcBef>
                <a:spcPct val="30000"/>
              </a:spcBef>
              <a:buClr>
                <a:schemeClr val="accent1"/>
              </a:buClr>
              <a:buFont typeface="Wingdings" pitchFamily="2" charset="2"/>
              <a:buChar char="ü"/>
            </a:pPr>
            <a:r>
              <a:rPr lang="cs-CZ" altLang="cs-CZ" sz="2000" b="1">
                <a:solidFill>
                  <a:schemeClr val="accent1"/>
                </a:solidFill>
              </a:rPr>
              <a:t>brzdy a zdrže</a:t>
            </a:r>
          </a:p>
          <a:p>
            <a:pPr>
              <a:spcBef>
                <a:spcPct val="30000"/>
              </a:spcBef>
              <a:buClr>
                <a:schemeClr val="accent1"/>
              </a:buClr>
              <a:buFont typeface="Wingdings" pitchFamily="2" charset="2"/>
              <a:buChar char="ü"/>
            </a:pPr>
            <a:r>
              <a:rPr lang="cs-CZ" altLang="cs-CZ" sz="2000" b="1">
                <a:solidFill>
                  <a:schemeClr val="accent1"/>
                </a:solidFill>
              </a:rPr>
              <a:t>převody</a:t>
            </a:r>
          </a:p>
          <a:p>
            <a:pPr>
              <a:spcBef>
                <a:spcPct val="30000"/>
              </a:spcBef>
              <a:buClr>
                <a:schemeClr val="accent1"/>
              </a:buClr>
              <a:buFont typeface="Wingdings" pitchFamily="2" charset="2"/>
              <a:buChar char="ü"/>
            </a:pPr>
            <a:r>
              <a:rPr lang="cs-CZ" altLang="cs-CZ" sz="2000" b="1">
                <a:solidFill>
                  <a:schemeClr val="accent1"/>
                </a:solidFill>
              </a:rPr>
              <a:t>pojížděcí kola</a:t>
            </a:r>
          </a:p>
          <a:p>
            <a:pPr>
              <a:spcBef>
                <a:spcPct val="30000"/>
              </a:spcBef>
              <a:buClr>
                <a:schemeClr val="accent1"/>
              </a:buClr>
              <a:buFont typeface="Wingdings" pitchFamily="2" charset="2"/>
              <a:buChar char="ü"/>
            </a:pPr>
            <a:endParaRPr lang="cs-CZ" altLang="cs-CZ" sz="2000" b="1">
              <a:solidFill>
                <a:schemeClr val="accent1"/>
              </a:solidFill>
            </a:endParaRPr>
          </a:p>
        </p:txBody>
      </p:sp>
      <p:pic>
        <p:nvPicPr>
          <p:cNvPr id="17418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1701800"/>
            <a:ext cx="4535487" cy="1366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8811925-7625-4298-B33A-C0D920BBA38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8438" name="Rectangle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endParaRPr lang="cs-CZ" altLang="cs-CZ" sz="2000" b="1" smtClean="0"/>
          </a:p>
          <a:p>
            <a:pPr>
              <a:buFont typeface="Arial" charset="0"/>
              <a:buNone/>
            </a:pPr>
            <a:endParaRPr lang="cs-CZ" altLang="cs-CZ" sz="2000" smtClean="0"/>
          </a:p>
        </p:txBody>
      </p:sp>
      <p:pic>
        <p:nvPicPr>
          <p:cNvPr id="18439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0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1" name="Rectangle 9"/>
          <p:cNvSpPr>
            <a:spLocks noChangeArrowheads="1"/>
          </p:cNvSpPr>
          <p:nvPr/>
        </p:nvSpPr>
        <p:spPr bwMode="auto">
          <a:xfrm>
            <a:off x="539750" y="981075"/>
            <a:ext cx="5254625" cy="635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30000"/>
              </a:spcBef>
              <a:buFontTx/>
              <a:buNone/>
            </a:pPr>
            <a:r>
              <a:rPr lang="cs-CZ" altLang="cs-CZ" sz="2000" b="1" u="sng"/>
              <a:t>Prostředky k uchopení břemen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cs-CZ" altLang="cs-CZ" sz="2000" b="1">
                <a:solidFill>
                  <a:schemeClr val="accent1"/>
                </a:solidFill>
              </a:rPr>
              <a:t>požadavky</a:t>
            </a:r>
          </a:p>
          <a:p>
            <a:pPr>
              <a:spcBef>
                <a:spcPct val="30000"/>
              </a:spcBef>
              <a:buFont typeface="Wingdings" pitchFamily="2" charset="2"/>
              <a:buChar char="ü"/>
            </a:pPr>
            <a:r>
              <a:rPr lang="cs-CZ" altLang="cs-CZ" sz="2000"/>
              <a:t>rychle a snadno uchopit břemeno</a:t>
            </a:r>
          </a:p>
          <a:p>
            <a:pPr>
              <a:spcBef>
                <a:spcPct val="30000"/>
              </a:spcBef>
              <a:buFont typeface="Wingdings" pitchFamily="2" charset="2"/>
              <a:buChar char="ü"/>
            </a:pPr>
            <a:r>
              <a:rPr lang="cs-CZ" altLang="cs-CZ" sz="2000"/>
              <a:t>nepoškodit břemeno</a:t>
            </a:r>
          </a:p>
          <a:p>
            <a:pPr>
              <a:spcBef>
                <a:spcPct val="30000"/>
              </a:spcBef>
              <a:buFont typeface="Wingdings" pitchFamily="2" charset="2"/>
              <a:buChar char="ü"/>
            </a:pPr>
            <a:r>
              <a:rPr lang="cs-CZ" altLang="cs-CZ" sz="2000"/>
              <a:t>malá vlastní hmotnost</a:t>
            </a:r>
          </a:p>
          <a:p>
            <a:pPr>
              <a:spcBef>
                <a:spcPct val="30000"/>
              </a:spcBef>
              <a:buFont typeface="Wingdings" pitchFamily="2" charset="2"/>
              <a:buChar char="ü"/>
            </a:pPr>
            <a:r>
              <a:rPr lang="cs-CZ" altLang="cs-CZ" sz="2000"/>
              <a:t>maximální bezpečnost provozu</a:t>
            </a:r>
          </a:p>
          <a:p>
            <a:pPr>
              <a:spcBef>
                <a:spcPct val="30000"/>
              </a:spcBef>
              <a:buFont typeface="Wingdings" pitchFamily="2" charset="2"/>
              <a:buNone/>
            </a:pPr>
            <a:r>
              <a:rPr lang="cs-CZ" altLang="cs-CZ" sz="2000" b="1">
                <a:solidFill>
                  <a:schemeClr val="accent1"/>
                </a:solidFill>
              </a:rPr>
              <a:t>prostředky</a:t>
            </a:r>
          </a:p>
          <a:p>
            <a:pPr>
              <a:spcBef>
                <a:spcPct val="30000"/>
              </a:spcBef>
              <a:buFont typeface="Wingdings" pitchFamily="2" charset="2"/>
              <a:buChar char="ü"/>
            </a:pPr>
            <a:r>
              <a:rPr lang="cs-CZ" altLang="cs-CZ" sz="2000"/>
              <a:t>vazáky</a:t>
            </a:r>
          </a:p>
          <a:p>
            <a:pPr>
              <a:spcBef>
                <a:spcPct val="30000"/>
              </a:spcBef>
              <a:buFont typeface="Wingdings" pitchFamily="2" charset="2"/>
              <a:buChar char="ü"/>
            </a:pPr>
            <a:r>
              <a:rPr lang="cs-CZ" altLang="cs-CZ" sz="2000"/>
              <a:t>háky</a:t>
            </a:r>
          </a:p>
          <a:p>
            <a:pPr>
              <a:spcBef>
                <a:spcPct val="30000"/>
              </a:spcBef>
              <a:buFont typeface="Wingdings" pitchFamily="2" charset="2"/>
              <a:buChar char="ü"/>
            </a:pPr>
            <a:r>
              <a:rPr lang="cs-CZ" altLang="cs-CZ" sz="2000"/>
              <a:t>traverzy</a:t>
            </a:r>
          </a:p>
          <a:p>
            <a:pPr>
              <a:spcBef>
                <a:spcPct val="30000"/>
              </a:spcBef>
              <a:buFont typeface="Wingdings" pitchFamily="2" charset="2"/>
              <a:buChar char="ü"/>
            </a:pPr>
            <a:r>
              <a:rPr lang="cs-CZ" altLang="cs-CZ" sz="2000"/>
              <a:t>nádoby</a:t>
            </a:r>
          </a:p>
          <a:p>
            <a:pPr>
              <a:spcBef>
                <a:spcPct val="30000"/>
              </a:spcBef>
              <a:buFont typeface="Wingdings" pitchFamily="2" charset="2"/>
              <a:buChar char="ü"/>
            </a:pPr>
            <a:r>
              <a:rPr lang="cs-CZ" altLang="cs-CZ" sz="2000"/>
              <a:t>drapáky</a:t>
            </a:r>
          </a:p>
          <a:p>
            <a:pPr>
              <a:spcBef>
                <a:spcPct val="30000"/>
              </a:spcBef>
              <a:buFont typeface="Wingdings" pitchFamily="2" charset="2"/>
              <a:buChar char="ü"/>
            </a:pPr>
            <a:r>
              <a:rPr lang="cs-CZ" altLang="cs-CZ" sz="2000"/>
              <a:t>elektromagnety</a:t>
            </a:r>
          </a:p>
          <a:p>
            <a:pPr>
              <a:spcBef>
                <a:spcPct val="30000"/>
              </a:spcBef>
              <a:buFont typeface="Wingdings" pitchFamily="2" charset="2"/>
              <a:buChar char="ü"/>
            </a:pPr>
            <a:endParaRPr lang="cs-CZ" altLang="cs-CZ" sz="2000"/>
          </a:p>
          <a:p>
            <a:pPr>
              <a:spcBef>
                <a:spcPct val="30000"/>
              </a:spcBef>
              <a:buFont typeface="Wingdings" pitchFamily="2" charset="2"/>
              <a:buChar char="ü"/>
            </a:pPr>
            <a:endParaRPr lang="cs-CZ" altLang="cs-CZ" sz="2000"/>
          </a:p>
          <a:p>
            <a:pPr>
              <a:spcBef>
                <a:spcPct val="30000"/>
              </a:spcBef>
              <a:buClr>
                <a:schemeClr val="accent1"/>
              </a:buClr>
              <a:buFont typeface="Wingdings" pitchFamily="2" charset="2"/>
              <a:buChar char="ü"/>
            </a:pPr>
            <a:endParaRPr lang="cs-CZ" altLang="cs-CZ" sz="2000" b="1">
              <a:solidFill>
                <a:schemeClr val="accent1"/>
              </a:solidFill>
            </a:endParaRPr>
          </a:p>
        </p:txBody>
      </p:sp>
      <p:pic>
        <p:nvPicPr>
          <p:cNvPr id="18442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6900" y="998538"/>
            <a:ext cx="2041525" cy="189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43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3789363"/>
            <a:ext cx="5249862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44" name="Picture 1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450" y="1484313"/>
            <a:ext cx="2051050" cy="2005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6EB3B78-2274-403E-AF27-6E5AECA1BE4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9462" name="Rectangle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endParaRPr lang="cs-CZ" altLang="cs-CZ" sz="2000" b="1" smtClean="0"/>
          </a:p>
          <a:p>
            <a:pPr>
              <a:buFont typeface="Arial" charset="0"/>
              <a:buNone/>
            </a:pPr>
            <a:endParaRPr lang="cs-CZ" altLang="cs-CZ" sz="2000" smtClean="0"/>
          </a:p>
        </p:txBody>
      </p:sp>
      <p:pic>
        <p:nvPicPr>
          <p:cNvPr id="19463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4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5" name="Rectangle 9"/>
          <p:cNvSpPr>
            <a:spLocks noChangeArrowheads="1"/>
          </p:cNvSpPr>
          <p:nvPr/>
        </p:nvSpPr>
        <p:spPr bwMode="auto">
          <a:xfrm>
            <a:off x="539750" y="981075"/>
            <a:ext cx="8208963" cy="347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30000"/>
              </a:spcBef>
              <a:buFontTx/>
              <a:buNone/>
            </a:pPr>
            <a:r>
              <a:rPr lang="cs-CZ" altLang="cs-CZ" sz="2000" b="1" u="sng"/>
              <a:t>Hnací ústrojí jeřábů</a:t>
            </a:r>
          </a:p>
          <a:p>
            <a:pPr>
              <a:spcBef>
                <a:spcPct val="30000"/>
              </a:spcBef>
              <a:buFont typeface="Wingdings" pitchFamily="2" charset="2"/>
              <a:buChar char="ü"/>
            </a:pPr>
            <a:r>
              <a:rPr lang="cs-CZ" altLang="cs-CZ" sz="2000"/>
              <a:t> všechny mechanizmy, které umožňují pohyby jeřábu nebo jeho částí</a:t>
            </a:r>
          </a:p>
          <a:p>
            <a:pPr>
              <a:spcBef>
                <a:spcPct val="30000"/>
              </a:spcBef>
              <a:buFont typeface="Wingdings" pitchFamily="2" charset="2"/>
              <a:buChar char="ü"/>
            </a:pPr>
            <a:r>
              <a:rPr lang="cs-CZ" altLang="cs-CZ" sz="2000"/>
              <a:t> zvedání a spouštění břemena, pojíždění jeřábu nebo kočky, otáčení a     sklápění výložníku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cs-CZ" altLang="cs-CZ" sz="2000" b="1"/>
              <a:t>zdvihací ústrojí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cs-CZ" altLang="cs-CZ" sz="2000" b="1"/>
              <a:t>pojezdové ústrojí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cs-CZ" altLang="cs-CZ" sz="2000" b="1"/>
              <a:t>otáčecí ústrojí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cs-CZ" altLang="cs-CZ" sz="2000" b="1"/>
              <a:t>sklápěcí ústrojí</a:t>
            </a:r>
          </a:p>
          <a:p>
            <a:pPr>
              <a:spcBef>
                <a:spcPct val="30000"/>
              </a:spcBef>
              <a:buClr>
                <a:schemeClr val="accent1"/>
              </a:buClr>
              <a:buFont typeface="Wingdings" pitchFamily="2" charset="2"/>
              <a:buChar char="ü"/>
            </a:pPr>
            <a:endParaRPr lang="cs-CZ" altLang="cs-CZ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7CCE57C-947E-4A44-BF72-FEE0E09D51A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0486" name="Rectangle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endParaRPr lang="cs-CZ" altLang="cs-CZ" sz="2000" b="1" smtClean="0"/>
          </a:p>
          <a:p>
            <a:pPr>
              <a:buFont typeface="Arial" charset="0"/>
              <a:buNone/>
            </a:pPr>
            <a:endParaRPr lang="cs-CZ" altLang="cs-CZ" sz="2000" smtClean="0"/>
          </a:p>
        </p:txBody>
      </p:sp>
      <p:pic>
        <p:nvPicPr>
          <p:cNvPr id="2048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8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9" name="Rectangle 9"/>
          <p:cNvSpPr>
            <a:spLocks noChangeArrowheads="1"/>
          </p:cNvSpPr>
          <p:nvPr/>
        </p:nvSpPr>
        <p:spPr bwMode="auto">
          <a:xfrm>
            <a:off x="539750" y="981075"/>
            <a:ext cx="6480175" cy="79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30000"/>
              </a:spcBef>
              <a:buFontTx/>
              <a:buNone/>
            </a:pPr>
            <a:r>
              <a:rPr lang="cs-CZ" altLang="cs-CZ" sz="2000"/>
              <a:t>jeřábová kočka                                          lanový kladkostroj</a:t>
            </a:r>
          </a:p>
          <a:p>
            <a:pPr>
              <a:spcBef>
                <a:spcPct val="30000"/>
              </a:spcBef>
              <a:buClr>
                <a:schemeClr val="accent1"/>
              </a:buClr>
              <a:buFont typeface="Wingdings" pitchFamily="2" charset="2"/>
              <a:buChar char="ü"/>
            </a:pPr>
            <a:endParaRPr lang="cs-CZ" altLang="cs-CZ" sz="2000"/>
          </a:p>
        </p:txBody>
      </p:sp>
      <p:pic>
        <p:nvPicPr>
          <p:cNvPr id="20490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1746250"/>
            <a:ext cx="2625725" cy="290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491" name="Picture 12" descr="C:\Users\Krizova\Desktop\LANOVE%20KLADKOSTROJE%20-%20kladkostroj%20DST-N-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1916113"/>
            <a:ext cx="4392613" cy="388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C14CC64-40D1-4479-AB74-5D1C1CB8F16B}" type="slidenum">
              <a:rPr lang="cs-CZ"/>
              <a:pPr>
                <a:defRPr/>
              </a:pPr>
              <a:t>20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1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2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/>
              <a:t>Souhrn učiva</a:t>
            </a:r>
          </a:p>
        </p:txBody>
      </p:sp>
      <p:sp>
        <p:nvSpPr>
          <p:cNvPr id="21513" name="TextovéPole 10"/>
          <p:cNvSpPr txBox="1">
            <a:spLocks noChangeArrowheads="1"/>
          </p:cNvSpPr>
          <p:nvPr/>
        </p:nvSpPr>
        <p:spPr bwMode="auto">
          <a:xfrm>
            <a:off x="827088" y="1765300"/>
            <a:ext cx="7632700" cy="222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/>
              <a:t>1. Jaké jsou základní druhy jeřábů podle celkového tvaru.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/>
              <a:t>2. Vyjmenujte základní části jeřábů, jaká je jejich funkce.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/>
              <a:t>3. Co patří mezi strojní části jeřábů.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/>
              <a:t>4. Jaké znáte prostředky k uchopení břemena, pro jaké typy břemena jsou vhodné.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99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253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73188"/>
            <a:ext cx="8229600" cy="475297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altLang="cs-CZ" sz="1800" smtClean="0"/>
              <a:t>AUTOR NEUVEDEN. </a:t>
            </a:r>
            <a:r>
              <a:rPr lang="cs-CZ" altLang="cs-CZ" sz="1800" i="1" smtClean="0"/>
              <a:t>seznam</a:t>
            </a:r>
            <a:r>
              <a:rPr lang="cs-CZ" altLang="cs-CZ" sz="1800" smtClean="0"/>
              <a:t> [online]. [cit. 31.10.2013]. Dostupný na WWW: </a:t>
            </a:r>
            <a:r>
              <a:rPr lang="cs-CZ" altLang="cs-CZ" sz="1800" smtClean="0">
                <a:hlinkClick r:id="rId2"/>
              </a:rPr>
              <a:t>http://www.k-technik.cz/page.php?page=jerabove-komponenty</a:t>
            </a:r>
            <a:endParaRPr lang="cs-CZ" altLang="cs-CZ" sz="1800" smtClean="0"/>
          </a:p>
          <a:p>
            <a:pPr marL="0" indent="0">
              <a:buFont typeface="Arial" charset="0"/>
              <a:buNone/>
            </a:pPr>
            <a:r>
              <a:rPr lang="cs-CZ" altLang="cs-CZ" sz="1800" smtClean="0"/>
              <a:t>AUTOR NEUVEDEN. </a:t>
            </a:r>
            <a:r>
              <a:rPr lang="cs-CZ" altLang="cs-CZ" sz="1800" i="1" smtClean="0"/>
              <a:t>seznam</a:t>
            </a:r>
            <a:r>
              <a:rPr lang="cs-CZ" altLang="cs-CZ" sz="1800" smtClean="0"/>
              <a:t> [online]. [cit. 31.10.2013]. Dostupný na WWW: </a:t>
            </a:r>
            <a:r>
              <a:rPr lang="cs-CZ" altLang="cs-CZ" sz="1800" smtClean="0">
                <a:hlinkClick r:id="rId3"/>
              </a:rPr>
              <a:t>http://www.iteco.cz/otocne-jeraby/sloupove-otocne-jeraby</a:t>
            </a:r>
            <a:endParaRPr lang="cs-CZ" altLang="cs-CZ" sz="1800" smtClean="0"/>
          </a:p>
          <a:p>
            <a:pPr marL="0" indent="0">
              <a:buFont typeface="Arial" charset="0"/>
              <a:buNone/>
            </a:pPr>
            <a:r>
              <a:rPr lang="cs-CZ" altLang="cs-CZ" sz="1800" smtClean="0"/>
              <a:t>AUTOR NEUVEDEN. </a:t>
            </a:r>
            <a:r>
              <a:rPr lang="cs-CZ" altLang="cs-CZ" sz="1800" i="1" smtClean="0"/>
              <a:t>seznam</a:t>
            </a:r>
            <a:r>
              <a:rPr lang="cs-CZ" altLang="cs-CZ" sz="1800" smtClean="0"/>
              <a:t> [online]. [cit. 31.10.2013]. Dostupný na WWW: </a:t>
            </a:r>
            <a:r>
              <a:rPr lang="cs-CZ" altLang="cs-CZ" sz="1800" smtClean="0">
                <a:hlinkClick r:id="rId4"/>
              </a:rPr>
              <a:t>http://www.vazaky-online.cz/</a:t>
            </a:r>
            <a:endParaRPr lang="cs-CZ" altLang="cs-CZ" sz="1800" smtClean="0"/>
          </a:p>
          <a:p>
            <a:pPr marL="0" indent="0">
              <a:buFont typeface="Arial" charset="0"/>
              <a:buNone/>
            </a:pPr>
            <a:r>
              <a:rPr lang="cs-CZ" altLang="cs-CZ" sz="1800" smtClean="0"/>
              <a:t> AUTOR NEUVEDEN. </a:t>
            </a:r>
            <a:r>
              <a:rPr lang="cs-CZ" altLang="cs-CZ" sz="1800" i="1" smtClean="0"/>
              <a:t>seznam</a:t>
            </a:r>
            <a:r>
              <a:rPr lang="cs-CZ" altLang="cs-CZ" sz="1800" smtClean="0"/>
              <a:t> [online]. [cit. 31.10.2013]. Dostupný na WWW: </a:t>
            </a:r>
            <a:r>
              <a:rPr lang="cs-CZ" altLang="cs-CZ" sz="1800" smtClean="0">
                <a:hlinkClick r:id="rId5"/>
              </a:rPr>
              <a:t>http://www.sandstastny.cz/zemni_prace.htm</a:t>
            </a:r>
            <a:endParaRPr lang="cs-CZ" altLang="cs-CZ" sz="1800" smtClean="0"/>
          </a:p>
          <a:p>
            <a:pPr marL="0" indent="0">
              <a:buFont typeface="Arial" charset="0"/>
              <a:buNone/>
            </a:pPr>
            <a:r>
              <a:rPr lang="cs-CZ" altLang="cs-CZ" sz="1800" smtClean="0"/>
              <a:t> AUTOR NEUVEDEN. </a:t>
            </a:r>
            <a:r>
              <a:rPr lang="cs-CZ" altLang="cs-CZ" sz="1800" i="1" smtClean="0"/>
              <a:t>seznam</a:t>
            </a:r>
            <a:r>
              <a:rPr lang="cs-CZ" altLang="cs-CZ" sz="1800" smtClean="0"/>
              <a:t> [online]. [cit. 31.10.2013]. Dostupný na WWW: </a:t>
            </a:r>
            <a:r>
              <a:rPr lang="cs-CZ" altLang="cs-CZ" sz="1800" smtClean="0">
                <a:hlinkClick r:id="rId6"/>
              </a:rPr>
              <a:t>http://www.topcd.cz/vydavatelstvi/a-simulator-stavby-jerab</a:t>
            </a:r>
            <a:endParaRPr lang="cs-CZ" altLang="cs-CZ" sz="1800" smtClean="0"/>
          </a:p>
          <a:p>
            <a:pPr marL="0" indent="0">
              <a:buFont typeface="Arial" charset="0"/>
              <a:buNone/>
            </a:pPr>
            <a:r>
              <a:rPr lang="cs-CZ" altLang="cs-CZ" sz="1800" smtClean="0"/>
              <a:t> AUTOR NEUVEDEN. </a:t>
            </a:r>
            <a:r>
              <a:rPr lang="cs-CZ" altLang="cs-CZ" sz="1800" i="1" smtClean="0"/>
              <a:t>seznam</a:t>
            </a:r>
            <a:r>
              <a:rPr lang="cs-CZ" altLang="cs-CZ" sz="1800" smtClean="0"/>
              <a:t> [online]. [cit. 31.10.2013]. Dostupný na WWW: </a:t>
            </a:r>
            <a:r>
              <a:rPr lang="cs-CZ" altLang="cs-CZ" sz="1800" smtClean="0">
                <a:hlinkClick r:id="rId7"/>
              </a:rPr>
              <a:t>http://www.tiefenbach.cz/</a:t>
            </a:r>
            <a:endParaRPr lang="cs-CZ" altLang="cs-CZ" sz="1800" smtClean="0"/>
          </a:p>
          <a:p>
            <a:pPr marL="0" indent="0">
              <a:buFont typeface="Arial" charset="0"/>
              <a:buNone/>
            </a:pPr>
            <a:r>
              <a:rPr lang="cs-CZ" altLang="cs-CZ" sz="1800" smtClean="0"/>
              <a:t>AUTOR NEUVEDEN. </a:t>
            </a:r>
            <a:r>
              <a:rPr lang="cs-CZ" altLang="cs-CZ" sz="1800" i="1" smtClean="0"/>
              <a:t>seznam</a:t>
            </a:r>
            <a:r>
              <a:rPr lang="cs-CZ" altLang="cs-CZ" sz="1800" smtClean="0"/>
              <a:t> [online]. [cit. 31.10.2013]. Dostupný na WWW: </a:t>
            </a:r>
            <a:r>
              <a:rPr lang="cs-CZ" altLang="cs-CZ" sz="1800" smtClean="0">
                <a:hlinkClick r:id="rId8"/>
              </a:rPr>
              <a:t>http://www.demagcranes.cz/cms/site/cz/lang/cs/page72439.html</a:t>
            </a:r>
            <a:endParaRPr lang="cs-CZ" altLang="cs-CZ" sz="1800" smtClean="0"/>
          </a:p>
          <a:p>
            <a:pPr marL="0" indent="0">
              <a:buFont typeface="Arial" charset="0"/>
              <a:buNone/>
            </a:pPr>
            <a:r>
              <a:rPr lang="cs-CZ" altLang="cs-CZ" sz="1600" smtClean="0"/>
              <a:t> AUTOR NEUVEDEN. </a:t>
            </a:r>
            <a:r>
              <a:rPr lang="cs-CZ" altLang="cs-CZ" sz="1600" i="1" smtClean="0"/>
              <a:t>seznam</a:t>
            </a:r>
            <a:r>
              <a:rPr lang="cs-CZ" altLang="cs-CZ" sz="1600" smtClean="0"/>
              <a:t> [online]. [cit. 31.10.2013]. Dostupný na WWW: </a:t>
            </a:r>
            <a:r>
              <a:rPr lang="cs-CZ" altLang="cs-CZ" sz="1600" smtClean="0">
                <a:hlinkClick r:id="rId9"/>
              </a:rPr>
              <a:t>http://www.mecalux.cz/automaticky-sklad-palety/tistranny-stohovaci-jerab-palety</a:t>
            </a:r>
            <a:endParaRPr lang="cs-CZ" altLang="cs-CZ" sz="1600" smtClean="0"/>
          </a:p>
          <a:p>
            <a:pPr marL="0" indent="0">
              <a:buFont typeface="Arial" charset="0"/>
              <a:buNone/>
            </a:pPr>
            <a:endParaRPr lang="cs-CZ" altLang="cs-CZ" sz="1600" smtClean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4BFC9D-11A3-4DAE-9141-2690CDEF5A9A}" type="slidenum">
              <a:rPr lang="cs-CZ"/>
              <a:pPr>
                <a:defRPr/>
              </a:pPr>
              <a:t>21</a:t>
            </a:fld>
            <a:endParaRPr lang="cs-CZ" dirty="0"/>
          </a:p>
        </p:txBody>
      </p:sp>
      <p:pic>
        <p:nvPicPr>
          <p:cNvPr id="22535" name="Obrázek 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6" name="Obrázek 8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7" name="TextovéPole 9"/>
          <p:cNvSpPr txBox="1">
            <a:spLocks noChangeArrowheads="1"/>
          </p:cNvSpPr>
          <p:nvPr/>
        </p:nvSpPr>
        <p:spPr bwMode="auto">
          <a:xfrm>
            <a:off x="3276600" y="957263"/>
            <a:ext cx="2286000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Použité zdroje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/>
          </a:p>
        </p:txBody>
      </p:sp>
      <p:sp>
        <p:nvSpPr>
          <p:cNvPr id="22538" name="TextovéPole 12"/>
          <p:cNvSpPr txBox="1">
            <a:spLocks noChangeArrowheads="1"/>
          </p:cNvSpPr>
          <p:nvPr/>
        </p:nvSpPr>
        <p:spPr bwMode="auto">
          <a:xfrm>
            <a:off x="769938" y="5116513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1007</TotalTime>
  <Words>746</Words>
  <Application>Microsoft Office PowerPoint</Application>
  <PresentationFormat>Předvádění na obrazovce (4:3)</PresentationFormat>
  <Paragraphs>245</Paragraphs>
  <Slides>21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61</cp:revision>
  <dcterms:created xsi:type="dcterms:W3CDTF">2010-11-01T23:40:31Z</dcterms:created>
  <dcterms:modified xsi:type="dcterms:W3CDTF">2013-11-04T13:37:08Z</dcterms:modified>
</cp:coreProperties>
</file>