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2" r:id="rId4"/>
    <p:sldId id="263" r:id="rId5"/>
    <p:sldId id="264" r:id="rId6"/>
    <p:sldId id="285" r:id="rId7"/>
    <p:sldId id="286" r:id="rId8"/>
    <p:sldId id="288" r:id="rId9"/>
    <p:sldId id="287" r:id="rId10"/>
    <p:sldId id="289" r:id="rId11"/>
    <p:sldId id="265" r:id="rId12"/>
    <p:sldId id="266" r:id="rId13"/>
    <p:sldId id="259" r:id="rId14"/>
    <p:sldId id="25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027" autoAdjust="0"/>
    <p:restoredTop sz="94660"/>
  </p:normalViewPr>
  <p:slideViewPr>
    <p:cSldViewPr>
      <p:cViewPr varScale="1">
        <p:scale>
          <a:sx n="106" d="100"/>
          <a:sy n="106" d="100"/>
        </p:scale>
        <p:origin x="-19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D16EEE3-13B3-4BEA-8DDE-2F3B04DAB49C}" type="datetimeFigureOut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5D53587-6A75-4804-AF32-1FE38F83E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9569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1B17C-ADBD-42CD-A80A-94CCC630E647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60FC1-A889-4B10-BC46-C2D38C359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8E31-1082-4D42-B73B-BF8F969A7F3E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0392BD-2C9F-4837-BD73-65C760B7F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14F71-9283-492D-B7C8-E05440A5CF70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E31E7-4E22-4377-AC00-F2E8C6B98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3A520-CC84-47E4-9157-AC99DABC03A5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B3FFB-9B56-4E10-8F10-C679B9A389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C9B66-F3FF-49D9-A7D5-7001EEA4A4F0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D713E-AC00-4707-BE30-CAB575138A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93CD7-6ECD-4B2B-83E7-6646F4882BBD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C9F52-8CC4-475D-BE7C-66E7A6F1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E3D40-5D3A-4853-9775-4AF5287AF1AB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B886D-0CD8-43E8-9623-BF31DBDB5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7B6F8-4254-434E-893E-F1E4AA985CD7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2ADA7-D15B-4A50-A0A4-90E418C2C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F6B95-0EB6-4F11-83B2-A513BE106ABC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6BFC2-DAA3-43D1-B366-3DE08EE4C0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24177-BD14-4210-8B84-32BDD9FA62E9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F7497-6C18-40D8-B4E2-2CC8E11D79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2B513-67C8-44B6-80BB-74E0AC8D027E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97812-97C0-4352-AE4B-6E4C5E06FE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2517A97-B06D-4F28-819D-C6065AA15523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4890E06-150C-4732-8023-8736D0823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%C3%A1ternoster" TargetMode="External"/><Relationship Id="rId3" Type="http://schemas.openxmlformats.org/officeDocument/2006/relationships/hyperlink" Target="http://www.triplex.cz/" TargetMode="External"/><Relationship Id="rId7" Type="http://schemas.openxmlformats.org/officeDocument/2006/relationships/hyperlink" Target="http://www.czlift.cz/nove-vytahy/vytahove-sachty" TargetMode="External"/><Relationship Id="rId2" Type="http://schemas.openxmlformats.org/officeDocument/2006/relationships/hyperlink" Target="http://www.quido.cz/objevy/vytah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ovalift.cz/foto/vytahy/sachty/index.html" TargetMode="External"/><Relationship Id="rId5" Type="http://schemas.openxmlformats.org/officeDocument/2006/relationships/hyperlink" Target="http://www.schmitt-elevators.com/cs_cz/vytahy/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://www.metallift.cz/index.php?page=products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0777341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21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části, použití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Výtah, výtahová šachta, strojovna, vodítka, omezovač rychlosti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Strojnictví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Křížová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ročník, žáci 17 - 18 let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31863"/>
            <a:ext cx="75596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Výtahy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052990C-DD1C-430E-8A82-0ED1B2660C68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393825"/>
            <a:ext cx="756126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VY_32_INOVACE_21_411 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228D270-1326-458A-A091-B12B13ADA88D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365" name="Rectangle 10"/>
          <p:cNvSpPr>
            <a:spLocks noGrp="1"/>
          </p:cNvSpPr>
          <p:nvPr>
            <p:ph type="body" idx="4294967295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b="1" smtClean="0"/>
              <a:t>Výtahy</a:t>
            </a:r>
          </a:p>
          <a:p>
            <a:pPr>
              <a:buFont typeface="Wingdings" pitchFamily="2" charset="2"/>
              <a:buChar char="Ø"/>
            </a:pPr>
            <a:r>
              <a:rPr lang="cs-CZ" sz="2000" smtClean="0"/>
              <a:t>strojní zařízení, které umožňuje dopravu osob nebo nákladu svislém (šikmém) směru mezi dvěma nebo více místy</a:t>
            </a:r>
          </a:p>
          <a:p>
            <a:pPr>
              <a:buFont typeface="Wingdings" pitchFamily="2" charset="2"/>
              <a:buChar char="Ø"/>
            </a:pPr>
            <a:r>
              <a:rPr lang="cs-CZ" sz="2000" smtClean="0"/>
              <a:t>přepravované osoby nebo náklad jsou v kabině nebo na plošině, která je nosnou částí </a:t>
            </a:r>
            <a:r>
              <a:rPr lang="cs-CZ" sz="2000" b="1" smtClean="0"/>
              <a:t>klece</a:t>
            </a:r>
          </a:p>
          <a:p>
            <a:pPr>
              <a:buFont typeface="Wingdings" pitchFamily="2" charset="2"/>
              <a:buChar char="Ø"/>
            </a:pPr>
            <a:r>
              <a:rPr lang="cs-CZ" sz="2000" smtClean="0"/>
              <a:t>klec je vedena </a:t>
            </a:r>
            <a:r>
              <a:rPr lang="cs-CZ" sz="2000" b="1" smtClean="0"/>
              <a:t>vodítky</a:t>
            </a:r>
            <a:r>
              <a:rPr lang="cs-CZ" sz="2000" smtClean="0"/>
              <a:t>, která jsou zakotvena ve </a:t>
            </a:r>
            <a:r>
              <a:rPr lang="cs-CZ" sz="2000" b="1" smtClean="0"/>
              <a:t>výtahové šachtě </a:t>
            </a:r>
            <a:r>
              <a:rPr lang="cs-CZ" sz="2000" smtClean="0"/>
              <a:t>a umožňují pohyb klece</a:t>
            </a:r>
          </a:p>
          <a:p>
            <a:pPr>
              <a:buFont typeface="Wingdings" pitchFamily="2" charset="2"/>
              <a:buChar char="Ø"/>
            </a:pPr>
            <a:r>
              <a:rPr lang="cs-CZ" sz="2000" smtClean="0"/>
              <a:t>klec je zavěšena na nosném lanu nebo řetězu a je tak spojena s </a:t>
            </a:r>
            <a:r>
              <a:rPr lang="cs-CZ" sz="2000" b="1" smtClean="0"/>
              <a:t>výtahovým strojem</a:t>
            </a:r>
          </a:p>
          <a:p>
            <a:pPr>
              <a:buFont typeface="Wingdings" pitchFamily="2" charset="2"/>
              <a:buChar char="Ø"/>
            </a:pPr>
            <a:r>
              <a:rPr lang="cs-CZ" sz="2000" smtClean="0"/>
              <a:t>pohyb výtahu je obvykle přerušovaný,popř. nepřerušovaný – </a:t>
            </a:r>
            <a:r>
              <a:rPr lang="cs-CZ" sz="2000" b="1" smtClean="0"/>
              <a:t>páternoster</a:t>
            </a:r>
          </a:p>
          <a:p>
            <a:pPr>
              <a:buFont typeface="Wingdings" pitchFamily="2" charset="2"/>
              <a:buChar char="Ø"/>
            </a:pPr>
            <a:r>
              <a:rPr lang="cs-CZ" sz="2000" smtClean="0"/>
              <a:t>do výtahů lze zařadit i </a:t>
            </a:r>
            <a:r>
              <a:rPr lang="cs-CZ" sz="2000" b="1" smtClean="0"/>
              <a:t>eskalátory</a:t>
            </a:r>
            <a:endParaRPr lang="cs-CZ" sz="2000" smtClean="0"/>
          </a:p>
          <a:p>
            <a:pPr>
              <a:buFont typeface="Wingdings" pitchFamily="2" charset="2"/>
              <a:buChar char="Ø"/>
            </a:pPr>
            <a:endParaRPr lang="cs-CZ" sz="2000" smtClean="0">
              <a:latin typeface="Arial" charset="0"/>
            </a:endParaRPr>
          </a:p>
          <a:p>
            <a:pPr>
              <a:buFont typeface="Wingdings" pitchFamily="2" charset="2"/>
              <a:buNone/>
            </a:pPr>
            <a:endParaRPr lang="cs-CZ" sz="2000" smtClean="0">
              <a:latin typeface="Arial" charset="0"/>
            </a:endParaRPr>
          </a:p>
          <a:p>
            <a:pPr>
              <a:buFont typeface="Wingdings" pitchFamily="2" charset="2"/>
              <a:buNone/>
            </a:pPr>
            <a:endParaRPr lang="cs-CZ" sz="2000" b="1" u="sng" smtClean="0"/>
          </a:p>
          <a:p>
            <a:pPr>
              <a:buFont typeface="Wingdings" pitchFamily="2" charset="2"/>
              <a:buChar char="ü"/>
            </a:pPr>
            <a:endParaRPr lang="cs-CZ" sz="2000" smtClean="0"/>
          </a:p>
          <a:p>
            <a:pPr>
              <a:buFont typeface="Wingdings" pitchFamily="2" charset="2"/>
              <a:buNone/>
            </a:pPr>
            <a:endParaRPr lang="cs-CZ" sz="2000" smtClean="0"/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EEC8C62-4DDC-4300-BF1C-D56B7A1E2F1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6389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u="sng" dirty="0" smtClean="0"/>
              <a:t>Dělení výtahů podle druhu</a:t>
            </a:r>
          </a:p>
          <a:p>
            <a:pPr>
              <a:buFont typeface="Wingdings" pitchFamily="2" charset="2"/>
              <a:buNone/>
            </a:pPr>
            <a:r>
              <a:rPr lang="cs-CZ" sz="2000" b="1" dirty="0" smtClean="0">
                <a:solidFill>
                  <a:schemeClr val="accent1"/>
                </a:solidFill>
              </a:rPr>
              <a:t>pohonu                                                       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ruční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elektrický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hydraulický</a:t>
            </a:r>
          </a:p>
          <a:p>
            <a:pPr>
              <a:buFont typeface="Wingdings" pitchFamily="2" charset="2"/>
              <a:buNone/>
            </a:pPr>
            <a:endParaRPr lang="cs-CZ" sz="2000" dirty="0" smtClean="0"/>
          </a:p>
          <a:p>
            <a:pPr>
              <a:buFont typeface="Wingdings" pitchFamily="2" charset="2"/>
              <a:buNone/>
            </a:pPr>
            <a:r>
              <a:rPr lang="cs-CZ" sz="2000" b="1" dirty="0" smtClean="0">
                <a:solidFill>
                  <a:schemeClr val="accent1"/>
                </a:solidFill>
              </a:rPr>
              <a:t> použití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osobní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nákladní</a:t>
            </a:r>
          </a:p>
          <a:p>
            <a:pPr>
              <a:buFont typeface="Wingdings" pitchFamily="2" charset="2"/>
              <a:buNone/>
            </a:pPr>
            <a:endParaRPr lang="cs-CZ" sz="2000" dirty="0" smtClean="0"/>
          </a:p>
          <a:p>
            <a:pPr>
              <a:buFont typeface="Wingdings" pitchFamily="2" charset="2"/>
              <a:buNone/>
            </a:pPr>
            <a:endParaRPr lang="cs-CZ" sz="2000" dirty="0" smtClean="0"/>
          </a:p>
          <a:p>
            <a:pPr>
              <a:buFont typeface="Wingdings" pitchFamily="2" charset="2"/>
              <a:buNone/>
            </a:pPr>
            <a:endParaRPr lang="cs-CZ" sz="2000" b="1" dirty="0" smtClean="0">
              <a:latin typeface="Arial" charset="0"/>
            </a:endParaRP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Krizova\Desktop\h_gearl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2579" y="1619498"/>
            <a:ext cx="2351087" cy="414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CD22D62-D9A5-49BD-8091-D63B54D929F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7413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362950" cy="5145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u="sng" smtClean="0"/>
              <a:t>Hlavní části elektrických výtahů</a:t>
            </a:r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výtahová šachta</a:t>
            </a:r>
            <a:r>
              <a:rPr lang="cs-CZ" sz="2000" smtClean="0"/>
              <a:t> – prostor, ve kterém se pohybuje klec a vyvažovací závaží</a:t>
            </a:r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strojovna</a:t>
            </a:r>
            <a:r>
              <a:rPr lang="cs-CZ" sz="2000" b="1" smtClean="0"/>
              <a:t> </a:t>
            </a:r>
            <a:r>
              <a:rPr lang="cs-CZ" sz="2000" smtClean="0"/>
              <a:t>– prostor, ve kterém je umístěn výtahový stroj a příslušenství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                        - přístupná pro oprávněné osoby –údržba,kontrola,vyprošťování</a:t>
            </a:r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výtahový stroj</a:t>
            </a:r>
            <a:r>
              <a:rPr lang="cs-CZ" sz="2000" smtClean="0">
                <a:solidFill>
                  <a:schemeClr val="accent1"/>
                </a:solidFill>
              </a:rPr>
              <a:t> </a:t>
            </a:r>
            <a:r>
              <a:rPr lang="cs-CZ" sz="2000" smtClean="0"/>
              <a:t>– zdvihací ústrojí, skládá se z elektromotoru, převodovky, brzdy, navíjecího bubnu, řetězové kladky, spojky</a:t>
            </a:r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klec</a:t>
            </a:r>
            <a:r>
              <a:rPr lang="cs-CZ" sz="2000" smtClean="0"/>
              <a:t> – skládá se z kostry, vodících čelistí, stěn, podlahy, střechy, </a:t>
            </a:r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vyvažovací, vyrovnávací závaží</a:t>
            </a:r>
            <a:r>
              <a:rPr lang="cs-CZ" sz="2000" smtClean="0">
                <a:solidFill>
                  <a:schemeClr val="accent1"/>
                </a:solidFill>
              </a:rPr>
              <a:t> </a:t>
            </a:r>
            <a:r>
              <a:rPr lang="cs-CZ" sz="2000" smtClean="0"/>
              <a:t>– zajišťuje dostatečné tření mezi lanem a hnací kladkou, snižuje energetickou náročnost vyvážením celé nebo části hmotnosti klece</a:t>
            </a:r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vodítka </a:t>
            </a:r>
            <a:endParaRPr lang="cs-CZ" sz="2000" smtClean="0"/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zachycovače </a:t>
            </a:r>
            <a:r>
              <a:rPr lang="cs-CZ" sz="2000" smtClean="0"/>
              <a:t>– mechanické zařízení upevněné na kleci a působí jen ve směru jízdy dolů</a:t>
            </a:r>
          </a:p>
          <a:p>
            <a:pPr>
              <a:buFont typeface="Wingdings" pitchFamily="2" charset="2"/>
              <a:buNone/>
            </a:pPr>
            <a:endParaRPr lang="cs-CZ" sz="2000" b="1" smtClean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None/>
            </a:pPr>
            <a:endParaRPr lang="cs-CZ" sz="2000" b="1" smtClean="0">
              <a:solidFill>
                <a:schemeClr val="accent1"/>
              </a:solidFill>
            </a:endParaRP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156F147-4BAF-43BA-8BCB-34477406203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8437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b="1" smtClean="0"/>
              <a:t>samosvorné </a:t>
            </a:r>
            <a:r>
              <a:rPr lang="cs-CZ" sz="2000" smtClean="0"/>
              <a:t>– do rychlosti 0,63 m/s, zastaví klec na velmi krátké dráze </a:t>
            </a:r>
            <a:r>
              <a:rPr lang="cs-CZ" sz="2000" u="sng" smtClean="0"/>
              <a:t>zablokováním klínů</a:t>
            </a:r>
            <a:r>
              <a:rPr lang="cs-CZ" sz="2000" smtClean="0"/>
              <a:t>, výstředníků nebo válečků na vodítkách</a:t>
            </a:r>
          </a:p>
          <a:p>
            <a:pPr>
              <a:buFont typeface="Wingdings" pitchFamily="2" charset="2"/>
              <a:buNone/>
            </a:pPr>
            <a:r>
              <a:rPr lang="cs-CZ" sz="2000" b="1" smtClean="0"/>
              <a:t>klouzavé </a:t>
            </a:r>
            <a:r>
              <a:rPr lang="cs-CZ" sz="2000" smtClean="0"/>
              <a:t>– použití při jmenovité rychlosti výtahu větší než 1 m/s, zastaví klec na delší dráze </a:t>
            </a:r>
            <a:r>
              <a:rPr lang="cs-CZ" sz="2000" u="sng" smtClean="0"/>
              <a:t>třením</a:t>
            </a:r>
            <a:r>
              <a:rPr lang="cs-CZ" sz="2000" smtClean="0"/>
              <a:t> o vodítka</a:t>
            </a:r>
            <a:endParaRPr lang="cs-CZ" sz="2000" b="1" smtClean="0"/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nárazníky </a:t>
            </a:r>
            <a:r>
              <a:rPr lang="cs-CZ" sz="2000" smtClean="0"/>
              <a:t>– jsou umístěny ve spodní  i horní části jízdní dráhy</a:t>
            </a:r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elektrická bezpečnostní zařízení </a:t>
            </a:r>
            <a:r>
              <a:rPr lang="cs-CZ" sz="2000" smtClean="0"/>
              <a:t>– musí zabránit rozjezdu nebo musí způsobit okamžité zastavení výtahu</a:t>
            </a:r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řídící systém </a:t>
            </a:r>
            <a:r>
              <a:rPr lang="cs-CZ" sz="2000" smtClean="0"/>
              <a:t>– slouží k přijímání, zpracování a předání signálu k provoznímu řízení výtahu</a:t>
            </a:r>
          </a:p>
          <a:p>
            <a:pPr>
              <a:buFont typeface="Wingdings" pitchFamily="2" charset="2"/>
              <a:buChar char="ü"/>
            </a:pPr>
            <a:r>
              <a:rPr lang="cs-CZ" sz="2000" b="1" smtClean="0">
                <a:solidFill>
                  <a:schemeClr val="accent1"/>
                </a:solidFill>
              </a:rPr>
              <a:t>signalizace </a:t>
            </a:r>
            <a:r>
              <a:rPr lang="cs-CZ" sz="2000" smtClean="0"/>
              <a:t>– </a:t>
            </a:r>
            <a:r>
              <a:rPr lang="cs-CZ" sz="2000" u="sng" smtClean="0"/>
              <a:t>nouzová</a:t>
            </a:r>
            <a:r>
              <a:rPr lang="cs-CZ" sz="2000" smtClean="0"/>
              <a:t> – je akustická, optická</a:t>
            </a:r>
          </a:p>
          <a:p>
            <a:pPr>
              <a:buFont typeface="Wingdings" pitchFamily="2" charset="2"/>
              <a:buNone/>
            </a:pPr>
            <a:r>
              <a:rPr lang="cs-CZ" sz="2000" b="1" smtClean="0">
                <a:solidFill>
                  <a:schemeClr val="accent1"/>
                </a:solidFill>
              </a:rPr>
              <a:t>                           </a:t>
            </a:r>
            <a:r>
              <a:rPr lang="cs-CZ" sz="2000" smtClean="0"/>
              <a:t>- </a:t>
            </a:r>
            <a:r>
              <a:rPr lang="cs-CZ" sz="2000" u="sng" smtClean="0"/>
              <a:t>provozního stavu</a:t>
            </a:r>
            <a:r>
              <a:rPr lang="cs-CZ" sz="2000" b="1" smtClean="0">
                <a:solidFill>
                  <a:schemeClr val="accent1"/>
                </a:solidFill>
              </a:rPr>
              <a:t>  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686B0E2-A774-4456-8EEF-983AAE6661A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99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51206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sz="2000" b="1" dirty="0" smtClean="0"/>
          </a:p>
          <a:p>
            <a:pPr>
              <a:buFont typeface="Wingdings" pitchFamily="2" charset="2"/>
              <a:buNone/>
            </a:pPr>
            <a:endParaRPr lang="cs-CZ" sz="2000" b="1" dirty="0"/>
          </a:p>
          <a:p>
            <a:pPr>
              <a:buFont typeface="Wingdings" pitchFamily="2" charset="2"/>
              <a:buNone/>
            </a:pPr>
            <a:endParaRPr lang="cs-CZ" sz="2000" b="1" dirty="0" smtClean="0"/>
          </a:p>
          <a:p>
            <a:pPr>
              <a:buFont typeface="Wingdings" pitchFamily="2" charset="2"/>
              <a:buNone/>
            </a:pPr>
            <a:endParaRPr lang="cs-CZ" sz="2000" b="1" dirty="0"/>
          </a:p>
          <a:p>
            <a:pPr>
              <a:buFont typeface="Wingdings" pitchFamily="2" charset="2"/>
              <a:buNone/>
            </a:pPr>
            <a:endParaRPr lang="cs-CZ" sz="2000" b="1" dirty="0" smtClean="0"/>
          </a:p>
          <a:p>
            <a:pPr>
              <a:buFont typeface="Wingdings" pitchFamily="2" charset="2"/>
              <a:buNone/>
            </a:pPr>
            <a:endParaRPr lang="cs-CZ" sz="2000" b="1" dirty="0"/>
          </a:p>
          <a:p>
            <a:pPr>
              <a:buFont typeface="Wingdings" pitchFamily="2" charset="2"/>
              <a:buNone/>
            </a:pPr>
            <a:r>
              <a:rPr lang="cs-CZ" sz="2000" b="1" dirty="0" smtClean="0"/>
              <a:t>výtahový stroj                   zachycovače                       omezovače  </a:t>
            </a:r>
          </a:p>
          <a:p>
            <a:pPr>
              <a:buFont typeface="Wingdings" pitchFamily="2" charset="2"/>
              <a:buNone/>
            </a:pPr>
            <a:endParaRPr lang="cs-CZ" sz="2000" b="1" dirty="0"/>
          </a:p>
          <a:p>
            <a:pPr>
              <a:buFont typeface="Wingdings" pitchFamily="2" charset="2"/>
              <a:buNone/>
            </a:pPr>
            <a:endParaRPr lang="cs-CZ" sz="2000" b="1" dirty="0" smtClean="0"/>
          </a:p>
          <a:p>
            <a:pPr>
              <a:buFont typeface="Wingdings" pitchFamily="2" charset="2"/>
              <a:buNone/>
            </a:pPr>
            <a:r>
              <a:rPr lang="cs-CZ" sz="2000" b="1" dirty="0" smtClean="0"/>
              <a:t>vodítka</a:t>
            </a:r>
          </a:p>
        </p:txBody>
      </p:sp>
      <p:pic>
        <p:nvPicPr>
          <p:cNvPr id="5120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Krizova\Desktop\stroj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45" y="1196752"/>
            <a:ext cx="2058968" cy="176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rizova\Desktop\zachycovac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1484784"/>
            <a:ext cx="214768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rizova\Desktop\omezovac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362" y="1196752"/>
            <a:ext cx="2478038" cy="174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rizova\Desktop\voditk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7478" y="3789040"/>
            <a:ext cx="2194522" cy="1909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686B0E2-A774-4456-8EEF-983AAE6661A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5699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51206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b="1" dirty="0"/>
              <a:t>n</a:t>
            </a:r>
            <a:r>
              <a:rPr lang="cs-CZ" sz="2000" b="1" dirty="0" smtClean="0"/>
              <a:t>ákladní výtah                     trubková konstrukce šachty</a:t>
            </a:r>
          </a:p>
        </p:txBody>
      </p:sp>
      <p:pic>
        <p:nvPicPr>
          <p:cNvPr id="5120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 descr="C:\Users\Krizova\Desktop\NV-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1905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rizova\Desktop\SS_Rohrschachtgeruest_Quadtratrohre_7_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428" y="1509378"/>
            <a:ext cx="2633811" cy="386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545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686B0E2-A774-4456-8EEF-983AAE6661A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254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51206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b="1" dirty="0" smtClean="0"/>
              <a:t>malé </a:t>
            </a:r>
            <a:r>
              <a:rPr lang="cs-CZ" sz="2000" b="1" dirty="0"/>
              <a:t>nákladní                     bubnový se strojovnou</a:t>
            </a:r>
          </a:p>
        </p:txBody>
      </p:sp>
      <p:pic>
        <p:nvPicPr>
          <p:cNvPr id="5120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Krizova\Desktop\strana_34_03_resiz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2226766" cy="316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Krizova\Desktop\strana_24_03_resiz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352" y="1412776"/>
            <a:ext cx="192478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Krizova\Desktop\strana_24_0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17032"/>
            <a:ext cx="2376264" cy="200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95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686B0E2-A774-4456-8EEF-983AAE6661A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51206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b="1" dirty="0"/>
              <a:t>v</a:t>
            </a:r>
            <a:r>
              <a:rPr lang="cs-CZ" sz="2000" b="1" dirty="0" smtClean="0"/>
              <a:t>ýtahová šachta</a:t>
            </a:r>
          </a:p>
        </p:txBody>
      </p:sp>
      <p:pic>
        <p:nvPicPr>
          <p:cNvPr id="5120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2088232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5" y="3429000"/>
            <a:ext cx="2471902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 descr="C:\Users\Krizova\Desktop\thumbs_1-11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1628800"/>
            <a:ext cx="303366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69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686B0E2-A774-4456-8EEF-983AAE6661A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51206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b="1" dirty="0"/>
              <a:t>l</a:t>
            </a:r>
            <a:r>
              <a:rPr lang="cs-CZ" sz="2000" b="1" dirty="0" smtClean="0"/>
              <a:t>anové bez strojovny</a:t>
            </a:r>
          </a:p>
        </p:txBody>
      </p:sp>
      <p:pic>
        <p:nvPicPr>
          <p:cNvPr id="5120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Krizova\Desktop\omega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88671"/>
            <a:ext cx="1905000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rizova\Desktop\DSC_8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650" y="1547996"/>
            <a:ext cx="254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0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433F528-3536-46BD-95F1-85AFCD586B9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9461" name="Rectangle 6"/>
          <p:cNvSpPr>
            <a:spLocks noGrp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u="sng" dirty="0" smtClean="0"/>
              <a:t>Hydraulické výtahy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sílu pro zvedání dodává elektricky poháněné čerpadlo, které dopravuje hydraulickou kapalinu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osobní i nákladní 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 zdvihy do 25 m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rychlost do 1 m/s</a:t>
            </a:r>
          </a:p>
          <a:p>
            <a:pPr>
              <a:buFont typeface="Wingdings" pitchFamily="2" charset="2"/>
              <a:buNone/>
            </a:pPr>
            <a:endParaRPr lang="cs-CZ" sz="2000" dirty="0" smtClean="0"/>
          </a:p>
          <a:p>
            <a:pPr>
              <a:buFont typeface="Wingdings" pitchFamily="2" charset="2"/>
              <a:buNone/>
            </a:pPr>
            <a:r>
              <a:rPr lang="cs-CZ" sz="2000" b="1" dirty="0" smtClean="0">
                <a:solidFill>
                  <a:schemeClr val="accent1"/>
                </a:solidFill>
              </a:rPr>
              <a:t>pohon</a:t>
            </a:r>
          </a:p>
          <a:p>
            <a:pPr>
              <a:buFont typeface="Wingdings" pitchFamily="2" charset="2"/>
              <a:buChar char="ü"/>
            </a:pPr>
            <a:r>
              <a:rPr lang="cs-CZ" sz="2000" b="1" dirty="0" smtClean="0"/>
              <a:t>přímý </a:t>
            </a:r>
            <a:r>
              <a:rPr lang="cs-CZ" sz="2000" dirty="0" smtClean="0"/>
              <a:t>– hydraulický válec působí přímo na klec</a:t>
            </a:r>
          </a:p>
          <a:p>
            <a:pPr>
              <a:buFont typeface="Wingdings" pitchFamily="2" charset="2"/>
              <a:buChar char="ü"/>
            </a:pPr>
            <a:r>
              <a:rPr lang="cs-CZ" sz="2000" b="1" dirty="0" smtClean="0"/>
              <a:t> nepřímý </a:t>
            </a:r>
            <a:r>
              <a:rPr lang="cs-CZ" sz="2000" dirty="0" smtClean="0"/>
              <a:t>– hydraulický válec je s klecí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spojen prostřednictvím lan nebo</a:t>
            </a:r>
            <a:r>
              <a:rPr lang="cs-CZ" sz="2000" b="1" dirty="0" smtClean="0"/>
              <a:t> </a:t>
            </a:r>
            <a:r>
              <a:rPr lang="cs-CZ" sz="2000" dirty="0" smtClean="0"/>
              <a:t>řetězů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72816"/>
            <a:ext cx="2536825" cy="414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9ADA2AB-F7FB-47FE-B32C-FE149CFD00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0485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dirty="0" smtClean="0"/>
              <a:t>páternoster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4" name="Picture 2" descr="C:\Users\Krizova\Desktop\Paternoster_animated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094" y="1699659"/>
            <a:ext cx="2128837" cy="3960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Krizova\Desktop\220px-Paternoster_kartouzsk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7653"/>
            <a:ext cx="2719040" cy="403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37B00BD-8272-4CF9-91F1-7EFA021AFA17}" type="slidenum">
              <a:rPr lang="cs-CZ"/>
              <a:pPr>
                <a:defRPr/>
              </a:pPr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81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5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48136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1. Jak se dělí výtahy.</a:t>
            </a:r>
          </a:p>
          <a:p>
            <a:r>
              <a:rPr lang="cs-CZ" sz="2000">
                <a:latin typeface="Calibri" pitchFamily="34" charset="0"/>
              </a:rPr>
              <a:t>2. Uveďte jejich stručnou charakteristiku.</a:t>
            </a:r>
          </a:p>
          <a:p>
            <a:r>
              <a:rPr lang="cs-CZ" sz="2000">
                <a:latin typeface="Calibri" pitchFamily="34" charset="0"/>
              </a:rPr>
              <a:t>3. Vyjmenujte základní části výtahů, jaká je jejich funkce.</a:t>
            </a:r>
          </a:p>
          <a:p>
            <a:r>
              <a:rPr lang="cs-CZ" sz="2000">
                <a:latin typeface="Calibri" pitchFamily="34" charset="0"/>
              </a:rPr>
              <a:t>4. Co patří mezi bezpečnostní zařízení výtahů.</a:t>
            </a:r>
          </a:p>
          <a:p>
            <a:endParaRPr lang="cs-CZ" sz="2000">
              <a:latin typeface="Calibri" pitchFamily="34" charset="0"/>
            </a:endParaRPr>
          </a:p>
          <a:p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title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72394"/>
            <a:ext cx="8229600" cy="4753769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AUTOR </a:t>
            </a:r>
            <a:r>
              <a:rPr lang="cs-CZ" sz="2000" dirty="0"/>
              <a:t>NEUVEDEN. </a:t>
            </a:r>
            <a:r>
              <a:rPr lang="cs-CZ" sz="2000" i="1" dirty="0"/>
              <a:t>seznam</a:t>
            </a:r>
            <a:r>
              <a:rPr lang="cs-CZ" sz="2000" dirty="0"/>
              <a:t> [online]. [cit. 31.10.2013].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www.quido.cz/objevy/vytah.htm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/>
              <a:t>seznam</a:t>
            </a:r>
            <a:r>
              <a:rPr lang="cs-CZ" sz="2000" dirty="0"/>
              <a:t> [online]. [cit. 31.10.2013]. Dostupný na WWW: </a:t>
            </a:r>
            <a:r>
              <a:rPr lang="cs-CZ" sz="2000" dirty="0">
                <a:hlinkClick r:id="rId3"/>
              </a:rPr>
              <a:t>www.triplex.cz</a:t>
            </a:r>
            <a:r>
              <a:rPr lang="cs-CZ" sz="2000" dirty="0" smtClean="0">
                <a:hlinkClick r:id="rId3"/>
              </a:rPr>
              <a:t>/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/>
              <a:t>seznam</a:t>
            </a:r>
            <a:r>
              <a:rPr lang="cs-CZ" sz="2000" dirty="0"/>
              <a:t> [online]. [cit. 31.10.2013]. Dostupný na WWW: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www.metallift.cz/index.php?page=products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/>
              <a:t>seznam</a:t>
            </a:r>
            <a:r>
              <a:rPr lang="cs-CZ" sz="2000" dirty="0"/>
              <a:t> [online]. [cit. 31.10.2013]. Dostupný na WWW: </a:t>
            </a:r>
            <a:r>
              <a:rPr lang="cs-CZ" sz="2000" dirty="0">
                <a:hlinkClick r:id="rId5"/>
              </a:rPr>
              <a:t>http://www.schmitt-elevators.com/cs_cz/vytahy</a:t>
            </a:r>
            <a:r>
              <a:rPr lang="cs-CZ" sz="2000" dirty="0" smtClean="0">
                <a:hlinkClick r:id="rId5"/>
              </a:rPr>
              <a:t>/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</a:t>
            </a:r>
            <a:r>
              <a:rPr lang="cs-CZ" sz="2000" dirty="0"/>
              <a:t>AUTOR NEUVEDEN. </a:t>
            </a:r>
            <a:r>
              <a:rPr lang="cs-CZ" sz="2000" i="1" dirty="0"/>
              <a:t>seznam</a:t>
            </a:r>
            <a:r>
              <a:rPr lang="cs-CZ" sz="2000" dirty="0"/>
              <a:t> [online]. [cit. 31.10.2013]. Dostupný na WWW: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www.novalift.cz/foto/vytahy/sachty/index.html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/>
              <a:t>AUTOR NEUVEDEN. </a:t>
            </a:r>
            <a:r>
              <a:rPr lang="cs-CZ" sz="2000" i="1" dirty="0"/>
              <a:t>seznam</a:t>
            </a:r>
            <a:r>
              <a:rPr lang="cs-CZ" sz="2000" dirty="0"/>
              <a:t> [online]. [cit. 31.10.2013]. Dostupný na WWW: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www.czlift.cz/nove-vytahy/vytahove-sachty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AUTOR NEUVEDEN. </a:t>
            </a:r>
            <a:r>
              <a:rPr lang="cs-CZ" sz="2000" i="1" dirty="0"/>
              <a:t>seznam</a:t>
            </a:r>
            <a:r>
              <a:rPr lang="cs-CZ" sz="2000" dirty="0"/>
              <a:t> [online]. [cit. 31.10.2013]. Dostupný na WWW: </a:t>
            </a:r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cs.wikipedia.org/wiki/P%C3%A1ternoster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EB470B-BA40-46F6-8C35-CC436F09931E}" type="slidenum">
              <a:rPr lang="cs-CZ"/>
              <a:pPr>
                <a:defRPr/>
              </a:pPr>
              <a:t>14</a:t>
            </a:fld>
            <a:endParaRPr lang="cs-CZ" dirty="0"/>
          </a:p>
        </p:txBody>
      </p:sp>
      <p:pic>
        <p:nvPicPr>
          <p:cNvPr id="49157" name="Obrázek 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8" name="Obrázek 8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159" name="TextovéPole 9"/>
          <p:cNvSpPr txBox="1">
            <a:spLocks noChangeArrowheads="1"/>
          </p:cNvSpPr>
          <p:nvPr/>
        </p:nvSpPr>
        <p:spPr bwMode="auto">
          <a:xfrm>
            <a:off x="3276600" y="930275"/>
            <a:ext cx="2587625" cy="88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3200" b="1" dirty="0">
                <a:latin typeface="Calibri" pitchFamily="34" charset="0"/>
              </a:rPr>
              <a:t>Použité zdroje</a:t>
            </a:r>
          </a:p>
          <a:p>
            <a:endParaRPr lang="cs-CZ" sz="2000" dirty="0">
              <a:latin typeface="Calibri" pitchFamily="34" charset="0"/>
            </a:endParaRPr>
          </a:p>
        </p:txBody>
      </p:sp>
      <p:sp>
        <p:nvSpPr>
          <p:cNvPr id="49160" name="TextovéPole 12"/>
          <p:cNvSpPr txBox="1">
            <a:spLocks noChangeArrowheads="1"/>
          </p:cNvSpPr>
          <p:nvPr/>
        </p:nvSpPr>
        <p:spPr bwMode="auto">
          <a:xfrm>
            <a:off x="769938" y="5116513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 sz="20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1145</TotalTime>
  <Words>720</Words>
  <Application>Microsoft Office PowerPoint</Application>
  <PresentationFormat>Předvádění na obrazovce (4:3)</PresentationFormat>
  <Paragraphs>139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60</cp:revision>
  <dcterms:created xsi:type="dcterms:W3CDTF">2010-11-01T23:40:31Z</dcterms:created>
  <dcterms:modified xsi:type="dcterms:W3CDTF">2013-11-04T13:38:11Z</dcterms:modified>
</cp:coreProperties>
</file>