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2" r:id="rId4"/>
    <p:sldId id="282" r:id="rId5"/>
    <p:sldId id="283" r:id="rId6"/>
    <p:sldId id="263" r:id="rId7"/>
    <p:sldId id="265" r:id="rId8"/>
    <p:sldId id="266" r:id="rId9"/>
    <p:sldId id="259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27" autoAdjust="0"/>
    <p:restoredTop sz="94660"/>
  </p:normalViewPr>
  <p:slideViewPr>
    <p:cSldViewPr>
      <p:cViewPr varScale="1">
        <p:scale>
          <a:sx n="106" d="100"/>
          <a:sy n="106" d="100"/>
        </p:scale>
        <p:origin x="-19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63B5CAF-4F10-460A-83EB-E07C274CCF2E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8662BDD-54A5-4AEA-9652-53697C8BE9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9371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0ED0B-7E21-4996-A437-815A6DF868A9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BBB0D-E9A5-4B50-A69E-D0003C6CE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BD222C-7559-4574-909F-4D9B9A086590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47B8C-0BF7-457A-A955-1F82913C9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FB0AC-6FE0-432F-8924-917F6C82EBFF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32B80-EFFC-463D-B93A-6583651DAB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0C361-8B8F-450E-AE4C-0F979DDDA0FF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33DA8-6A6A-4023-9328-51EC2084A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8E23F-6E70-4796-B7DD-FC6C35603EB4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21A03F-6E65-4188-B2C8-8F19C08CD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3B9C6-4BF9-4F06-B71B-6CA1CD458EED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EEF75-CF04-4769-A4C3-500BD4FDBF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4A452-4B0B-411C-AC98-53B41EC47BF7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6761C-57BB-48E6-A2BE-00B696E3F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DFDA-4301-432E-A3F6-F8A6BBC52921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50D5D-3021-428B-93B7-E0980EA8B5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FA7B6-953C-42B6-8003-A5F5BA485656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B0AFB6-B16D-4537-B492-1DEC3783F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DB012-99D8-43EC-AB48-B534A9A03F65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90805-8BAA-4B8B-BD79-8C19787517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76052-78D9-4AEF-981D-023D132E2284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EA185-9029-4A6C-A63E-86110B02C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4AEBA3-53D6-416A-AB5F-DB72A5DA648F}" type="datetime1">
              <a:rPr lang="cs-CZ"/>
              <a:pPr>
                <a:defRPr/>
              </a:pPr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089FE8-6B53-402D-A0CF-A264C92FC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ps-vitkovice.cz/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www.rubervuk.cz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ladexa.cz/" TargetMode="External"/><Relationship Id="rId5" Type="http://schemas.openxmlformats.org/officeDocument/2006/relationships/hyperlink" Target="http://www.digiboss.cz/" TargetMode="External"/><Relationship Id="rId4" Type="http://schemas.openxmlformats.org/officeDocument/2006/relationships/hyperlink" Target="http://www.shop.heni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273262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21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části, použití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Zvedák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navíjedlo, hřebenový, šroubový, hydraulický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pneumatický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Strojnictví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Ing. Křížová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ročník, žáci 17 - 18 let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31863"/>
            <a:ext cx="75596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Zvedáky 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E788EAB-39F3-4FD7-BBE3-E47997A1F271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393825"/>
            <a:ext cx="75612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 dirty="0">
                <a:latin typeface="Calibri" pitchFamily="34" charset="0"/>
              </a:rPr>
              <a:t>VY_32_INOVACE_21_412 </a:t>
            </a:r>
            <a:r>
              <a:rPr lang="cs-CZ" sz="3200" b="1" dirty="0" smtClean="0">
                <a:latin typeface="Calibri" pitchFamily="34" charset="0"/>
              </a:rPr>
              <a:t> 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3264CDB-AB0F-4F71-AFE7-EB04D2B3B649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57200" y="274638"/>
            <a:ext cx="8229600" cy="5619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365" name="Rectangle 10"/>
          <p:cNvSpPr>
            <a:spLocks noGrp="1"/>
          </p:cNvSpPr>
          <p:nvPr>
            <p:ph type="body" idx="4294967295"/>
          </p:nvPr>
        </p:nvSpPr>
        <p:spPr>
          <a:xfrm>
            <a:off x="457200" y="908050"/>
            <a:ext cx="8229600" cy="50419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b="1" dirty="0" smtClean="0"/>
              <a:t>Zvedáky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jednoduchá strojní zařízení pro manipulaci s materiálem určené pro zvedání a spouštění břemen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pohon ruční nebo motorový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m</a:t>
            </a:r>
            <a:r>
              <a:rPr lang="cs-CZ" sz="2000" dirty="0" smtClean="0"/>
              <a:t>ají malou hmotnost vůči hmotnosti zdvihaného břemena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/>
              <a:t>j</a:t>
            </a:r>
            <a:r>
              <a:rPr lang="cs-CZ" sz="2000" dirty="0" smtClean="0"/>
              <a:t>sou omezeny krátkým zdvihem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C:\Users\Krizova\Desktop\Zvedaky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12976"/>
            <a:ext cx="604867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91C2F5-722A-4803-93DF-5B8D7D28198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389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solidFill>
                  <a:srgbClr val="009900"/>
                </a:solidFill>
              </a:rPr>
              <a:t>Hřebenový zvedák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je tvořen ozubenou tyčí – hřebenem, která je uložena ve skříni a je poháněna pákou přes ozubený převod</a:t>
            </a:r>
          </a:p>
          <a:p>
            <a:pPr>
              <a:buFont typeface="Wingdings" pitchFamily="2" charset="2"/>
              <a:buChar char="ü"/>
            </a:pPr>
            <a:r>
              <a:rPr lang="cs-CZ" sz="2000" dirty="0" smtClean="0"/>
              <a:t>břemeno je zajištěno západkou a rohatkou</a:t>
            </a:r>
          </a:p>
          <a:p>
            <a:pPr>
              <a:buFont typeface="Wingdings" pitchFamily="2" charset="2"/>
              <a:buNone/>
            </a:pPr>
            <a:r>
              <a:rPr lang="cs-CZ" sz="2000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Font typeface="Wingdings" pitchFamily="2" charset="2"/>
              <a:buNone/>
            </a:pPr>
            <a:r>
              <a:rPr lang="cs-CZ" sz="2000" u="sng" dirty="0" smtClean="0"/>
              <a:t>Rovnováha na zvedáku</a:t>
            </a:r>
          </a:p>
          <a:p>
            <a:pPr>
              <a:buFont typeface="Wingdings" pitchFamily="2" charset="2"/>
              <a:buNone/>
            </a:pPr>
            <a:r>
              <a:rPr lang="cs-CZ" sz="2400" b="1" dirty="0" smtClean="0"/>
              <a:t>F * r * </a:t>
            </a:r>
            <a:r>
              <a:rPr lang="cs-CZ" sz="2400" b="1" dirty="0" err="1" smtClean="0"/>
              <a:t>i</a:t>
            </a:r>
            <a:r>
              <a:rPr lang="cs-CZ" sz="1800" b="1" dirty="0" err="1" smtClean="0"/>
              <a:t>c</a:t>
            </a:r>
            <a:r>
              <a:rPr lang="cs-CZ" sz="2400" b="1" dirty="0" smtClean="0"/>
              <a:t> *</a:t>
            </a:r>
            <a:r>
              <a:rPr lang="el-GR" sz="2400" b="1" dirty="0"/>
              <a:t>η</a:t>
            </a:r>
            <a:r>
              <a:rPr lang="cs-CZ" sz="1800" b="1" dirty="0" smtClean="0"/>
              <a:t>c</a:t>
            </a:r>
            <a:r>
              <a:rPr lang="cs-CZ" sz="2400" b="1" dirty="0" smtClean="0"/>
              <a:t> = Q * d</a:t>
            </a:r>
            <a:r>
              <a:rPr lang="cs-CZ" sz="1800" b="1" dirty="0" smtClean="0"/>
              <a:t>3</a:t>
            </a:r>
            <a:r>
              <a:rPr lang="cs-CZ" sz="2400" b="1" dirty="0" smtClean="0"/>
              <a:t>/2</a:t>
            </a:r>
          </a:p>
          <a:p>
            <a:pPr>
              <a:buFont typeface="Wingdings" pitchFamily="2" charset="2"/>
              <a:buNone/>
            </a:pPr>
            <a:r>
              <a:rPr lang="cs-CZ" sz="2000" dirty="0" smtClean="0"/>
              <a:t>F – ovládací síla (N)</a:t>
            </a:r>
          </a:p>
          <a:p>
            <a:pPr>
              <a:buFont typeface="Wingdings" pitchFamily="2" charset="2"/>
              <a:buNone/>
            </a:pPr>
            <a:r>
              <a:rPr lang="cs-CZ" sz="2000" dirty="0" smtClean="0"/>
              <a:t>R – délka ramene páky (m)</a:t>
            </a:r>
          </a:p>
          <a:p>
            <a:pPr>
              <a:buFont typeface="Wingdings" pitchFamily="2" charset="2"/>
              <a:buNone/>
            </a:pPr>
            <a:r>
              <a:rPr lang="cs-CZ" sz="2000" dirty="0" err="1" smtClean="0"/>
              <a:t>i</a:t>
            </a:r>
            <a:r>
              <a:rPr lang="cs-CZ" sz="1600" dirty="0" err="1" smtClean="0"/>
              <a:t>c</a:t>
            </a:r>
            <a:r>
              <a:rPr lang="cs-CZ" sz="1600" dirty="0" smtClean="0"/>
              <a:t> </a:t>
            </a:r>
            <a:r>
              <a:rPr lang="cs-CZ" sz="2000" dirty="0" smtClean="0"/>
              <a:t>– celkový převodový poměr</a:t>
            </a:r>
          </a:p>
          <a:p>
            <a:pPr>
              <a:buFont typeface="Wingdings" pitchFamily="2" charset="2"/>
              <a:buNone/>
            </a:pPr>
            <a:r>
              <a:rPr lang="el-GR" sz="1600" dirty="0"/>
              <a:t>η</a:t>
            </a:r>
            <a:r>
              <a:rPr lang="cs-CZ" sz="1600" dirty="0" smtClean="0"/>
              <a:t>c </a:t>
            </a:r>
            <a:r>
              <a:rPr lang="cs-CZ" sz="2000" dirty="0" smtClean="0"/>
              <a:t>–celková mechanická účinnost</a:t>
            </a:r>
          </a:p>
          <a:p>
            <a:pPr>
              <a:buFont typeface="Wingdings" pitchFamily="2" charset="2"/>
              <a:buNone/>
            </a:pPr>
            <a:r>
              <a:rPr lang="cs-CZ" sz="2000" dirty="0" smtClean="0"/>
              <a:t>Q – tíha břemena (N)</a:t>
            </a:r>
          </a:p>
          <a:p>
            <a:pPr>
              <a:buFont typeface="Wingdings" pitchFamily="2" charset="2"/>
              <a:buNone/>
            </a:pPr>
            <a:r>
              <a:rPr lang="cs-CZ" sz="2000" dirty="0" smtClean="0"/>
              <a:t>d</a:t>
            </a:r>
            <a:r>
              <a:rPr lang="cs-CZ" sz="1600" dirty="0" smtClean="0"/>
              <a:t>3 </a:t>
            </a:r>
            <a:r>
              <a:rPr lang="cs-CZ" sz="2000" dirty="0" smtClean="0"/>
              <a:t>– roztečná kružnice posledního ozubeného kola soukolí (m)</a:t>
            </a:r>
          </a:p>
          <a:p>
            <a:pPr>
              <a:buFont typeface="Wingdings" pitchFamily="2" charset="2"/>
              <a:buNone/>
            </a:pPr>
            <a:endParaRPr lang="cs-CZ" sz="2000" dirty="0" smtClean="0"/>
          </a:p>
          <a:p>
            <a:pPr>
              <a:buFont typeface="Wingdings" pitchFamily="2" charset="2"/>
              <a:buNone/>
            </a:pPr>
            <a:endParaRPr lang="cs-CZ" sz="2000" b="1" dirty="0" smtClean="0">
              <a:latin typeface="Arial" charset="0"/>
            </a:endParaRP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9" descr="eamo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9338" y="2420938"/>
            <a:ext cx="2592387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3742607-F4D6-40F5-B38C-CE2A8CCEC1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7413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Font typeface="Wingdings" pitchFamily="2" charset="2"/>
              <a:buChar char="ü"/>
            </a:pPr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2000" b="1" smtClean="0">
              <a:latin typeface="Arial" charset="0"/>
            </a:endParaRP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9" descr="w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62225" y="1268413"/>
            <a:ext cx="40195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1A5B77C-69B0-4C48-98AF-5348B4455A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8437" name="Rectangle 6"/>
          <p:cNvSpPr>
            <a:spLocks noGrp="1"/>
          </p:cNvSpPr>
          <p:nvPr>
            <p:ph type="body" idx="4294967295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b="1" smtClean="0">
                <a:solidFill>
                  <a:srgbClr val="009900"/>
                </a:solidFill>
              </a:rPr>
              <a:t>Šroubový zvedák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využívá posuvu šroubu v matici, která je pevně spojena se stojanem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závit lichoběžníkový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břemeno je zajištěno v dané poloze samosvorností šroubu  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příklad – ruční lisy, svěrky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Font typeface="Wingdings" pitchFamily="2" charset="2"/>
              <a:buChar char="ü"/>
            </a:pPr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2000" b="1" smtClean="0">
              <a:latin typeface="Arial" charset="0"/>
            </a:endParaRP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9" descr="w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67000" y="2852738"/>
            <a:ext cx="38100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A8A4C7F-7C2B-4273-A3A9-E99E4BC6967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/>
        <p:txBody>
          <a:bodyPr tIns="0" rtlCol="0">
            <a:norm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9461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362950" cy="504031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b="1" smtClean="0">
                <a:solidFill>
                  <a:srgbClr val="009900"/>
                </a:solidFill>
              </a:rPr>
              <a:t>Hydraulický zvedák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zvedání velmi těžkých břemen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princip činnosti využívá </a:t>
            </a:r>
            <a:r>
              <a:rPr lang="cs-CZ" sz="2000" u="sng" smtClean="0"/>
              <a:t>Pascalův zákon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břemeno zvedá píst, který se pohybuje v pracovním válci, do kterého se přivádí olej z pístového čerpadla</a:t>
            </a:r>
          </a:p>
          <a:p>
            <a:pPr>
              <a:buFont typeface="Wingdings" pitchFamily="2" charset="2"/>
              <a:buChar char="ü"/>
            </a:pPr>
            <a:r>
              <a:rPr lang="cs-CZ" sz="2000" smtClean="0"/>
              <a:t>otevřením </a:t>
            </a:r>
            <a:r>
              <a:rPr lang="cs-CZ" sz="2000" u="sng" smtClean="0"/>
              <a:t>přepouštěcího ventilu</a:t>
            </a:r>
            <a:r>
              <a:rPr lang="cs-CZ" sz="2000" smtClean="0"/>
              <a:t> se reguluje rychlost spouštění břemena</a:t>
            </a:r>
          </a:p>
          <a:p>
            <a:pPr>
              <a:buFont typeface="Wingdings" pitchFamily="2" charset="2"/>
              <a:buNone/>
            </a:pPr>
            <a:r>
              <a:rPr lang="cs-CZ" sz="2000" u="sng" smtClean="0"/>
              <a:t>Pascalův zákon</a:t>
            </a:r>
          </a:p>
          <a:p>
            <a:pPr>
              <a:buFont typeface="Wingdings" pitchFamily="2" charset="2"/>
              <a:buNone/>
            </a:pPr>
            <a:r>
              <a:rPr lang="cs-CZ" sz="2400" b="1" smtClean="0"/>
              <a:t>    p</a:t>
            </a:r>
            <a:r>
              <a:rPr lang="cs-CZ" sz="1800" b="1" smtClean="0"/>
              <a:t>1</a:t>
            </a:r>
            <a:r>
              <a:rPr lang="cs-CZ" sz="2400" b="1" smtClean="0"/>
              <a:t> = p</a:t>
            </a:r>
            <a:r>
              <a:rPr lang="cs-CZ" sz="1800" b="1" smtClean="0"/>
              <a:t>2</a:t>
            </a:r>
          </a:p>
          <a:p>
            <a:pPr>
              <a:buFont typeface="Wingdings" pitchFamily="2" charset="2"/>
              <a:buNone/>
            </a:pPr>
            <a:r>
              <a:rPr lang="cs-CZ" sz="2400" b="1" smtClean="0"/>
              <a:t>F/S</a:t>
            </a:r>
            <a:r>
              <a:rPr lang="cs-CZ" sz="1800" b="1" smtClean="0"/>
              <a:t>1</a:t>
            </a:r>
            <a:r>
              <a:rPr lang="cs-CZ" sz="2400" b="1" smtClean="0"/>
              <a:t> = Q/S</a:t>
            </a:r>
            <a:r>
              <a:rPr lang="cs-CZ" sz="1800" b="1" smtClean="0"/>
              <a:t>2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F – ovládací síla na pístu čerpadla (N)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Q – tíha břemena (N)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S</a:t>
            </a:r>
            <a:r>
              <a:rPr lang="cs-CZ" sz="1600" smtClean="0"/>
              <a:t>1</a:t>
            </a:r>
            <a:r>
              <a:rPr lang="cs-CZ" sz="2000" smtClean="0"/>
              <a:t> – plocha pístu čerpadla (m2)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S</a:t>
            </a:r>
            <a:r>
              <a:rPr lang="cs-CZ" sz="1600" smtClean="0"/>
              <a:t>2</a:t>
            </a:r>
            <a:r>
              <a:rPr lang="cs-CZ" sz="2000" smtClean="0"/>
              <a:t> – plocha pracovního pístu (m2)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9" descr="eamo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3800" y="3284538"/>
            <a:ext cx="2808288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98238D-6E51-4DD2-8552-778D79477D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25475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0485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dirty="0"/>
              <a:t>h</a:t>
            </a:r>
            <a:r>
              <a:rPr lang="cs-CZ" sz="2000" dirty="0" smtClean="0"/>
              <a:t>ydraulický zvedák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9" descr="w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30513" y="1052735"/>
            <a:ext cx="5112345" cy="48241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50DB83C-FE78-4AED-ABF4-9466747AAB6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457200" y="274638"/>
            <a:ext cx="8229600" cy="63341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509" name="Rectangle 6"/>
          <p:cNvSpPr>
            <a:spLocks noGrp="1"/>
          </p:cNvSpPr>
          <p:nvPr>
            <p:ph type="body" idx="1"/>
          </p:nvPr>
        </p:nvSpPr>
        <p:spPr>
          <a:xfrm>
            <a:off x="457200" y="981075"/>
            <a:ext cx="8229600" cy="504031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000" b="1" smtClean="0">
                <a:solidFill>
                  <a:srgbClr val="009900"/>
                </a:solidFill>
              </a:rPr>
              <a:t>Pneumatický zvedák</a:t>
            </a:r>
          </a:p>
          <a:p>
            <a:pPr>
              <a:buFont typeface="Wingdings" pitchFamily="2" charset="2"/>
              <a:buNone/>
            </a:pPr>
            <a:endParaRPr lang="cs-CZ" sz="2000" b="1" smtClean="0">
              <a:solidFill>
                <a:srgbClr val="009900"/>
              </a:solidFill>
            </a:endParaRP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9" descr="ww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2492375"/>
            <a:ext cx="3208338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10" descr="shop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6100" y="1484313"/>
            <a:ext cx="4103688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79C6023-A92E-4B1E-A282-409DE14584C2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5188" y="950913"/>
            <a:ext cx="23796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Souhrn učiva</a:t>
            </a:r>
          </a:p>
        </p:txBody>
      </p:sp>
      <p:sp>
        <p:nvSpPr>
          <p:cNvPr id="22536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1. Charakterizujte hřebenový zvedák.</a:t>
            </a:r>
          </a:p>
          <a:p>
            <a:r>
              <a:rPr lang="cs-CZ" sz="2000">
                <a:latin typeface="Calibri" pitchFamily="34" charset="0"/>
              </a:rPr>
              <a:t>2. Charakterizujte šroubový zvedák.</a:t>
            </a:r>
          </a:p>
          <a:p>
            <a:r>
              <a:rPr lang="cs-CZ" sz="2000">
                <a:latin typeface="Calibri" pitchFamily="34" charset="0"/>
              </a:rPr>
              <a:t>3. Charakterizujte hydraulický zvedák.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10F1AD-5691-4BAD-91D5-0142ECB4B69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2987675" y="950913"/>
            <a:ext cx="33845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</a:rPr>
              <a:t> Použité zdroje</a:t>
            </a:r>
          </a:p>
        </p:txBody>
      </p:sp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 smtClean="0">
                <a:latin typeface="+mn-lt"/>
              </a:rPr>
              <a:t>AUTOR </a:t>
            </a:r>
            <a:r>
              <a:rPr lang="cs-CZ" sz="2000" dirty="0">
                <a:latin typeface="+mn-lt"/>
              </a:rPr>
              <a:t>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www. </a:t>
            </a:r>
            <a:r>
              <a:rPr lang="cs-CZ" sz="2000" dirty="0" smtClean="0">
                <a:latin typeface="+mn-lt"/>
              </a:rPr>
              <a:t>eamos.cz/</a:t>
            </a:r>
          </a:p>
          <a:p>
            <a:r>
              <a:rPr lang="cs-CZ" sz="2000" dirty="0" smtClean="0">
                <a:latin typeface="+mn-lt"/>
              </a:rPr>
              <a:t> AUTOR </a:t>
            </a:r>
            <a:r>
              <a:rPr lang="cs-CZ" sz="2000" dirty="0">
                <a:latin typeface="+mn-lt"/>
              </a:rPr>
              <a:t>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4"/>
              </a:rPr>
              <a:t>www.shop.heni.cz/</a:t>
            </a:r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AUTOR </a:t>
            </a:r>
            <a:r>
              <a:rPr lang="cs-CZ" sz="2000" dirty="0">
                <a:latin typeface="+mn-lt"/>
              </a:rPr>
              <a:t>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5"/>
              </a:rPr>
              <a:t>www.digiboss.cz/</a:t>
            </a:r>
            <a:endParaRPr lang="cs-CZ" sz="2000" dirty="0" smtClean="0">
              <a:latin typeface="+mn-lt"/>
            </a:endParaRPr>
          </a:p>
          <a:p>
            <a:r>
              <a:rPr lang="cs-CZ" sz="2000" dirty="0">
                <a:latin typeface="+mn-lt"/>
              </a:rPr>
              <a:t>AUTOR 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6"/>
              </a:rPr>
              <a:t>www.kladexa.cz/</a:t>
            </a:r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 </a:t>
            </a:r>
            <a:r>
              <a:rPr lang="cs-CZ" sz="2000" dirty="0">
                <a:latin typeface="+mn-lt"/>
              </a:rPr>
              <a:t>AUTOR 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7"/>
              </a:rPr>
              <a:t>www.rubervuk.cz/</a:t>
            </a:r>
            <a:endParaRPr lang="cs-CZ" sz="2000" dirty="0" smtClean="0">
              <a:latin typeface="+mn-lt"/>
            </a:endParaRPr>
          </a:p>
          <a:p>
            <a:r>
              <a:rPr lang="cs-CZ" sz="2000" dirty="0">
                <a:latin typeface="+mn-lt"/>
              </a:rPr>
              <a:t>AUTOR NEUVEDEN. </a:t>
            </a:r>
            <a:r>
              <a:rPr lang="cs-CZ" sz="2000" i="1" dirty="0">
                <a:latin typeface="+mn-lt"/>
              </a:rPr>
              <a:t>seznam</a:t>
            </a:r>
            <a:r>
              <a:rPr lang="cs-CZ" sz="2000" dirty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8"/>
              </a:rPr>
              <a:t>www.sps-vitkovice.cz/</a:t>
            </a:r>
            <a:endParaRPr lang="cs-CZ" sz="2000" dirty="0" smtClean="0">
              <a:latin typeface="+mn-lt"/>
            </a:endParaRPr>
          </a:p>
          <a:p>
            <a:r>
              <a:rPr lang="cs-CZ" sz="2000" dirty="0"/>
              <a:t>  </a:t>
            </a:r>
            <a:r>
              <a:rPr lang="cs-CZ" sz="2000" dirty="0">
                <a:latin typeface="+mn-lt"/>
              </a:rPr>
              <a:t>V. KEMKA, J. BARTÁK, P. MILČÁK, P.ŽITEK. Stavba a provoz strojů. Praha: informatorium, 2009, ISBN 978-80-7333-075-0</a:t>
            </a:r>
            <a:r>
              <a:rPr lang="cs-CZ" sz="2000" dirty="0"/>
              <a:t>.</a:t>
            </a:r>
            <a:endParaRPr lang="cs-CZ" sz="2000" dirty="0" smtClean="0"/>
          </a:p>
          <a:p>
            <a:endParaRPr lang="cs-CZ" sz="2000" dirty="0">
              <a:latin typeface="+mn-lt"/>
            </a:endParaRPr>
          </a:p>
          <a:p>
            <a:endParaRPr lang="cs-CZ" sz="2000" dirty="0">
              <a:latin typeface="Calibri" pitchFamily="34" charset="0"/>
            </a:endParaRPr>
          </a:p>
          <a:p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1942</TotalTime>
  <Words>547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63</cp:revision>
  <dcterms:created xsi:type="dcterms:W3CDTF">2010-11-01T23:40:31Z</dcterms:created>
  <dcterms:modified xsi:type="dcterms:W3CDTF">2013-11-04T13:39:12Z</dcterms:modified>
</cp:coreProperties>
</file>