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49" r:id="rId2"/>
    <p:sldMasterId id="2147483650" r:id="rId3"/>
  </p:sldMasterIdLst>
  <p:notesMasterIdLst>
    <p:notesMasterId r:id="rId18"/>
  </p:notes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9" r:id="rId16"/>
    <p:sldId id="270" r:id="rId17"/>
  </p:sldIdLst>
  <p:sldSz cx="9144000" cy="6858000" type="screen4x3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4" d="100"/>
          <a:sy n="114" d="100"/>
        </p:scale>
        <p:origin x="-1422" y="-24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3525" cy="400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4098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6788" cy="481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altLang="cs-CZ" noProof="0" smtClean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>
              <a:defRPr/>
            </a:pPr>
            <a:fld id="{11009302-440D-4809-BF51-840F710A55E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3348880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5FB0F079-84D8-495B-8CB5-7F884380E521}" type="slidenum">
              <a:rPr lang="cs-CZ" altLang="cs-CZ">
                <a:solidFill>
                  <a:srgbClr val="000000"/>
                </a:solidFill>
                <a:latin typeface="Times New Roman" pitchFamily="16" charset="0"/>
              </a:rPr>
              <a:pPr eaLnBrk="1"/>
              <a:t>1</a:t>
            </a:fld>
            <a:endParaRPr lang="cs-CZ" alt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19459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9460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D6703355-F683-4036-985D-F93B0498171B}" type="slidenum">
              <a:rPr lang="cs-CZ" altLang="cs-CZ">
                <a:solidFill>
                  <a:srgbClr val="000000"/>
                </a:solidFill>
                <a:latin typeface="Times New Roman" pitchFamily="16" charset="0"/>
              </a:rPr>
              <a:pPr eaLnBrk="1"/>
              <a:t>2</a:t>
            </a:fld>
            <a:endParaRPr lang="cs-CZ" alt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20483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0484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E689D3B6-154E-4F32-939D-E4C9E02159C3}" type="slidenum">
              <a:rPr lang="cs-CZ" altLang="cs-CZ">
                <a:solidFill>
                  <a:srgbClr val="000000"/>
                </a:solidFill>
                <a:latin typeface="Times New Roman" pitchFamily="16" charset="0"/>
              </a:rPr>
              <a:pPr eaLnBrk="1"/>
              <a:t>3</a:t>
            </a:fld>
            <a:endParaRPr lang="cs-CZ" alt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21507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1508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DE200661-6712-432D-9461-977B63CB3122}" type="slidenum">
              <a:rPr lang="cs-CZ" altLang="cs-CZ">
                <a:solidFill>
                  <a:srgbClr val="000000"/>
                </a:solidFill>
                <a:latin typeface="Times New Roman" pitchFamily="16" charset="0"/>
              </a:rPr>
              <a:pPr eaLnBrk="1"/>
              <a:t>4</a:t>
            </a:fld>
            <a:endParaRPr lang="cs-CZ" alt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22531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2532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545BD9BC-51C3-4E3B-A7BF-88FC17EC3A63}" type="slidenum">
              <a:rPr lang="cs-CZ" altLang="cs-CZ">
                <a:solidFill>
                  <a:srgbClr val="000000"/>
                </a:solidFill>
                <a:latin typeface="Times New Roman" pitchFamily="16" charset="0"/>
              </a:rPr>
              <a:pPr eaLnBrk="1"/>
              <a:t>5</a:t>
            </a:fld>
            <a:endParaRPr lang="cs-CZ" alt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23555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3556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9DD7C783-B5F6-4E94-96FE-AC3D6F7F47B2}" type="slidenum">
              <a:rPr lang="cs-CZ" altLang="cs-CZ">
                <a:solidFill>
                  <a:srgbClr val="000000"/>
                </a:solidFill>
                <a:latin typeface="Times New Roman" pitchFamily="16" charset="0"/>
              </a:rPr>
              <a:pPr eaLnBrk="1"/>
              <a:t>6</a:t>
            </a:fld>
            <a:endParaRPr lang="cs-CZ" alt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24579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4580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3A7E2263-AD01-4742-A0AA-BE3CF3B2CA06}" type="slidenum">
              <a:rPr lang="cs-CZ" altLang="cs-CZ">
                <a:solidFill>
                  <a:srgbClr val="000000"/>
                </a:solidFill>
                <a:latin typeface="Times New Roman" pitchFamily="16" charset="0"/>
              </a:rPr>
              <a:pPr eaLnBrk="1"/>
              <a:t>7</a:t>
            </a:fld>
            <a:endParaRPr lang="cs-CZ" alt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25603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5604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78BC8EA4-813A-4DE1-9C7A-36748211AABC}" type="slidenum">
              <a:rPr lang="cs-CZ" altLang="cs-CZ">
                <a:solidFill>
                  <a:srgbClr val="000000"/>
                </a:solidFill>
                <a:latin typeface="Times New Roman" pitchFamily="16" charset="0"/>
              </a:rPr>
              <a:pPr eaLnBrk="1"/>
              <a:t>8</a:t>
            </a:fld>
            <a:endParaRPr lang="cs-CZ" alt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26627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6628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0973AF62-703C-41EE-994D-0C70009D3DED}" type="slidenum">
              <a:rPr lang="cs-CZ" altLang="cs-CZ">
                <a:solidFill>
                  <a:srgbClr val="000000"/>
                </a:solidFill>
                <a:latin typeface="Times New Roman" pitchFamily="16" charset="0"/>
              </a:rPr>
              <a:pPr eaLnBrk="1"/>
              <a:t>9</a:t>
            </a:fld>
            <a:endParaRPr lang="cs-CZ" alt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27651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7652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9D572047-C649-4542-BFFA-0FDFAE8D8B50}" type="slidenum">
              <a:rPr lang="cs-CZ" altLang="cs-CZ">
                <a:solidFill>
                  <a:srgbClr val="000000"/>
                </a:solidFill>
                <a:latin typeface="Times New Roman" pitchFamily="16" charset="0"/>
              </a:rPr>
              <a:pPr eaLnBrk="1"/>
              <a:t>10</a:t>
            </a:fld>
            <a:endParaRPr lang="cs-CZ" alt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28675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8676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03CFCDF3-F415-4CEF-8B45-39C2121CD5F2}" type="slidenum">
              <a:rPr lang="cs-CZ" altLang="cs-CZ">
                <a:solidFill>
                  <a:srgbClr val="000000"/>
                </a:solidFill>
                <a:latin typeface="Times New Roman" pitchFamily="16" charset="0"/>
              </a:rPr>
              <a:pPr eaLnBrk="1"/>
              <a:t>11</a:t>
            </a:fld>
            <a:endParaRPr lang="cs-CZ" alt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29699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9700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DC3DFA33-80E8-473D-BF4E-4FD26E402C0C}" type="slidenum">
              <a:rPr lang="cs-CZ" altLang="cs-CZ">
                <a:solidFill>
                  <a:srgbClr val="000000"/>
                </a:solidFill>
                <a:latin typeface="Times New Roman" pitchFamily="16" charset="0"/>
              </a:rPr>
              <a:pPr eaLnBrk="1"/>
              <a:t>12</a:t>
            </a:fld>
            <a:endParaRPr lang="cs-CZ" alt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30723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5AAD3814-A430-4F3D-AF56-731E9FE46FC8}" type="slidenum">
              <a:rPr lang="cs-CZ" altLang="cs-CZ">
                <a:solidFill>
                  <a:srgbClr val="000000"/>
                </a:solidFill>
                <a:latin typeface="Times New Roman" pitchFamily="16" charset="0"/>
              </a:rPr>
              <a:pPr eaLnBrk="1"/>
              <a:t>13</a:t>
            </a:fld>
            <a:endParaRPr lang="cs-CZ" alt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31747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1748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99FBDA63-E4D1-44FB-8216-8BC9EC1B4F7F}" type="slidenum">
              <a:rPr lang="cs-CZ" altLang="cs-CZ">
                <a:solidFill>
                  <a:srgbClr val="000000"/>
                </a:solidFill>
                <a:latin typeface="Times New Roman" pitchFamily="16" charset="0"/>
              </a:rPr>
              <a:pPr eaLnBrk="1"/>
              <a:t>14</a:t>
            </a:fld>
            <a:endParaRPr lang="cs-CZ" alt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32771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2772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EB48C1-FE79-4713-A041-CBE644595DA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78549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4DEBE5-549E-4991-A695-FBA917F23CA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046337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1DA4E0-276D-487D-85F4-80DB8543F14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7934648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6613" y="1604963"/>
            <a:ext cx="4038600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1BFC67-DCBE-4E75-A555-55E1D52AAC0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797558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8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38AF33-4F67-4A74-889E-3091931A2BD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30017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B63A4D-02EE-4ED3-A74F-9CF4E75D531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5756406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C9BC0B-9765-4D7C-A372-3873C92ECBB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7178307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F2F7A6-3BB2-4BFE-BD05-28648186534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7182203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052FAF-0F5E-4940-B0CF-09C457FBDB0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2102703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593AEE-4881-4BD1-90FA-9906EC227C3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682149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604963"/>
            <a:ext cx="2055813" cy="45243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9800" cy="45243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48B731-8DA1-4E2F-AC1F-77C4343E959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491127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130425"/>
            <a:ext cx="7770813" cy="146843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7E6868-E75E-4837-87E6-36232E4FBD1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7010068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F2386D-23BA-440C-AD27-7FA8476A0E4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9161798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85C391-00D6-4F03-93B8-5A9E1B3C034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0437082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FB5D56-6DEC-44A1-BA44-50E853804B3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053238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8600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72B21B-1690-48ED-A556-9E49A039BC5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2253550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8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41D9EC-C8F9-450A-BB3F-61A1920545D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678541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DEE28D-B8D6-4C19-94F7-E9D71215958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9397205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EEB67B-358F-4975-A7CC-67D63007B6C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9772807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B6A462-9BCA-48D0-9929-B33BB0B5AC2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72755161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1EE9FD-B833-45DF-B65D-5F4FB9A2B75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6230612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A36186-5150-4824-950F-994B2144B77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71622897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5813" cy="584993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499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D7F277-0A23-40BE-A8F9-A51B087CCA7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6225081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2043DB-8184-49E1-8F73-284240D67FE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0374520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360FA4-EC0F-4695-A282-9C104B3A8D1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7497841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F8255C-16EB-4C7E-97E8-86AC09A82E8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7275149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6613" y="1604963"/>
            <a:ext cx="4038600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F8A078-2E2C-4A55-ADAA-F2BF526507D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7150785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31A9F7-F132-413F-9F29-55ECFA17AE7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58551570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8B288A-4DB4-4379-80BC-37CC99322F6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6608201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D0EE28-53D2-4FC5-8C9C-8F2A86123D3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8613937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EBEA15-4310-4098-AF2B-E8BF6856A23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573110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6C3DF5-74D9-495F-806D-B070056F6EB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63420085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8FE696-58A0-4678-85C5-8C3F8D34A0D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44030119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3050"/>
            <a:ext cx="2055813" cy="58562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3050"/>
            <a:ext cx="6019800" cy="585628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8A528B-E76F-4C4A-A15A-383D9A07B3E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385879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2130425"/>
            <a:ext cx="7770813" cy="1468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textuKliknutím lze upravit styl.</a:t>
            </a:r>
          </a:p>
        </p:txBody>
      </p:sp>
      <p:sp>
        <p:nvSpPr>
          <p:cNvPr id="2" name="Rectangle 2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32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tabLst>
                <a:tab pos="723900" algn="l"/>
                <a:tab pos="1447800" algn="l"/>
              </a:tabLst>
              <a:defRPr smtClean="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1028" name="Text Box 3"/>
          <p:cNvSpPr txBox="1">
            <a:spLocks noChangeArrowheads="1"/>
          </p:cNvSpPr>
          <p:nvPr/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32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tabLst>
                <a:tab pos="723900" algn="l"/>
                <a:tab pos="1447800" algn="l"/>
              </a:tabLst>
              <a:defRPr smtClean="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fld id="{C41601E0-3A43-4B23-A533-CE393C8CFB9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1030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8013" cy="452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</p:sldLayoutIdLst>
  <p:hf sldNum="0" hdr="0" ftr="0"/>
  <p:txStyles>
    <p:titleStyle>
      <a:lvl1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2pPr>
      <a:lvl3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3pPr>
      <a:lvl4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4pPr>
      <a:lvl5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5pPr>
      <a:lvl6pPr marL="25146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6pPr>
      <a:lvl7pPr marL="29718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7pPr>
      <a:lvl8pPr marL="34290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8pPr>
      <a:lvl9pPr marL="38862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8013" cy="1141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textuKliknutím lze upravit styl.</a:t>
            </a:r>
          </a:p>
        </p:txBody>
      </p:sp>
      <p:sp>
        <p:nvSpPr>
          <p:cNvPr id="2051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8013" cy="452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0"/>
            <a:r>
              <a:rPr lang="en-GB" altLang="cs-CZ" smtClean="0"/>
              <a:t>Devátá úroveňKliknutím lze upravit styly předlohy textu.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</a:t>
            </a:r>
          </a:p>
          <a:p>
            <a:pPr lvl="4"/>
            <a:r>
              <a:rPr lang="en-GB" altLang="cs-CZ" smtClean="0"/>
              <a:t>Pátá úroveň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32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tabLst>
                <a:tab pos="723900" algn="l"/>
                <a:tab pos="1447800" algn="l"/>
              </a:tabLst>
              <a:defRPr smtClean="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2053" name="Text Box 4"/>
          <p:cNvSpPr txBox="1">
            <a:spLocks noChangeArrowheads="1"/>
          </p:cNvSpPr>
          <p:nvPr/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32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tabLst>
                <a:tab pos="723900" algn="l"/>
                <a:tab pos="1447800" algn="l"/>
              </a:tabLst>
              <a:defRPr smtClean="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fld id="{E0E84B99-CF2B-4EC4-86A2-9E834C4F31B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hf sldNum="0" hdr="0" ftr="0"/>
  <p:txStyles>
    <p:titleStyle>
      <a:lvl1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2pPr>
      <a:lvl3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3pPr>
      <a:lvl4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4pPr>
      <a:lvl5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5pPr>
      <a:lvl6pPr marL="25146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6pPr>
      <a:lvl7pPr marL="29718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7pPr>
      <a:lvl8pPr marL="34290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8pPr>
      <a:lvl9pPr marL="38862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1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32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tabLst>
                <a:tab pos="723900" algn="l"/>
                <a:tab pos="1447800" algn="l"/>
              </a:tabLst>
              <a:defRPr smtClean="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3075" name="Text Box 2"/>
          <p:cNvSpPr txBox="1">
            <a:spLocks noChangeArrowheads="1"/>
          </p:cNvSpPr>
          <p:nvPr/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" name="Rectangle 3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32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tabLst>
                <a:tab pos="723900" algn="l"/>
                <a:tab pos="1447800" algn="l"/>
              </a:tabLst>
              <a:defRPr smtClean="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fld id="{B9080A1B-608F-4543-AD75-CF9A7F030E8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3077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3050"/>
            <a:ext cx="8228013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3078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8013" cy="452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/>
  <p:txStyles>
    <p:titleStyle>
      <a:lvl1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2pPr>
      <a:lvl3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3pPr>
      <a:lvl4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4pPr>
      <a:lvl5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5pPr>
      <a:lvl6pPr marL="25146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6pPr>
      <a:lvl7pPr marL="29718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7pPr>
      <a:lvl8pPr marL="34290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8pPr>
      <a:lvl9pPr marL="38862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9.png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3.png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vvvmost.cz/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://www.broxtec.cz/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www.tmt.cz/" TargetMode="External"/><Relationship Id="rId5" Type="http://schemas.openxmlformats.org/officeDocument/2006/relationships/hyperlink" Target="http://www.redlery.cz/" TargetMode="External"/><Relationship Id="rId4" Type="http://schemas.openxmlformats.org/officeDocument/2006/relationships/image" Target="../media/image2.jpeg"/><Relationship Id="rId9" Type="http://schemas.openxmlformats.org/officeDocument/2006/relationships/hyperlink" Target="http://www.rox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graphicFrame>
        <p:nvGraphicFramePr>
          <p:cNvPr id="5122" name="Group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9963793"/>
              </p:ext>
            </p:extLst>
          </p:nvPr>
        </p:nvGraphicFramePr>
        <p:xfrm>
          <a:off x="750888" y="2060575"/>
          <a:ext cx="7561262" cy="3673475"/>
        </p:xfrm>
        <a:graphic>
          <a:graphicData uri="http://schemas.openxmlformats.org/drawingml/2006/table">
            <a:tbl>
              <a:tblPr/>
              <a:tblGrid>
                <a:gridCol w="2268537"/>
                <a:gridCol w="5292725"/>
              </a:tblGrid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Projekt MŠMT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EU peníze středním školám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Název projektu školy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ICT do života školy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Registrační číslo projektu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CZ.1.07/1.5.00/34.0771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Šablona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III/2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Sada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21 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Microsoft YaHei" charset="-122"/>
                      </a:endParaRP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Anotace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Druhy, části, použití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Klíčová slova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Dopravník, pásový, článkový, korečkový, závěsný, žlabový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Předmět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Strojnictví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Autor, spoluautor  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Ing. Křížová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Jazyk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Čeština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Druh učebního materiálu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Prezentace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Potřebné pomůcky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PC, dataprojektor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Druh interaktivity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Výklad pomocí prezentace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Stupeň a typ vzdělávání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Střední škola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Cílová skupina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3. ročník, žáci 17 - 18 let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Speciální vzdělávací potřeby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Ne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Microsoft YaHei" charset="-122"/>
                      </a:endParaRP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9075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Zdroje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Seznam viz poslední strana 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155" name="Line 124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56" name="Rectangle 125"/>
          <p:cNvSpPr>
            <a:spLocks noChangeArrowheads="1"/>
          </p:cNvSpPr>
          <p:nvPr/>
        </p:nvSpPr>
        <p:spPr bwMode="auto">
          <a:xfrm>
            <a:off x="792163" y="933450"/>
            <a:ext cx="7559675" cy="57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algn="ctr" eaLnBrk="1" hangingPunct="1">
              <a:lnSpc>
                <a:spcPct val="100000"/>
              </a:lnSpc>
            </a:pPr>
            <a:r>
              <a:rPr lang="cs-CZ" altLang="cs-CZ" sz="3200" b="1" dirty="0" smtClean="0">
                <a:solidFill>
                  <a:srgbClr val="000000"/>
                </a:solidFill>
                <a:latin typeface="Calibri" charset="0"/>
              </a:rPr>
              <a:t>DOPRAVNÍKY 1</a:t>
            </a:r>
            <a:endParaRPr lang="cs-CZ" altLang="cs-CZ" sz="3200" b="1" dirty="0">
              <a:solidFill>
                <a:srgbClr val="000000"/>
              </a:solidFill>
              <a:latin typeface="Calibri" charset="0"/>
            </a:endParaRPr>
          </a:p>
        </p:txBody>
      </p:sp>
      <p:sp>
        <p:nvSpPr>
          <p:cNvPr id="4157" name="Text Box 126"/>
          <p:cNvSpPr txBox="1"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 hangingPunct="1">
              <a:lnSpc>
                <a:spcPct val="100000"/>
              </a:lnSpc>
            </a:pPr>
            <a:fld id="{E7631616-13E5-406A-99F0-09CCF065C54E}" type="slidenum">
              <a:rPr lang="cs-CZ" altLang="cs-CZ">
                <a:solidFill>
                  <a:srgbClr val="000000"/>
                </a:solidFill>
                <a:latin typeface="Calibri" charset="0"/>
              </a:rPr>
              <a:pPr eaLnBrk="1" hangingPunct="1">
                <a:lnSpc>
                  <a:spcPct val="100000"/>
                </a:lnSpc>
              </a:pPr>
              <a:t>1</a:t>
            </a:fld>
            <a:endParaRPr lang="cs-CZ" altLang="cs-CZ">
              <a:solidFill>
                <a:srgbClr val="000000"/>
              </a:solidFill>
              <a:latin typeface="Calibri" charset="0"/>
            </a:endParaRPr>
          </a:p>
        </p:txBody>
      </p:sp>
      <p:sp>
        <p:nvSpPr>
          <p:cNvPr id="4158" name="Rectangle 127"/>
          <p:cNvSpPr>
            <a:spLocks noGrp="1" noChangeArrowheads="1"/>
          </p:cNvSpPr>
          <p:nvPr>
            <p:ph type="title" idx="4294967295"/>
          </p:nvPr>
        </p:nvSpPr>
        <p:spPr>
          <a:xfrm>
            <a:off x="3203575" y="144463"/>
            <a:ext cx="5653088" cy="730250"/>
          </a:xfrm>
        </p:spPr>
        <p:txBody>
          <a:bodyPr tIns="0"/>
          <a:lstStyle/>
          <a:p>
            <a:pPr algn="r" eaLnBrk="1" hangingPunct="1"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cs-CZ" altLang="cs-CZ" sz="1800" b="1" smtClean="0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 smtClean="0">
                <a:solidFill>
                  <a:srgbClr val="02283F"/>
                </a:solidFill>
              </a:rPr>
              <a:t/>
            </a:r>
            <a:br>
              <a:rPr lang="cs-CZ" altLang="cs-CZ" sz="1600" smtClean="0">
                <a:solidFill>
                  <a:srgbClr val="02283F"/>
                </a:solidFill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sp>
        <p:nvSpPr>
          <p:cNvPr id="4159" name="Rectangle 128"/>
          <p:cNvSpPr>
            <a:spLocks noChangeArrowheads="1"/>
          </p:cNvSpPr>
          <p:nvPr/>
        </p:nvSpPr>
        <p:spPr bwMode="auto">
          <a:xfrm>
            <a:off x="787400" y="1395413"/>
            <a:ext cx="7561263" cy="57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algn="ctr" eaLnBrk="1" hangingPunct="1">
              <a:lnSpc>
                <a:spcPct val="100000"/>
              </a:lnSpc>
            </a:pPr>
            <a:r>
              <a:rPr lang="cs-CZ" altLang="cs-CZ" sz="3200" b="1" dirty="0" smtClean="0">
                <a:solidFill>
                  <a:srgbClr val="000000"/>
                </a:solidFill>
                <a:latin typeface="Calibri" charset="0"/>
              </a:rPr>
              <a:t>VY_32_INOVACE_21_413</a:t>
            </a:r>
            <a:endParaRPr lang="cs-CZ" altLang="cs-CZ" sz="3200" b="1" dirty="0">
              <a:solidFill>
                <a:srgbClr val="000000"/>
              </a:solidFill>
              <a:latin typeface="Calibri" charset="0"/>
            </a:endParaRPr>
          </a:p>
        </p:txBody>
      </p:sp>
      <p:pic>
        <p:nvPicPr>
          <p:cNvPr id="4160" name="Picture 12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61" name="Picture 13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123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124" name="Text Box 3"/>
          <p:cNvSpPr txBox="1"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 hangingPunct="1">
              <a:lnSpc>
                <a:spcPct val="100000"/>
              </a:lnSpc>
            </a:pPr>
            <a:fld id="{95E7F98E-41CF-4581-97F6-89EAE57BEFB2}" type="slidenum">
              <a:rPr lang="cs-CZ" altLang="cs-CZ">
                <a:solidFill>
                  <a:srgbClr val="000000"/>
                </a:solidFill>
                <a:latin typeface="Calibri" charset="0"/>
              </a:rPr>
              <a:pPr eaLnBrk="1" hangingPunct="1">
                <a:lnSpc>
                  <a:spcPct val="100000"/>
                </a:lnSpc>
              </a:pPr>
              <a:t>2</a:t>
            </a:fld>
            <a:endParaRPr lang="cs-CZ" altLang="cs-CZ">
              <a:solidFill>
                <a:srgbClr val="000000"/>
              </a:solidFill>
              <a:latin typeface="Calibri" charset="0"/>
            </a:endParaRPr>
          </a:p>
        </p:txBody>
      </p:sp>
      <p:sp>
        <p:nvSpPr>
          <p:cNvPr id="5125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561975"/>
          </a:xfrm>
        </p:spPr>
        <p:txBody>
          <a:bodyPr tIns="0"/>
          <a:lstStyle/>
          <a:p>
            <a:pPr algn="r" eaLnBrk="1" hangingPunct="1"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altLang="cs-CZ" sz="1800" b="1" smtClean="0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 smtClean="0">
                <a:solidFill>
                  <a:srgbClr val="02283F"/>
                </a:solidFill>
              </a:rPr>
              <a:t/>
            </a:r>
            <a:br>
              <a:rPr lang="cs-CZ" altLang="cs-CZ" sz="1600" smtClean="0">
                <a:solidFill>
                  <a:srgbClr val="02283F"/>
                </a:solidFill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sp>
        <p:nvSpPr>
          <p:cNvPr id="5126" name="Rectangle 5"/>
          <p:cNvSpPr>
            <a:spLocks noGrp="1" noChangeArrowheads="1"/>
          </p:cNvSpPr>
          <p:nvPr>
            <p:ph type="subTitle" idx="4294967295"/>
          </p:nvPr>
        </p:nvSpPr>
        <p:spPr>
          <a:xfrm>
            <a:off x="457200" y="908050"/>
            <a:ext cx="8229600" cy="5218113"/>
          </a:xfrm>
          <a:extLst>
            <a:ext uri="{91240B29-F687-4F45-9708-019B960494DF}">
              <a14:hiddenLine xmlns:a14="http://schemas.microsoft.com/office/drawing/2010/main" w="9360" cap="flat">
                <a:solidFill>
                  <a:srgbClr val="80808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5000" rIns="90000" bIns="45000"/>
          <a:lstStyle/>
          <a:p>
            <a:pPr marL="0" indent="1588" algn="ctr" eaLnBrk="1">
              <a:lnSpc>
                <a:spcPct val="100000"/>
              </a:lnSpc>
              <a:spcBef>
                <a:spcPts val="638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altLang="cs-CZ" b="1" smtClean="0"/>
              <a:t>DOPRAVNÍKY 1</a:t>
            </a:r>
          </a:p>
          <a:p>
            <a:pPr marL="0" indent="1588" eaLnBrk="1">
              <a:lnSpc>
                <a:spcPct val="100000"/>
              </a:lnSpc>
              <a:spcBef>
                <a:spcPts val="638"/>
              </a:spcBef>
              <a:spcAft>
                <a:spcPct val="0"/>
              </a:spcAft>
              <a:buSzPct val="45000"/>
              <a:buFont typeface="Wingdings" charset="0"/>
              <a:buChar char="Ø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altLang="cs-CZ" sz="2000" smtClean="0"/>
              <a:t> strojní zařízení, které umožňuje plynulou dopravu sypkých nebo kusových materiálů na vzdálenost několika metrů až kilometrů</a:t>
            </a:r>
          </a:p>
          <a:p>
            <a:pPr marL="0" indent="1588" eaLnBrk="1">
              <a:lnSpc>
                <a:spcPct val="100000"/>
              </a:lnSpc>
              <a:spcBef>
                <a:spcPts val="638"/>
              </a:spcBef>
              <a:spcAft>
                <a:spcPct val="0"/>
              </a:spcAft>
              <a:buSzPct val="45000"/>
              <a:buFont typeface="Wingdings" charset="0"/>
              <a:buChar char="Ø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altLang="cs-CZ" sz="2000" smtClean="0"/>
              <a:t> doprava probíhá ve vodorovném, šikmém, svislém směru</a:t>
            </a:r>
          </a:p>
          <a:p>
            <a:pPr marL="0" indent="1588" eaLnBrk="1">
              <a:lnSpc>
                <a:spcPct val="100000"/>
              </a:lnSpc>
              <a:spcBef>
                <a:spcPts val="638"/>
              </a:spcBef>
              <a:spcAft>
                <a:spcPct val="0"/>
              </a:spcAft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altLang="cs-CZ" sz="2000" b="1" smtClean="0"/>
              <a:t>Dopravník </a:t>
            </a:r>
            <a:r>
              <a:rPr lang="cs-CZ" altLang="cs-CZ" sz="2000" b="1" smtClean="0">
                <a:solidFill>
                  <a:srgbClr val="4F81BD"/>
                </a:solidFill>
              </a:rPr>
              <a:t>s</a:t>
            </a:r>
            <a:r>
              <a:rPr lang="cs-CZ" altLang="cs-CZ" sz="2000" b="1" smtClean="0"/>
              <a:t> </a:t>
            </a:r>
            <a:r>
              <a:rPr lang="cs-CZ" altLang="cs-CZ" sz="2000" b="1" smtClean="0">
                <a:solidFill>
                  <a:srgbClr val="4F81BD"/>
                </a:solidFill>
              </a:rPr>
              <a:t>tažným </a:t>
            </a:r>
            <a:r>
              <a:rPr lang="cs-CZ" altLang="cs-CZ" sz="2000" b="1" smtClean="0"/>
              <a:t>elementem </a:t>
            </a:r>
            <a:r>
              <a:rPr lang="cs-CZ" altLang="cs-CZ" sz="2000" smtClean="0"/>
              <a:t>– pásové, článkové, korečkové, závěsné, žlabové, redlery</a:t>
            </a:r>
          </a:p>
          <a:p>
            <a:pPr marL="0" indent="1588" eaLnBrk="1">
              <a:lnSpc>
                <a:spcPct val="100000"/>
              </a:lnSpc>
              <a:spcBef>
                <a:spcPts val="638"/>
              </a:spcBef>
              <a:spcAft>
                <a:spcPct val="0"/>
              </a:spcAft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altLang="cs-CZ" sz="2000" b="1" smtClean="0"/>
              <a:t>Dopravník </a:t>
            </a:r>
            <a:r>
              <a:rPr lang="cs-CZ" altLang="cs-CZ" sz="2000" b="1" smtClean="0">
                <a:solidFill>
                  <a:srgbClr val="4F81BD"/>
                </a:solidFill>
              </a:rPr>
              <a:t>bez</a:t>
            </a:r>
            <a:r>
              <a:rPr lang="cs-CZ" altLang="cs-CZ" sz="2000" b="1" smtClean="0"/>
              <a:t> </a:t>
            </a:r>
            <a:r>
              <a:rPr lang="cs-CZ" altLang="cs-CZ" sz="2000" b="1" smtClean="0">
                <a:solidFill>
                  <a:srgbClr val="4F81BD"/>
                </a:solidFill>
              </a:rPr>
              <a:t>tažného </a:t>
            </a:r>
            <a:r>
              <a:rPr lang="cs-CZ" altLang="cs-CZ" sz="2000" b="1" smtClean="0"/>
              <a:t>elementu </a:t>
            </a:r>
            <a:r>
              <a:rPr lang="cs-CZ" altLang="cs-CZ" sz="2000" smtClean="0"/>
              <a:t>– vibrační, šnekové, válečkové, dopravní </a:t>
            </a:r>
            <a:r>
              <a:rPr lang="cs-CZ" altLang="cs-CZ" sz="2000" smtClean="0">
                <a:latin typeface="Arial" charset="0"/>
              </a:rPr>
              <a:t>skluzy</a:t>
            </a:r>
          </a:p>
          <a:p>
            <a:pPr marL="0" indent="1588" algn="ctr" eaLnBrk="1">
              <a:lnSpc>
                <a:spcPct val="100000"/>
              </a:lnSpc>
              <a:spcBef>
                <a:spcPts val="638"/>
              </a:spcBef>
              <a:spcAft>
                <a:spcPct val="0"/>
              </a:spcAft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cs-CZ" altLang="cs-CZ" sz="2000" smtClean="0">
              <a:latin typeface="Arial" charset="0"/>
            </a:endParaRPr>
          </a:p>
          <a:p>
            <a:pPr marL="0" indent="1588" algn="ctr" eaLnBrk="1">
              <a:lnSpc>
                <a:spcPct val="100000"/>
              </a:lnSpc>
              <a:spcBef>
                <a:spcPts val="638"/>
              </a:spcBef>
              <a:spcAft>
                <a:spcPct val="0"/>
              </a:spcAft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cs-CZ" altLang="cs-CZ" sz="2000" smtClean="0">
              <a:latin typeface="Arial" charset="0"/>
            </a:endParaRPr>
          </a:p>
          <a:p>
            <a:pPr marL="0" indent="1588" algn="ctr" eaLnBrk="1">
              <a:lnSpc>
                <a:spcPct val="100000"/>
              </a:lnSpc>
              <a:spcBef>
                <a:spcPts val="638"/>
              </a:spcBef>
              <a:spcAft>
                <a:spcPct val="0"/>
              </a:spcAft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cs-CZ" altLang="cs-CZ" sz="2000" b="1" u="sng" smtClean="0">
              <a:latin typeface="Arial" charset="0"/>
            </a:endParaRPr>
          </a:p>
          <a:p>
            <a:pPr marL="0" indent="1588" algn="ctr" eaLnBrk="1">
              <a:lnSpc>
                <a:spcPct val="100000"/>
              </a:lnSpc>
              <a:spcBef>
                <a:spcPts val="638"/>
              </a:spcBef>
              <a:spcAft>
                <a:spcPct val="0"/>
              </a:spcAft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cs-CZ" altLang="cs-CZ" sz="2000" smtClean="0">
              <a:latin typeface="Arial" charset="0"/>
            </a:endParaRPr>
          </a:p>
          <a:p>
            <a:pPr marL="0" indent="1588" algn="ctr" eaLnBrk="1">
              <a:lnSpc>
                <a:spcPct val="100000"/>
              </a:lnSpc>
              <a:spcBef>
                <a:spcPts val="638"/>
              </a:spcBef>
              <a:spcAft>
                <a:spcPct val="0"/>
              </a:spcAft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cs-CZ" altLang="cs-CZ" sz="2000" smtClean="0">
              <a:latin typeface="Arial" charset="0"/>
            </a:endParaRPr>
          </a:p>
        </p:txBody>
      </p:sp>
      <p:pic>
        <p:nvPicPr>
          <p:cNvPr id="5127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5128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129" name="Text Box 8"/>
          <p:cNvSpPr txBox="1">
            <a:spLocks noChangeArrowheads="1"/>
          </p:cNvSpPr>
          <p:nvPr/>
        </p:nvSpPr>
        <p:spPr bwMode="auto">
          <a:xfrm>
            <a:off x="1655763" y="4103688"/>
            <a:ext cx="3311525" cy="1008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60876" rIns="90000" bIns="45000"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r>
              <a:rPr lang="cs-CZ" altLang="cs-CZ">
                <a:solidFill>
                  <a:srgbClr val="000000"/>
                </a:solidFill>
              </a:rPr>
              <a:t>řetězový dopravník palet</a:t>
            </a:r>
          </a:p>
        </p:txBody>
      </p:sp>
      <p:pic>
        <p:nvPicPr>
          <p:cNvPr id="5130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1388" y="3743325"/>
            <a:ext cx="3455987" cy="2160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147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148" name="Rectangle 3"/>
          <p:cNvSpPr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algn="r" eaLnBrk="1" hangingPunct="1">
              <a:lnSpc>
                <a:spcPct val="100000"/>
              </a:lnSpc>
            </a:pPr>
            <a:fld id="{E7BA50AB-B7D7-4A90-AC81-0A28DD578A71}" type="slidenum">
              <a:rPr lang="cs-CZ" altLang="cs-CZ" sz="1200">
                <a:solidFill>
                  <a:srgbClr val="8B8B8B"/>
                </a:solidFill>
                <a:latin typeface="Calibri" charset="0"/>
              </a:rPr>
              <a:pPr algn="r" eaLnBrk="1" hangingPunct="1">
                <a:lnSpc>
                  <a:spcPct val="100000"/>
                </a:lnSpc>
              </a:pPr>
              <a:t>3</a:t>
            </a:fld>
            <a:endParaRPr lang="cs-CZ" altLang="cs-CZ" sz="1200">
              <a:solidFill>
                <a:srgbClr val="8B8B8B"/>
              </a:solidFill>
              <a:latin typeface="Calibri" charset="0"/>
            </a:endParaRPr>
          </a:p>
        </p:txBody>
      </p:sp>
      <p:sp>
        <p:nvSpPr>
          <p:cNvPr id="6149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 tIns="0"/>
          <a:lstStyle/>
          <a:p>
            <a:pPr algn="r" eaLnBrk="1" hangingPunct="1"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altLang="cs-CZ" sz="1800" b="1" smtClean="0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 smtClean="0">
                <a:solidFill>
                  <a:srgbClr val="02283F"/>
                </a:solidFill>
              </a:rPr>
              <a:t/>
            </a:r>
            <a:br>
              <a:rPr lang="cs-CZ" altLang="cs-CZ" sz="1600" smtClean="0">
                <a:solidFill>
                  <a:srgbClr val="02283F"/>
                </a:solidFill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sp>
        <p:nvSpPr>
          <p:cNvPr id="6150" name="Text Box 5"/>
          <p:cNvSpPr txBox="1">
            <a:spLocks noChangeArrowheads="1"/>
          </p:cNvSpPr>
          <p:nvPr/>
        </p:nvSpPr>
        <p:spPr bwMode="auto">
          <a:xfrm>
            <a:off x="457200" y="981075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42900" indent="-341313"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Ø"/>
            </a:pPr>
            <a:r>
              <a:rPr lang="cs-CZ" altLang="cs-CZ" sz="2000" b="1">
                <a:solidFill>
                  <a:srgbClr val="009900"/>
                </a:solidFill>
                <a:latin typeface="Calibri" charset="0"/>
              </a:rPr>
              <a:t>Pásové dopravníky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tažným i nosným prvkem je nekonečný pás, poháněný bubny a podpíraný válečky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přeprava sypkých i kusových materiálů ve směru vodorovném, šikmém, svislém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stabilní, pojízdné, přenosné	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ClrTx/>
              <a:buSz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charset="0"/>
            </a:endParaRPr>
          </a:p>
          <a:p>
            <a:pPr eaLnBrk="1">
              <a:lnSpc>
                <a:spcPct val="100000"/>
              </a:lnSpc>
              <a:spcBef>
                <a:spcPts val="638"/>
              </a:spcBef>
              <a:buClrTx/>
              <a:buSzTx/>
              <a:buFontTx/>
              <a:buNone/>
            </a:pPr>
            <a:endParaRPr lang="cs-CZ" altLang="cs-CZ" sz="2000" b="1">
              <a:solidFill>
                <a:srgbClr val="000000"/>
              </a:solidFill>
            </a:endParaRPr>
          </a:p>
        </p:txBody>
      </p:sp>
      <p:pic>
        <p:nvPicPr>
          <p:cNvPr id="6151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6152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6153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0" y="3311525"/>
            <a:ext cx="3168650" cy="251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6154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7288" y="2592388"/>
            <a:ext cx="3240087" cy="3240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171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172" name="Rectangle 3"/>
          <p:cNvSpPr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algn="r" eaLnBrk="1" hangingPunct="1">
              <a:lnSpc>
                <a:spcPct val="100000"/>
              </a:lnSpc>
            </a:pPr>
            <a:fld id="{E8653A99-80F6-40F1-9D99-63829CE23812}" type="slidenum">
              <a:rPr lang="cs-CZ" altLang="cs-CZ" sz="1200">
                <a:solidFill>
                  <a:srgbClr val="8B8B8B"/>
                </a:solidFill>
                <a:latin typeface="Calibri" charset="0"/>
              </a:rPr>
              <a:pPr algn="r" eaLnBrk="1" hangingPunct="1">
                <a:lnSpc>
                  <a:spcPct val="100000"/>
                </a:lnSpc>
              </a:pPr>
              <a:t>4</a:t>
            </a:fld>
            <a:endParaRPr lang="cs-CZ" altLang="cs-CZ" sz="1200">
              <a:solidFill>
                <a:srgbClr val="8B8B8B"/>
              </a:solidFill>
              <a:latin typeface="Calibri" charset="0"/>
            </a:endParaRPr>
          </a:p>
        </p:txBody>
      </p:sp>
      <p:sp>
        <p:nvSpPr>
          <p:cNvPr id="7173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 tIns="0"/>
          <a:lstStyle/>
          <a:p>
            <a:pPr algn="r" eaLnBrk="1" hangingPunct="1"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altLang="cs-CZ" sz="1800" b="1" smtClean="0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 smtClean="0">
                <a:solidFill>
                  <a:srgbClr val="02283F"/>
                </a:solidFill>
              </a:rPr>
              <a:t/>
            </a:r>
            <a:br>
              <a:rPr lang="cs-CZ" altLang="cs-CZ" sz="1600" smtClean="0">
                <a:solidFill>
                  <a:srgbClr val="02283F"/>
                </a:solidFill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sp>
        <p:nvSpPr>
          <p:cNvPr id="7174" name="Text Box 5"/>
          <p:cNvSpPr txBox="1">
            <a:spLocks noChangeArrowheads="1"/>
          </p:cNvSpPr>
          <p:nvPr/>
        </p:nvSpPr>
        <p:spPr bwMode="auto">
          <a:xfrm>
            <a:off x="457200" y="981075"/>
            <a:ext cx="8362950" cy="5040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42900" indent="-341313"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>
              <a:lnSpc>
                <a:spcPct val="100000"/>
              </a:lnSpc>
              <a:spcBef>
                <a:spcPts val="638"/>
              </a:spcBef>
            </a:pPr>
            <a:r>
              <a:rPr lang="cs-CZ" altLang="cs-CZ" sz="2000" b="1">
                <a:solidFill>
                  <a:srgbClr val="4F81BD"/>
                </a:solidFill>
                <a:latin typeface="Calibri" charset="0"/>
              </a:rPr>
              <a:t>pásy</a:t>
            </a: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 – pryžové, PVC, PU, ocelové, pletivové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</a:pPr>
            <a:r>
              <a:rPr lang="cs-CZ" altLang="cs-CZ" sz="2000" b="1">
                <a:solidFill>
                  <a:srgbClr val="4F81BD"/>
                </a:solidFill>
                <a:latin typeface="Calibri" charset="0"/>
              </a:rPr>
              <a:t>napínání pásu</a:t>
            </a: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 – správné napnutí omezuje průvěs pásu, např. pohybem vratného bubnu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</a:pPr>
            <a:r>
              <a:rPr lang="cs-CZ" altLang="cs-CZ" sz="2000" b="1">
                <a:solidFill>
                  <a:srgbClr val="4F81BD"/>
                </a:solidFill>
                <a:latin typeface="Calibri" charset="0"/>
              </a:rPr>
              <a:t>válečky a válečkové stolice</a:t>
            </a: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 – vedou a podpírají dopravní pás a uložením ve válečkové stolici vytvářejí požadovaný ložný průřez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</a:pPr>
            <a:r>
              <a:rPr lang="cs-CZ" altLang="cs-CZ" sz="2000" b="1">
                <a:solidFill>
                  <a:srgbClr val="4F81BD"/>
                </a:solidFill>
                <a:latin typeface="Calibri" charset="0"/>
              </a:rPr>
              <a:t>čištění pásu </a:t>
            </a: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– pomocí stěračů, čistící kartáče, rotační kartáče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</a:pPr>
            <a:r>
              <a:rPr lang="cs-CZ" altLang="cs-CZ" sz="2000" b="1" u="sng">
                <a:solidFill>
                  <a:srgbClr val="000000"/>
                </a:solidFill>
                <a:latin typeface="Calibri" charset="0"/>
              </a:rPr>
              <a:t>Druhy pásových dopravníků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 b="1">
                <a:solidFill>
                  <a:srgbClr val="000000"/>
                </a:solidFill>
                <a:latin typeface="Calibri" charset="0"/>
              </a:rPr>
              <a:t>strmé</a:t>
            </a: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 – mají pásy s příčnými žebry nebo dezénem, pásy se zvlněnými bočními okraji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 b="1">
                <a:solidFill>
                  <a:srgbClr val="000000"/>
                </a:solidFill>
                <a:latin typeface="Calibri" charset="0"/>
              </a:rPr>
              <a:t>magnetické </a:t>
            </a: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– pro drobné součásti z oceli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 b="1">
                <a:solidFill>
                  <a:srgbClr val="000000"/>
                </a:solidFill>
                <a:latin typeface="Calibri" charset="0"/>
              </a:rPr>
              <a:t>lanopásové </a:t>
            </a: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– pro velké dopravní vzdálenosti a velké dopravní výšky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ClrTx/>
              <a:buSz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charset="0"/>
            </a:endParaRPr>
          </a:p>
          <a:p>
            <a:pPr eaLnBrk="1">
              <a:lnSpc>
                <a:spcPct val="100000"/>
              </a:lnSpc>
              <a:spcBef>
                <a:spcPts val="638"/>
              </a:spcBef>
              <a:buClrTx/>
              <a:buSzTx/>
              <a:buFontTx/>
              <a:buNone/>
            </a:pPr>
            <a:endParaRPr lang="cs-CZ" altLang="cs-CZ" sz="2000" b="1" u="sng">
              <a:solidFill>
                <a:srgbClr val="000000"/>
              </a:solidFill>
              <a:latin typeface="Calibri" charset="0"/>
            </a:endParaRPr>
          </a:p>
          <a:p>
            <a:pPr eaLnBrk="1">
              <a:lnSpc>
                <a:spcPct val="100000"/>
              </a:lnSpc>
              <a:spcBef>
                <a:spcPts val="638"/>
              </a:spcBef>
              <a:buClrTx/>
              <a:buSzTx/>
              <a:buFontTx/>
              <a:buNone/>
            </a:pPr>
            <a:endParaRPr lang="cs-CZ" altLang="cs-CZ" sz="3200" b="1">
              <a:solidFill>
                <a:srgbClr val="4F81BD"/>
              </a:solidFill>
              <a:latin typeface="Calibri" charset="0"/>
            </a:endParaRPr>
          </a:p>
        </p:txBody>
      </p:sp>
      <p:pic>
        <p:nvPicPr>
          <p:cNvPr id="7175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176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195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196" name="Rectangle 3"/>
          <p:cNvSpPr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algn="r" eaLnBrk="1" hangingPunct="1">
              <a:lnSpc>
                <a:spcPct val="100000"/>
              </a:lnSpc>
            </a:pPr>
            <a:fld id="{D05D60DB-0E9A-4F37-B09B-B892D5E737F2}" type="slidenum">
              <a:rPr lang="cs-CZ" altLang="cs-CZ" sz="1200">
                <a:solidFill>
                  <a:srgbClr val="8B8B8B"/>
                </a:solidFill>
                <a:latin typeface="Calibri" charset="0"/>
              </a:rPr>
              <a:pPr algn="r" eaLnBrk="1" hangingPunct="1">
                <a:lnSpc>
                  <a:spcPct val="100000"/>
                </a:lnSpc>
              </a:pPr>
              <a:t>5</a:t>
            </a:fld>
            <a:endParaRPr lang="cs-CZ" altLang="cs-CZ" sz="1200">
              <a:solidFill>
                <a:srgbClr val="8B8B8B"/>
              </a:solidFill>
              <a:latin typeface="Calibri" charset="0"/>
            </a:endParaRPr>
          </a:p>
        </p:txBody>
      </p:sp>
      <p:sp>
        <p:nvSpPr>
          <p:cNvPr id="8197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 tIns="0"/>
          <a:lstStyle/>
          <a:p>
            <a:pPr algn="r" eaLnBrk="1" hangingPunct="1"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altLang="cs-CZ" sz="1800" b="1" smtClean="0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 smtClean="0">
                <a:solidFill>
                  <a:srgbClr val="02283F"/>
                </a:solidFill>
              </a:rPr>
              <a:t/>
            </a:r>
            <a:br>
              <a:rPr lang="cs-CZ" altLang="cs-CZ" sz="1600" smtClean="0">
                <a:solidFill>
                  <a:srgbClr val="02283F"/>
                </a:solidFill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sp>
        <p:nvSpPr>
          <p:cNvPr id="8198" name="Text Box 5"/>
          <p:cNvSpPr txBox="1">
            <a:spLocks noChangeArrowheads="1"/>
          </p:cNvSpPr>
          <p:nvPr/>
        </p:nvSpPr>
        <p:spPr bwMode="auto">
          <a:xfrm>
            <a:off x="457200" y="981075"/>
            <a:ext cx="8362950" cy="5040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>
              <a:lnSpc>
                <a:spcPct val="100000"/>
              </a:lnSpc>
              <a:spcBef>
                <a:spcPts val="638"/>
              </a:spcBef>
            </a:pPr>
            <a:endParaRPr lang="cs-CZ" altLang="cs-CZ" sz="2000" b="1" u="sng">
              <a:solidFill>
                <a:srgbClr val="000000"/>
              </a:solidFill>
              <a:latin typeface="Calibri" charset="0"/>
            </a:endParaRPr>
          </a:p>
          <a:p>
            <a:pPr eaLnBrk="1">
              <a:lnSpc>
                <a:spcPct val="100000"/>
              </a:lnSpc>
              <a:spcBef>
                <a:spcPts val="638"/>
              </a:spcBef>
            </a:pPr>
            <a:endParaRPr lang="cs-CZ" altLang="cs-CZ" sz="2000" b="1">
              <a:solidFill>
                <a:srgbClr val="000000"/>
              </a:solidFill>
              <a:latin typeface="Calibri" charset="0"/>
            </a:endParaRPr>
          </a:p>
          <a:p>
            <a:pPr eaLnBrk="1">
              <a:lnSpc>
                <a:spcPct val="100000"/>
              </a:lnSpc>
              <a:spcBef>
                <a:spcPts val="638"/>
              </a:spcBef>
            </a:pPr>
            <a:endParaRPr lang="cs-CZ" altLang="cs-CZ" sz="3200" b="1">
              <a:solidFill>
                <a:srgbClr val="4F81BD"/>
              </a:solidFill>
              <a:latin typeface="Calibri" charset="0"/>
            </a:endParaRPr>
          </a:p>
        </p:txBody>
      </p:sp>
      <p:pic>
        <p:nvPicPr>
          <p:cNvPr id="8199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8200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8201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725" y="1944688"/>
            <a:ext cx="3600450" cy="3024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8202" name="Text Box 9"/>
          <p:cNvSpPr txBox="1">
            <a:spLocks noChangeArrowheads="1"/>
          </p:cNvSpPr>
          <p:nvPr/>
        </p:nvSpPr>
        <p:spPr bwMode="auto">
          <a:xfrm>
            <a:off x="936625" y="1511300"/>
            <a:ext cx="3527425" cy="431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>
              <a:lnSpc>
                <a:spcPct val="102000"/>
              </a:lnSpc>
            </a:pP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magnetické dopravníky</a:t>
            </a:r>
          </a:p>
        </p:txBody>
      </p:sp>
      <p:pic>
        <p:nvPicPr>
          <p:cNvPr id="8203" name="Picture 10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1388" y="1641475"/>
            <a:ext cx="2087562" cy="1671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8204" name="Text Box 11"/>
          <p:cNvSpPr txBox="1">
            <a:spLocks noChangeArrowheads="1"/>
          </p:cNvSpPr>
          <p:nvPr/>
        </p:nvSpPr>
        <p:spPr bwMode="auto">
          <a:xfrm>
            <a:off x="3816350" y="1223963"/>
            <a:ext cx="4895850" cy="401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60876" rIns="90000" bIns="45000"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r>
              <a:rPr lang="cs-CZ" altLang="cs-CZ">
                <a:solidFill>
                  <a:srgbClr val="000000"/>
                </a:solidFill>
              </a:rPr>
              <a:t> </a:t>
            </a: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dopravní pásy – profilové,s bočními vlnovci</a:t>
            </a:r>
          </a:p>
        </p:txBody>
      </p:sp>
      <p:pic>
        <p:nvPicPr>
          <p:cNvPr id="8205" name="Picture 1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9813" y="3743325"/>
            <a:ext cx="2087562" cy="1655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1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20" name="Rectangle 3"/>
          <p:cNvSpPr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algn="r" eaLnBrk="1" hangingPunct="1">
              <a:lnSpc>
                <a:spcPct val="100000"/>
              </a:lnSpc>
            </a:pPr>
            <a:fld id="{44C6C3F0-AAD0-4F22-9EA4-1234660BB309}" type="slidenum">
              <a:rPr lang="cs-CZ" altLang="cs-CZ" sz="1200">
                <a:solidFill>
                  <a:srgbClr val="8B8B8B"/>
                </a:solidFill>
                <a:latin typeface="Calibri" charset="0"/>
              </a:rPr>
              <a:pPr algn="r" eaLnBrk="1" hangingPunct="1">
                <a:lnSpc>
                  <a:spcPct val="100000"/>
                </a:lnSpc>
              </a:pPr>
              <a:t>6</a:t>
            </a:fld>
            <a:endParaRPr lang="cs-CZ" altLang="cs-CZ" sz="1200">
              <a:solidFill>
                <a:srgbClr val="8B8B8B"/>
              </a:solidFill>
              <a:latin typeface="Calibri" charset="0"/>
            </a:endParaRPr>
          </a:p>
        </p:txBody>
      </p:sp>
      <p:sp>
        <p:nvSpPr>
          <p:cNvPr id="9221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 tIns="0"/>
          <a:lstStyle/>
          <a:p>
            <a:pPr algn="r" eaLnBrk="1" hangingPunct="1"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altLang="cs-CZ" sz="1800" b="1" smtClean="0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 smtClean="0">
                <a:solidFill>
                  <a:srgbClr val="02283F"/>
                </a:solidFill>
              </a:rPr>
              <a:t/>
            </a:r>
            <a:br>
              <a:rPr lang="cs-CZ" altLang="cs-CZ" sz="1600" smtClean="0">
                <a:solidFill>
                  <a:srgbClr val="02283F"/>
                </a:solidFill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sp>
        <p:nvSpPr>
          <p:cNvPr id="9222" name="Text Box 5"/>
          <p:cNvSpPr txBox="1">
            <a:spLocks noChangeArrowheads="1"/>
          </p:cNvSpPr>
          <p:nvPr/>
        </p:nvSpPr>
        <p:spPr bwMode="auto">
          <a:xfrm>
            <a:off x="457200" y="981075"/>
            <a:ext cx="8229600" cy="5040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42900" indent="-341313"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Ø"/>
            </a:pPr>
            <a:r>
              <a:rPr lang="cs-CZ" altLang="cs-CZ" sz="2000" b="1">
                <a:solidFill>
                  <a:srgbClr val="009900"/>
                </a:solidFill>
                <a:latin typeface="Calibri" charset="0"/>
              </a:rPr>
              <a:t>Článkové dopravníky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dopravním prostředkem jsou oběžné řetězy s články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přeprava kusového i sypkého materiálu, o teplotě až 200 C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stabilní, pojízdné, přenosné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krátkočlánkové, dlouhočlánkové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podle tvaru článku – laťkové, ploché, komorové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None/>
            </a:pPr>
            <a:endParaRPr lang="cs-CZ" altLang="cs-CZ" sz="2000">
              <a:solidFill>
                <a:srgbClr val="000000"/>
              </a:solidFill>
              <a:latin typeface="Calibri" charset="0"/>
            </a:endParaRPr>
          </a:p>
        </p:txBody>
      </p:sp>
      <p:pic>
        <p:nvPicPr>
          <p:cNvPr id="922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922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9225" name="Text Box 8"/>
          <p:cNvSpPr txBox="1">
            <a:spLocks noChangeArrowheads="1"/>
          </p:cNvSpPr>
          <p:nvPr/>
        </p:nvSpPr>
        <p:spPr bwMode="auto">
          <a:xfrm>
            <a:off x="1079500" y="4257675"/>
            <a:ext cx="3600450" cy="347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60876" rIns="90000" bIns="45000"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r>
              <a:rPr lang="cs-CZ" altLang="cs-CZ">
                <a:solidFill>
                  <a:srgbClr val="000000"/>
                </a:solidFill>
              </a:rPr>
              <a:t>s plastovým destičkovým řetězem</a:t>
            </a:r>
          </a:p>
        </p:txBody>
      </p:sp>
      <p:pic>
        <p:nvPicPr>
          <p:cNvPr id="9226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4413" y="3384550"/>
            <a:ext cx="3671887" cy="2447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43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44" name="Rectangle 3"/>
          <p:cNvSpPr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algn="r" eaLnBrk="1" hangingPunct="1">
              <a:lnSpc>
                <a:spcPct val="100000"/>
              </a:lnSpc>
            </a:pPr>
            <a:fld id="{B6FFBE7A-369E-43C7-AAAE-D51246B5A497}" type="slidenum">
              <a:rPr lang="cs-CZ" altLang="cs-CZ" sz="1200">
                <a:solidFill>
                  <a:srgbClr val="8B8B8B"/>
                </a:solidFill>
                <a:latin typeface="Calibri" charset="0"/>
              </a:rPr>
              <a:pPr algn="r" eaLnBrk="1" hangingPunct="1">
                <a:lnSpc>
                  <a:spcPct val="100000"/>
                </a:lnSpc>
              </a:pPr>
              <a:t>7</a:t>
            </a:fld>
            <a:endParaRPr lang="cs-CZ" altLang="cs-CZ" sz="1200">
              <a:solidFill>
                <a:srgbClr val="8B8B8B"/>
              </a:solidFill>
              <a:latin typeface="Calibri" charset="0"/>
            </a:endParaRPr>
          </a:p>
        </p:txBody>
      </p:sp>
      <p:sp>
        <p:nvSpPr>
          <p:cNvPr id="10245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 tIns="0"/>
          <a:lstStyle/>
          <a:p>
            <a:pPr algn="r" eaLnBrk="1" hangingPunct="1"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altLang="cs-CZ" sz="1800" b="1" smtClean="0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 smtClean="0">
                <a:solidFill>
                  <a:srgbClr val="02283F"/>
                </a:solidFill>
              </a:rPr>
              <a:t/>
            </a:r>
            <a:br>
              <a:rPr lang="cs-CZ" altLang="cs-CZ" sz="1600" smtClean="0">
                <a:solidFill>
                  <a:srgbClr val="02283F"/>
                </a:solidFill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sp>
        <p:nvSpPr>
          <p:cNvPr id="10246" name="Text Box 5"/>
          <p:cNvSpPr txBox="1">
            <a:spLocks noChangeArrowheads="1"/>
          </p:cNvSpPr>
          <p:nvPr/>
        </p:nvSpPr>
        <p:spPr bwMode="auto">
          <a:xfrm>
            <a:off x="457200" y="981075"/>
            <a:ext cx="8229600" cy="5040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42900" indent="-341313"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Ø"/>
            </a:pPr>
            <a:r>
              <a:rPr lang="cs-CZ" altLang="cs-CZ" sz="2000" b="1">
                <a:solidFill>
                  <a:srgbClr val="009900"/>
                </a:solidFill>
                <a:latin typeface="Calibri" charset="0"/>
              </a:rPr>
              <a:t>Korečkové dopravníky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elevátory jsou mechanické dopravníky, které přepravují sypký materiál v </a:t>
            </a:r>
            <a:r>
              <a:rPr lang="cs-CZ" altLang="cs-CZ" sz="2000" b="1">
                <a:solidFill>
                  <a:srgbClr val="000000"/>
                </a:solidFill>
                <a:latin typeface="Calibri" charset="0"/>
              </a:rPr>
              <a:t>korečcích 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přeprava jemnozrnného a drobně kusovitého materiálu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plnění – nasypáváním, hrabáním, kombinovaným způsobem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vyprazdňování – odstředivou nebo gravitační silou</a:t>
            </a:r>
          </a:p>
        </p:txBody>
      </p:sp>
      <p:pic>
        <p:nvPicPr>
          <p:cNvPr id="10247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0248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0249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625" y="3527425"/>
            <a:ext cx="1343025" cy="227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0250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9950" y="3600450"/>
            <a:ext cx="1343025" cy="227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0251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9813" y="2879725"/>
            <a:ext cx="2087562" cy="287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267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268" name="Rectangle 3"/>
          <p:cNvSpPr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algn="r" eaLnBrk="1" hangingPunct="1">
              <a:lnSpc>
                <a:spcPct val="100000"/>
              </a:lnSpc>
            </a:pPr>
            <a:fld id="{97B0CB2A-EE9C-4353-95BD-9EDEDF3D1C08}" type="slidenum">
              <a:rPr lang="cs-CZ" altLang="cs-CZ" sz="1200">
                <a:solidFill>
                  <a:srgbClr val="8B8B8B"/>
                </a:solidFill>
                <a:latin typeface="Calibri" charset="0"/>
              </a:rPr>
              <a:pPr algn="r" eaLnBrk="1" hangingPunct="1">
                <a:lnSpc>
                  <a:spcPct val="100000"/>
                </a:lnSpc>
              </a:pPr>
              <a:t>8</a:t>
            </a:fld>
            <a:endParaRPr lang="cs-CZ" altLang="cs-CZ" sz="1200">
              <a:solidFill>
                <a:srgbClr val="8B8B8B"/>
              </a:solidFill>
              <a:latin typeface="Calibri" charset="0"/>
            </a:endParaRPr>
          </a:p>
        </p:txBody>
      </p:sp>
      <p:sp>
        <p:nvSpPr>
          <p:cNvPr id="11269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633412"/>
          </a:xfrm>
        </p:spPr>
        <p:txBody>
          <a:bodyPr tIns="0"/>
          <a:lstStyle/>
          <a:p>
            <a:pPr algn="r" eaLnBrk="1" hangingPunct="1"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altLang="cs-CZ" sz="1800" b="1" smtClean="0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 smtClean="0">
                <a:solidFill>
                  <a:srgbClr val="02283F"/>
                </a:solidFill>
              </a:rPr>
              <a:t/>
            </a:r>
            <a:br>
              <a:rPr lang="cs-CZ" altLang="cs-CZ" sz="1600" smtClean="0">
                <a:solidFill>
                  <a:srgbClr val="02283F"/>
                </a:solidFill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sp>
        <p:nvSpPr>
          <p:cNvPr id="11270" name="Text Box 5"/>
          <p:cNvSpPr txBox="1">
            <a:spLocks noChangeArrowheads="1"/>
          </p:cNvSpPr>
          <p:nvPr/>
        </p:nvSpPr>
        <p:spPr bwMode="auto">
          <a:xfrm>
            <a:off x="457200" y="981075"/>
            <a:ext cx="8229600" cy="5040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42900" indent="-341313"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Ø"/>
            </a:pPr>
            <a:r>
              <a:rPr lang="cs-CZ" altLang="cs-CZ" sz="2000" b="1">
                <a:solidFill>
                  <a:srgbClr val="009900"/>
                </a:solidFill>
                <a:latin typeface="Calibri" charset="0"/>
              </a:rPr>
              <a:t>Závěsné dopravníky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přepravují materiál nad úrovní podlahy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používají se pro plynulou dopravu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závěsné prostředky – drapáky, háky, korečky, závěsy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ClrTx/>
              <a:buSzTx/>
              <a:buFontTx/>
              <a:buNone/>
            </a:pPr>
            <a:r>
              <a:rPr lang="cs-CZ" altLang="cs-CZ" sz="2000" b="1" u="sng">
                <a:solidFill>
                  <a:srgbClr val="000000"/>
                </a:solidFill>
                <a:latin typeface="Calibri" charset="0"/>
              </a:rPr>
              <a:t>Druhy závěsných dopravníků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 b="1">
                <a:solidFill>
                  <a:srgbClr val="000000"/>
                </a:solidFill>
                <a:latin typeface="Calibri" charset="0"/>
              </a:rPr>
              <a:t>prosté </a:t>
            </a: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– pouze pro přepravu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 b="1">
                <a:solidFill>
                  <a:srgbClr val="000000"/>
                </a:solidFill>
                <a:latin typeface="Calibri" charset="0"/>
              </a:rPr>
              <a:t>technologické </a:t>
            </a: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– montážní, skladové, manipulační, mezioperační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ClrTx/>
              <a:buSzTx/>
              <a:buFontTx/>
              <a:buNone/>
            </a:pPr>
            <a:r>
              <a:rPr lang="cs-CZ" altLang="cs-CZ" sz="2000" b="1">
                <a:solidFill>
                  <a:srgbClr val="000000"/>
                </a:solidFill>
                <a:latin typeface="Calibri" charset="0"/>
              </a:rPr>
              <a:t>                                  </a:t>
            </a: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- při povrchových úpravách –odrezování, lakování, sušení</a:t>
            </a:r>
          </a:p>
        </p:txBody>
      </p:sp>
      <p:pic>
        <p:nvPicPr>
          <p:cNvPr id="11271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1272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1273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00" y="3743325"/>
            <a:ext cx="1800225" cy="2005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2291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2292" name="Rectangle 3"/>
          <p:cNvSpPr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algn="r" eaLnBrk="1" hangingPunct="1">
              <a:lnSpc>
                <a:spcPct val="100000"/>
              </a:lnSpc>
            </a:pPr>
            <a:fld id="{B275B33D-CBD8-4BB8-AE12-F824FBD90992}" type="slidenum">
              <a:rPr lang="cs-CZ" altLang="cs-CZ" sz="1200">
                <a:solidFill>
                  <a:srgbClr val="8B8B8B"/>
                </a:solidFill>
                <a:latin typeface="Calibri" charset="0"/>
              </a:rPr>
              <a:pPr algn="r" eaLnBrk="1" hangingPunct="1">
                <a:lnSpc>
                  <a:spcPct val="100000"/>
                </a:lnSpc>
              </a:pPr>
              <a:t>9</a:t>
            </a:fld>
            <a:endParaRPr lang="cs-CZ" altLang="cs-CZ" sz="1200">
              <a:solidFill>
                <a:srgbClr val="8B8B8B"/>
              </a:solidFill>
              <a:latin typeface="Calibri" charset="0"/>
            </a:endParaRPr>
          </a:p>
        </p:txBody>
      </p:sp>
      <p:sp>
        <p:nvSpPr>
          <p:cNvPr id="12293" name="Text Box 4"/>
          <p:cNvSpPr txBox="1">
            <a:spLocks noChangeArrowheads="1"/>
          </p:cNvSpPr>
          <p:nvPr/>
        </p:nvSpPr>
        <p:spPr bwMode="auto">
          <a:xfrm>
            <a:off x="457200" y="274638"/>
            <a:ext cx="8229600" cy="63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0" rIns="90000" bIns="45000"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algn="r" eaLnBrk="1" hangingPunct="1">
              <a:lnSpc>
                <a:spcPct val="100000"/>
              </a:lnSpc>
            </a:pPr>
            <a:r>
              <a:rPr lang="cs-CZ" altLang="cs-CZ" b="1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>
                <a:solidFill>
                  <a:srgbClr val="02283F"/>
                </a:solidFill>
              </a:rPr>
              <a:t/>
            </a:r>
            <a:br>
              <a:rPr lang="cs-CZ" altLang="cs-CZ" sz="1600">
                <a:solidFill>
                  <a:srgbClr val="02283F"/>
                </a:solidFill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sp>
        <p:nvSpPr>
          <p:cNvPr id="12294" name="Text Box 5"/>
          <p:cNvSpPr txBox="1">
            <a:spLocks noChangeArrowheads="1"/>
          </p:cNvSpPr>
          <p:nvPr/>
        </p:nvSpPr>
        <p:spPr bwMode="auto">
          <a:xfrm>
            <a:off x="457200" y="981075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431800" indent="-323850"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>
              <a:lnSpc>
                <a:spcPct val="100000"/>
              </a:lnSpc>
              <a:spcAft>
                <a:spcPts val="1425"/>
              </a:spcAft>
              <a:buSzPct val="45000"/>
              <a:buFont typeface="Wingdings" charset="0"/>
              <a:buNone/>
            </a:pP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víceúrovňový podvěsný dopravník - stavební kování</a:t>
            </a:r>
          </a:p>
        </p:txBody>
      </p:sp>
      <p:pic>
        <p:nvPicPr>
          <p:cNvPr id="12295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2296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2297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8150" y="2954338"/>
            <a:ext cx="4535488" cy="2952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2298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725" y="1511300"/>
            <a:ext cx="3311525" cy="2735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3315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3316" name="Rectangle 3"/>
          <p:cNvSpPr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algn="r" eaLnBrk="1" hangingPunct="1">
              <a:lnSpc>
                <a:spcPct val="100000"/>
              </a:lnSpc>
            </a:pPr>
            <a:fld id="{2ABA32D3-0C09-4C7C-8895-A9371D6E5979}" type="slidenum">
              <a:rPr lang="cs-CZ" altLang="cs-CZ" sz="1200">
                <a:solidFill>
                  <a:srgbClr val="8B8B8B"/>
                </a:solidFill>
                <a:latin typeface="Calibri" charset="0"/>
              </a:rPr>
              <a:pPr algn="r" eaLnBrk="1" hangingPunct="1">
                <a:lnSpc>
                  <a:spcPct val="100000"/>
                </a:lnSpc>
              </a:pPr>
              <a:t>10</a:t>
            </a:fld>
            <a:endParaRPr lang="cs-CZ" altLang="cs-CZ" sz="1200">
              <a:solidFill>
                <a:srgbClr val="8B8B8B"/>
              </a:solidFill>
              <a:latin typeface="Calibri" charset="0"/>
            </a:endParaRPr>
          </a:p>
        </p:txBody>
      </p:sp>
      <p:sp>
        <p:nvSpPr>
          <p:cNvPr id="13317" name="Text Box 4"/>
          <p:cNvSpPr txBox="1">
            <a:spLocks noChangeArrowheads="1"/>
          </p:cNvSpPr>
          <p:nvPr/>
        </p:nvSpPr>
        <p:spPr bwMode="auto">
          <a:xfrm>
            <a:off x="457200" y="274638"/>
            <a:ext cx="8229600" cy="63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0" rIns="90000" bIns="45000"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algn="r" eaLnBrk="1" hangingPunct="1">
              <a:lnSpc>
                <a:spcPct val="100000"/>
              </a:lnSpc>
            </a:pPr>
            <a:r>
              <a:rPr lang="cs-CZ" altLang="cs-CZ" b="1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>
                <a:solidFill>
                  <a:srgbClr val="02283F"/>
                </a:solidFill>
              </a:rPr>
              <a:t/>
            </a:r>
            <a:br>
              <a:rPr lang="cs-CZ" altLang="cs-CZ" sz="1600">
                <a:solidFill>
                  <a:srgbClr val="02283F"/>
                </a:solidFill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sp>
        <p:nvSpPr>
          <p:cNvPr id="13318" name="Text Box 5"/>
          <p:cNvSpPr txBox="1">
            <a:spLocks noChangeArrowheads="1"/>
          </p:cNvSpPr>
          <p:nvPr/>
        </p:nvSpPr>
        <p:spPr bwMode="auto">
          <a:xfrm>
            <a:off x="457200" y="981075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42900" indent="-341313"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Ø"/>
            </a:pPr>
            <a:r>
              <a:rPr lang="cs-CZ" altLang="cs-CZ" sz="2000" b="1">
                <a:solidFill>
                  <a:srgbClr val="009900"/>
                </a:solidFill>
                <a:latin typeface="Calibri" charset="0"/>
              </a:rPr>
              <a:t>Žlabové dopravníky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zařízení, jehož unášecí prostředek tvoří </a:t>
            </a:r>
            <a:r>
              <a:rPr lang="cs-CZ" altLang="cs-CZ" sz="2000" b="1">
                <a:solidFill>
                  <a:srgbClr val="000000"/>
                </a:solidFill>
                <a:latin typeface="Calibri" charset="0"/>
              </a:rPr>
              <a:t>unášeče </a:t>
            </a: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nebo </a:t>
            </a:r>
            <a:r>
              <a:rPr lang="cs-CZ" altLang="cs-CZ" sz="2000" b="1">
                <a:solidFill>
                  <a:srgbClr val="000000"/>
                </a:solidFill>
                <a:latin typeface="Calibri" charset="0"/>
              </a:rPr>
              <a:t>hřebla</a:t>
            </a: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 vlečená oběžným řetězem nebo nesená tyčí s postupně vratným pohybem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přeprava sypkých i kusových materiálů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stabilní, pojízdné 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ClrTx/>
              <a:buSz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charset="0"/>
            </a:endParaRPr>
          </a:p>
          <a:p>
            <a:pPr eaLnBrk="1">
              <a:lnSpc>
                <a:spcPct val="100000"/>
              </a:lnSpc>
              <a:spcBef>
                <a:spcPts val="638"/>
              </a:spcBef>
              <a:buClrTx/>
              <a:buSzTx/>
              <a:buFontTx/>
              <a:buNone/>
            </a:pPr>
            <a:r>
              <a:rPr lang="cs-CZ" altLang="cs-CZ" sz="2000" b="1" u="sng">
                <a:solidFill>
                  <a:srgbClr val="000000"/>
                </a:solidFill>
                <a:latin typeface="Calibri" charset="0"/>
              </a:rPr>
              <a:t>Druhy žlabových dopravníků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ClrTx/>
              <a:buSzTx/>
              <a:buFontTx/>
              <a:buNone/>
            </a:pPr>
            <a:r>
              <a:rPr lang="cs-CZ" altLang="cs-CZ" sz="2000" b="1">
                <a:solidFill>
                  <a:srgbClr val="000000"/>
                </a:solidFill>
                <a:latin typeface="Calibri" charset="0"/>
              </a:rPr>
              <a:t>trkací – </a:t>
            </a: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postupným vratným pohybem tyče ve žlabu je dopravovaný materiál posouván hřebly nebo unášeči ve směru dopravy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ClrTx/>
              <a:buSzTx/>
              <a:buFontTx/>
              <a:buNone/>
            </a:pPr>
            <a:r>
              <a:rPr lang="cs-CZ" altLang="cs-CZ" sz="2000" b="1">
                <a:solidFill>
                  <a:srgbClr val="000000"/>
                </a:solidFill>
                <a:latin typeface="Calibri" charset="0"/>
              </a:rPr>
              <a:t>žlabové s unášeči </a:t>
            </a: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– pro dopravu kusového materiálu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ClrTx/>
              <a:buSzTx/>
              <a:buFontTx/>
              <a:buNone/>
            </a:pPr>
            <a:r>
              <a:rPr lang="cs-CZ" altLang="cs-CZ" sz="2000" b="1">
                <a:solidFill>
                  <a:srgbClr val="000000"/>
                </a:solidFill>
                <a:latin typeface="Calibri" charset="0"/>
              </a:rPr>
              <a:t>hřeblové </a:t>
            </a: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– hřebla jsou na tažném řetězu, přepravují sypký materiál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ClrTx/>
              <a:buSzTx/>
              <a:buFontTx/>
              <a:buNone/>
            </a:pPr>
            <a:endParaRPr lang="cs-CZ" altLang="cs-CZ" sz="2000" b="1" u="sng">
              <a:solidFill>
                <a:srgbClr val="000000"/>
              </a:solidFill>
              <a:latin typeface="Calibri" charset="0"/>
            </a:endParaRPr>
          </a:p>
          <a:p>
            <a:pPr eaLnBrk="1">
              <a:lnSpc>
                <a:spcPct val="100000"/>
              </a:lnSpc>
              <a:spcBef>
                <a:spcPts val="638"/>
              </a:spcBef>
              <a:buClrTx/>
              <a:buSzTx/>
              <a:buFontTx/>
              <a:buNone/>
            </a:pPr>
            <a:endParaRPr lang="cs-CZ" altLang="cs-CZ" sz="2000" b="1" u="sng">
              <a:solidFill>
                <a:srgbClr val="000000"/>
              </a:solidFill>
              <a:latin typeface="Calibri" charset="0"/>
            </a:endParaRPr>
          </a:p>
        </p:txBody>
      </p:sp>
      <p:pic>
        <p:nvPicPr>
          <p:cNvPr id="13319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3320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433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4340" name="Rectangle 3"/>
          <p:cNvSpPr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algn="r" eaLnBrk="1" hangingPunct="1">
              <a:lnSpc>
                <a:spcPct val="100000"/>
              </a:lnSpc>
            </a:pPr>
            <a:fld id="{332D0B06-4653-43EA-A95A-33F7DED7D6DD}" type="slidenum">
              <a:rPr lang="cs-CZ" altLang="cs-CZ" sz="1200">
                <a:solidFill>
                  <a:srgbClr val="8B8B8B"/>
                </a:solidFill>
                <a:latin typeface="Calibri" charset="0"/>
              </a:rPr>
              <a:pPr algn="r" eaLnBrk="1" hangingPunct="1">
                <a:lnSpc>
                  <a:spcPct val="100000"/>
                </a:lnSpc>
              </a:pPr>
              <a:t>11</a:t>
            </a:fld>
            <a:endParaRPr lang="cs-CZ" altLang="cs-CZ" sz="1200">
              <a:solidFill>
                <a:srgbClr val="8B8B8B"/>
              </a:solidFill>
              <a:latin typeface="Calibri" charset="0"/>
            </a:endParaRPr>
          </a:p>
        </p:txBody>
      </p:sp>
      <p:sp>
        <p:nvSpPr>
          <p:cNvPr id="14341" name="Text Box 4"/>
          <p:cNvSpPr txBox="1">
            <a:spLocks noChangeArrowheads="1"/>
          </p:cNvSpPr>
          <p:nvPr/>
        </p:nvSpPr>
        <p:spPr bwMode="auto">
          <a:xfrm>
            <a:off x="457200" y="274638"/>
            <a:ext cx="8229600" cy="63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0" rIns="90000" bIns="45000"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algn="r" eaLnBrk="1" hangingPunct="1">
              <a:lnSpc>
                <a:spcPct val="100000"/>
              </a:lnSpc>
            </a:pPr>
            <a:r>
              <a:rPr lang="cs-CZ" altLang="cs-CZ" b="1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>
                <a:solidFill>
                  <a:srgbClr val="02283F"/>
                </a:solidFill>
              </a:rPr>
              <a:t/>
            </a:r>
            <a:br>
              <a:rPr lang="cs-CZ" altLang="cs-CZ" sz="1600">
                <a:solidFill>
                  <a:srgbClr val="02283F"/>
                </a:solidFill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sp>
        <p:nvSpPr>
          <p:cNvPr id="14342" name="Text Box 5"/>
          <p:cNvSpPr txBox="1">
            <a:spLocks noChangeArrowheads="1"/>
          </p:cNvSpPr>
          <p:nvPr/>
        </p:nvSpPr>
        <p:spPr bwMode="auto">
          <a:xfrm>
            <a:off x="457200" y="981075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pic>
        <p:nvPicPr>
          <p:cNvPr id="1434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434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4345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7288" y="3176588"/>
            <a:ext cx="3240087" cy="2366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4346" name="Text Box 9"/>
          <p:cNvSpPr txBox="1">
            <a:spLocks noChangeArrowheads="1"/>
          </p:cNvSpPr>
          <p:nvPr/>
        </p:nvSpPr>
        <p:spPr bwMode="auto">
          <a:xfrm>
            <a:off x="4464050" y="1655763"/>
            <a:ext cx="3455988" cy="431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>
              <a:lnSpc>
                <a:spcPct val="102000"/>
              </a:lnSpc>
            </a:pP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vibrační žlabový dopravník</a:t>
            </a:r>
          </a:p>
        </p:txBody>
      </p:sp>
      <p:pic>
        <p:nvPicPr>
          <p:cNvPr id="14347" name="Picture 10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9863" y="2303463"/>
            <a:ext cx="2659062" cy="2879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5363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5364" name="Rectangle 3"/>
          <p:cNvSpPr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algn="r" eaLnBrk="1" hangingPunct="1">
              <a:lnSpc>
                <a:spcPct val="100000"/>
              </a:lnSpc>
            </a:pPr>
            <a:fld id="{A76527D2-1557-4745-B23F-E0CDAA6B6B30}" type="slidenum">
              <a:rPr lang="cs-CZ" altLang="cs-CZ" sz="1200">
                <a:solidFill>
                  <a:srgbClr val="8B8B8B"/>
                </a:solidFill>
                <a:latin typeface="Calibri" charset="0"/>
              </a:rPr>
              <a:pPr algn="r" eaLnBrk="1" hangingPunct="1">
                <a:lnSpc>
                  <a:spcPct val="100000"/>
                </a:lnSpc>
              </a:pPr>
              <a:t>12</a:t>
            </a:fld>
            <a:endParaRPr lang="cs-CZ" altLang="cs-CZ" sz="1200">
              <a:solidFill>
                <a:srgbClr val="8B8B8B"/>
              </a:solidFill>
              <a:latin typeface="Calibri" charset="0"/>
            </a:endParaRPr>
          </a:p>
        </p:txBody>
      </p:sp>
      <p:sp>
        <p:nvSpPr>
          <p:cNvPr id="15365" name="Text Box 4"/>
          <p:cNvSpPr txBox="1">
            <a:spLocks noChangeArrowheads="1"/>
          </p:cNvSpPr>
          <p:nvPr/>
        </p:nvSpPr>
        <p:spPr bwMode="auto">
          <a:xfrm>
            <a:off x="457200" y="274638"/>
            <a:ext cx="8229600" cy="63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0" rIns="90000" bIns="45000"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algn="r" eaLnBrk="1" hangingPunct="1">
              <a:lnSpc>
                <a:spcPct val="100000"/>
              </a:lnSpc>
            </a:pPr>
            <a:r>
              <a:rPr lang="cs-CZ" altLang="cs-CZ" b="1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>
                <a:solidFill>
                  <a:srgbClr val="02283F"/>
                </a:solidFill>
              </a:rPr>
              <a:t/>
            </a:r>
            <a:br>
              <a:rPr lang="cs-CZ" altLang="cs-CZ" sz="1600">
                <a:solidFill>
                  <a:srgbClr val="02283F"/>
                </a:solidFill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sp>
        <p:nvSpPr>
          <p:cNvPr id="15366" name="Text Box 5"/>
          <p:cNvSpPr txBox="1">
            <a:spLocks noChangeArrowheads="1"/>
          </p:cNvSpPr>
          <p:nvPr/>
        </p:nvSpPr>
        <p:spPr bwMode="auto">
          <a:xfrm>
            <a:off x="457200" y="981075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42900" indent="-341313"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Ø"/>
            </a:pPr>
            <a:r>
              <a:rPr lang="cs-CZ" altLang="cs-CZ" sz="2000" b="1">
                <a:solidFill>
                  <a:srgbClr val="009900"/>
                </a:solidFill>
                <a:latin typeface="Calibri" charset="0"/>
              </a:rPr>
              <a:t>Redlery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mechanický řetězový dopravník pro přepravu sypkých materiálů v uzavřeném žlabu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přeprava práškových, vločkovitých, jemnozrnných materiálů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None/>
            </a:pPr>
            <a:endParaRPr lang="cs-CZ" altLang="cs-CZ" sz="2000">
              <a:solidFill>
                <a:srgbClr val="000000"/>
              </a:solidFill>
              <a:latin typeface="Calibri" charset="0"/>
            </a:endParaRPr>
          </a:p>
        </p:txBody>
      </p:sp>
      <p:pic>
        <p:nvPicPr>
          <p:cNvPr id="15367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5368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5369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00" y="3527425"/>
            <a:ext cx="2519363" cy="2333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5370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7425" y="2519363"/>
            <a:ext cx="4895850" cy="3168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6387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6388" name="Text Box 3"/>
          <p:cNvSpPr txBox="1"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 hangingPunct="1">
              <a:lnSpc>
                <a:spcPct val="100000"/>
              </a:lnSpc>
            </a:pPr>
            <a:fld id="{06ED7AB6-E746-4F7C-B738-2D04A723BD54}" type="slidenum">
              <a:rPr lang="cs-CZ" altLang="cs-CZ">
                <a:solidFill>
                  <a:srgbClr val="000000"/>
                </a:solidFill>
                <a:latin typeface="Calibri" charset="0"/>
              </a:rPr>
              <a:pPr eaLnBrk="1" hangingPunct="1">
                <a:lnSpc>
                  <a:spcPct val="100000"/>
                </a:lnSpc>
              </a:pPr>
              <a:t>13</a:t>
            </a:fld>
            <a:endParaRPr lang="cs-CZ" altLang="cs-CZ">
              <a:solidFill>
                <a:srgbClr val="000000"/>
              </a:solidFill>
              <a:latin typeface="Calibri" charset="0"/>
            </a:endParaRPr>
          </a:p>
        </p:txBody>
      </p:sp>
      <p:sp>
        <p:nvSpPr>
          <p:cNvPr id="16389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3203575" y="144463"/>
            <a:ext cx="5653088" cy="730250"/>
          </a:xfrm>
        </p:spPr>
        <p:txBody>
          <a:bodyPr tIns="0"/>
          <a:lstStyle/>
          <a:p>
            <a:pPr algn="r" eaLnBrk="1" hangingPunct="1"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cs-CZ" altLang="cs-CZ" sz="1800" b="1" smtClean="0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 smtClean="0">
                <a:solidFill>
                  <a:srgbClr val="02283F"/>
                </a:solidFill>
              </a:rPr>
              <a:t/>
            </a:r>
            <a:br>
              <a:rPr lang="cs-CZ" altLang="cs-CZ" sz="1600" smtClean="0">
                <a:solidFill>
                  <a:srgbClr val="02283F"/>
                </a:solidFill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pic>
        <p:nvPicPr>
          <p:cNvPr id="16390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6391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6392" name="Rectangle 7"/>
          <p:cNvSpPr>
            <a:spLocks noChangeArrowheads="1"/>
          </p:cNvSpPr>
          <p:nvPr/>
        </p:nvSpPr>
        <p:spPr bwMode="auto">
          <a:xfrm>
            <a:off x="3416300" y="1082675"/>
            <a:ext cx="2359025" cy="57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 anchor="ctr">
            <a:spAutoFit/>
          </a:bodyPr>
          <a:lstStyle>
            <a:lvl1pPr eaLnBrk="0"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algn="ctr" eaLnBrk="1" hangingPunct="1">
              <a:lnSpc>
                <a:spcPct val="100000"/>
              </a:lnSpc>
            </a:pPr>
            <a:r>
              <a:rPr lang="cs-CZ" altLang="cs-CZ" sz="3200" b="1">
                <a:solidFill>
                  <a:srgbClr val="000000"/>
                </a:solidFill>
                <a:latin typeface="Calibri" charset="0"/>
              </a:rPr>
              <a:t>Souhrn učiva</a:t>
            </a:r>
          </a:p>
        </p:txBody>
      </p:sp>
      <p:sp>
        <p:nvSpPr>
          <p:cNvPr id="16393" name="Rectangle 8"/>
          <p:cNvSpPr>
            <a:spLocks noChangeArrowheads="1"/>
          </p:cNvSpPr>
          <p:nvPr/>
        </p:nvSpPr>
        <p:spPr bwMode="auto">
          <a:xfrm>
            <a:off x="827088" y="1765300"/>
            <a:ext cx="7632700" cy="2530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>
            <a:spAutoFit/>
          </a:bodyPr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 hangingPunct="1">
              <a:lnSpc>
                <a:spcPct val="100000"/>
              </a:lnSpc>
            </a:pP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1. Jaký je rozdíl mezi dopravníkem s tažným elementem a bez tažného elementu. Jaké dopravníky patří do těchto skupin.</a:t>
            </a:r>
          </a:p>
          <a:p>
            <a:pPr eaLnBrk="1" hangingPunct="1">
              <a:lnSpc>
                <a:spcPct val="100000"/>
              </a:lnSpc>
            </a:pP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2. Jaké jsou hlavní části pásových dopravníků. Ujejich stručnou charakteristiku.</a:t>
            </a:r>
          </a:p>
          <a:p>
            <a:pPr eaLnBrk="1" hangingPunct="1">
              <a:lnSpc>
                <a:spcPct val="100000"/>
              </a:lnSpc>
            </a:pP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3. Charakterizujte článkový dopravník.</a:t>
            </a:r>
          </a:p>
          <a:p>
            <a:pPr eaLnBrk="1" hangingPunct="1">
              <a:lnSpc>
                <a:spcPct val="100000"/>
              </a:lnSpc>
            </a:pP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4. Charakterizujte korečkový dopravník.</a:t>
            </a:r>
          </a:p>
          <a:p>
            <a:pPr eaLnBrk="1" hangingPunct="1">
              <a:lnSpc>
                <a:spcPct val="100000"/>
              </a:lnSpc>
            </a:pP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6. Charakterizujte závěsný dopravník.</a:t>
            </a:r>
          </a:p>
          <a:p>
            <a:pPr eaLnBrk="1" hangingPunct="1">
              <a:lnSpc>
                <a:spcPct val="100000"/>
              </a:lnSpc>
            </a:pP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7. Jaké znáte druhy žlabových dopravníků.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7411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7412" name="Text Box 3"/>
          <p:cNvSpPr txBox="1"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 hangingPunct="1">
              <a:lnSpc>
                <a:spcPct val="100000"/>
              </a:lnSpc>
            </a:pPr>
            <a:fld id="{37B989C6-DED8-4B6E-BB36-DD377C614F86}" type="slidenum">
              <a:rPr lang="cs-CZ" altLang="cs-CZ">
                <a:solidFill>
                  <a:srgbClr val="000000"/>
                </a:solidFill>
                <a:latin typeface="Calibri" charset="0"/>
              </a:rPr>
              <a:pPr eaLnBrk="1" hangingPunct="1">
                <a:lnSpc>
                  <a:spcPct val="100000"/>
                </a:lnSpc>
              </a:pPr>
              <a:t>14</a:t>
            </a:fld>
            <a:endParaRPr lang="cs-CZ" altLang="cs-CZ">
              <a:solidFill>
                <a:srgbClr val="000000"/>
              </a:solidFill>
              <a:latin typeface="Calibri" charset="0"/>
            </a:endParaRPr>
          </a:p>
        </p:txBody>
      </p:sp>
      <p:sp>
        <p:nvSpPr>
          <p:cNvPr id="17413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3203575" y="144463"/>
            <a:ext cx="5653088" cy="730250"/>
          </a:xfrm>
        </p:spPr>
        <p:txBody>
          <a:bodyPr tIns="0"/>
          <a:lstStyle/>
          <a:p>
            <a:pPr algn="r" eaLnBrk="1" hangingPunct="1"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cs-CZ" altLang="cs-CZ" sz="1800" b="1" smtClean="0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 smtClean="0">
                <a:solidFill>
                  <a:srgbClr val="02283F"/>
                </a:solidFill>
              </a:rPr>
              <a:t/>
            </a:r>
            <a:br>
              <a:rPr lang="cs-CZ" altLang="cs-CZ" sz="1600" smtClean="0">
                <a:solidFill>
                  <a:srgbClr val="02283F"/>
                </a:solidFill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pic>
        <p:nvPicPr>
          <p:cNvPr id="17414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7415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7416" name="Rectangle 7"/>
          <p:cNvSpPr>
            <a:spLocks noChangeArrowheads="1"/>
          </p:cNvSpPr>
          <p:nvPr/>
        </p:nvSpPr>
        <p:spPr bwMode="auto">
          <a:xfrm>
            <a:off x="3289300" y="930275"/>
            <a:ext cx="2562225" cy="882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 anchor="ctr">
            <a:spAutoFit/>
          </a:bodyPr>
          <a:lstStyle>
            <a:lvl1pPr eaLnBrk="0"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 hangingPunct="1">
              <a:lnSpc>
                <a:spcPct val="100000"/>
              </a:lnSpc>
            </a:pPr>
            <a:r>
              <a:rPr lang="cs-CZ" altLang="cs-CZ" sz="3200" b="1">
                <a:solidFill>
                  <a:srgbClr val="000000"/>
                </a:solidFill>
                <a:latin typeface="Calibri" charset="0"/>
              </a:rPr>
              <a:t>Použité zdroje</a:t>
            </a:r>
          </a:p>
          <a:p>
            <a:pPr eaLnBrk="1" hangingPunct="1">
              <a:lnSpc>
                <a:spcPct val="100000"/>
              </a:lnSpc>
            </a:pPr>
            <a:endParaRPr lang="cs-CZ" altLang="cs-CZ" sz="2000">
              <a:solidFill>
                <a:srgbClr val="000000"/>
              </a:solidFill>
              <a:latin typeface="Calibri" charset="0"/>
            </a:endParaRPr>
          </a:p>
        </p:txBody>
      </p:sp>
      <p:sp>
        <p:nvSpPr>
          <p:cNvPr id="17417" name="Rectangle 8"/>
          <p:cNvSpPr>
            <a:spLocks noChangeArrowheads="1"/>
          </p:cNvSpPr>
          <p:nvPr/>
        </p:nvSpPr>
        <p:spPr bwMode="auto">
          <a:xfrm>
            <a:off x="769938" y="5116513"/>
            <a:ext cx="1841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9465" name="Text Box 9"/>
          <p:cNvSpPr txBox="1">
            <a:spLocks noChangeArrowheads="1"/>
          </p:cNvSpPr>
          <p:nvPr/>
        </p:nvSpPr>
        <p:spPr bwMode="auto">
          <a:xfrm>
            <a:off x="720725" y="1535113"/>
            <a:ext cx="7632700" cy="4392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60876" rIns="90000" bIns="4500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>
              <a:defRPr/>
            </a:pPr>
            <a:r>
              <a:rPr lang="cs-CZ" sz="2000" dirty="0" smtClean="0">
                <a:latin typeface="+mn-lt"/>
              </a:rPr>
              <a:t>AUTOR NEUVEDEN. </a:t>
            </a:r>
            <a:r>
              <a:rPr lang="cs-CZ" sz="2000" i="1" dirty="0" smtClean="0">
                <a:latin typeface="+mn-lt"/>
              </a:rPr>
              <a:t>seznam</a:t>
            </a:r>
            <a:r>
              <a:rPr lang="cs-CZ" sz="2000" dirty="0" smtClean="0">
                <a:latin typeface="+mn-lt"/>
              </a:rPr>
              <a:t> [online]. [cit. 31.10.2013]. Dostupný na WWW: </a:t>
            </a:r>
            <a:r>
              <a:rPr lang="cs-CZ" sz="2000" dirty="0" smtClean="0">
                <a:latin typeface="+mn-lt"/>
                <a:hlinkClick r:id="rId5"/>
              </a:rPr>
              <a:t>http://www.redlery.cz/</a:t>
            </a:r>
            <a:endParaRPr lang="cs-CZ" sz="2000" dirty="0" smtClean="0">
              <a:latin typeface="+mn-lt"/>
            </a:endParaRPr>
          </a:p>
          <a:p>
            <a:pPr>
              <a:defRPr/>
            </a:pPr>
            <a:r>
              <a:rPr lang="cs-CZ" sz="2000" dirty="0" smtClean="0">
                <a:latin typeface="+mn-lt"/>
              </a:rPr>
              <a:t>AUTOR NEUVEDEN. </a:t>
            </a:r>
            <a:r>
              <a:rPr lang="cs-CZ" sz="2000" i="1" dirty="0" smtClean="0">
                <a:latin typeface="+mn-lt"/>
              </a:rPr>
              <a:t>seznam</a:t>
            </a:r>
            <a:r>
              <a:rPr lang="cs-CZ" sz="2000" dirty="0" smtClean="0">
                <a:latin typeface="+mn-lt"/>
              </a:rPr>
              <a:t> [online]. [cit. 31.10.2013]. Dostupný na WWW: </a:t>
            </a:r>
            <a:r>
              <a:rPr lang="cs-CZ" sz="2000" dirty="0" smtClean="0">
                <a:latin typeface="+mn-lt"/>
                <a:hlinkClick r:id="rId6"/>
              </a:rPr>
              <a:t>http://www.tmt.cz</a:t>
            </a:r>
            <a:r>
              <a:rPr lang="cs-CZ" dirty="0" smtClean="0">
                <a:hlinkClick r:id="rId6"/>
              </a:rPr>
              <a:t>/</a:t>
            </a:r>
            <a:endParaRPr lang="cs-CZ" dirty="0" smtClean="0"/>
          </a:p>
          <a:p>
            <a:pPr>
              <a:defRPr/>
            </a:pPr>
            <a:r>
              <a:rPr lang="cs-CZ" dirty="0" smtClean="0"/>
              <a:t> </a:t>
            </a:r>
            <a:r>
              <a:rPr lang="cs-CZ" sz="2000" dirty="0" smtClean="0">
                <a:latin typeface="+mn-lt"/>
              </a:rPr>
              <a:t>AUTOR NEUVEDEN. </a:t>
            </a:r>
            <a:r>
              <a:rPr lang="cs-CZ" sz="2000" i="1" dirty="0" smtClean="0">
                <a:latin typeface="+mn-lt"/>
              </a:rPr>
              <a:t>seznam</a:t>
            </a:r>
            <a:r>
              <a:rPr lang="cs-CZ" sz="2000" dirty="0" smtClean="0">
                <a:latin typeface="+mn-lt"/>
              </a:rPr>
              <a:t> [online]. [cit. 31.10.2013]. Dostupný na WWW: </a:t>
            </a:r>
            <a:r>
              <a:rPr lang="cs-CZ" sz="2000" dirty="0" smtClean="0">
                <a:latin typeface="+mn-lt"/>
                <a:hlinkClick r:id="rId7"/>
              </a:rPr>
              <a:t>http://www.broxtec.cz</a:t>
            </a:r>
            <a:r>
              <a:rPr lang="cs-CZ" dirty="0" smtClean="0">
                <a:hlinkClick r:id="rId7"/>
              </a:rPr>
              <a:t>/</a:t>
            </a:r>
            <a:endParaRPr lang="cs-CZ" dirty="0" smtClean="0"/>
          </a:p>
          <a:p>
            <a:pPr>
              <a:defRPr/>
            </a:pPr>
            <a:r>
              <a:rPr lang="cs-CZ" dirty="0" smtClean="0"/>
              <a:t> </a:t>
            </a:r>
            <a:r>
              <a:rPr lang="cs-CZ" sz="2000" dirty="0" smtClean="0">
                <a:latin typeface="+mn-lt"/>
              </a:rPr>
              <a:t>AUTOR NEUVEDEN. </a:t>
            </a:r>
            <a:r>
              <a:rPr lang="cs-CZ" sz="2000" i="1" dirty="0" smtClean="0">
                <a:latin typeface="+mn-lt"/>
              </a:rPr>
              <a:t>seznam</a:t>
            </a:r>
            <a:r>
              <a:rPr lang="cs-CZ" sz="2000" dirty="0" smtClean="0">
                <a:latin typeface="+mn-lt"/>
              </a:rPr>
              <a:t> [online]. [cit. 31.10.2013]. Dostupný na WWW: </a:t>
            </a:r>
            <a:r>
              <a:rPr lang="cs-CZ" sz="2000" dirty="0" smtClean="0">
                <a:latin typeface="+mn-lt"/>
                <a:hlinkClick r:id="rId8"/>
              </a:rPr>
              <a:t>http://www.vvvmost.cz/</a:t>
            </a:r>
            <a:endParaRPr lang="cs-CZ" sz="2000" dirty="0" smtClean="0">
              <a:latin typeface="+mn-lt"/>
            </a:endParaRPr>
          </a:p>
          <a:p>
            <a:pPr>
              <a:defRPr/>
            </a:pPr>
            <a:r>
              <a:rPr lang="cs-CZ" sz="2000" dirty="0" smtClean="0">
                <a:latin typeface="+mn-lt"/>
              </a:rPr>
              <a:t> AUTOR NEUVEDEN. </a:t>
            </a:r>
            <a:r>
              <a:rPr lang="cs-CZ" sz="2000" i="1" dirty="0" smtClean="0">
                <a:latin typeface="+mn-lt"/>
              </a:rPr>
              <a:t>seznam</a:t>
            </a:r>
            <a:r>
              <a:rPr lang="cs-CZ" sz="2000" dirty="0" smtClean="0">
                <a:latin typeface="+mn-lt"/>
              </a:rPr>
              <a:t> [online]. [cit. 31.10.2013]. Dostupný na WWW: </a:t>
            </a:r>
            <a:r>
              <a:rPr lang="cs-CZ" sz="2000" dirty="0" smtClean="0">
                <a:latin typeface="+mn-lt"/>
                <a:hlinkClick r:id="rId9"/>
              </a:rPr>
              <a:t>http://www.rox.cz/</a:t>
            </a:r>
            <a:endParaRPr lang="cs-CZ" sz="2000" dirty="0" smtClean="0">
              <a:latin typeface="+mn-lt"/>
            </a:endParaRPr>
          </a:p>
          <a:p>
            <a:pPr>
              <a:defRPr/>
            </a:pPr>
            <a:r>
              <a:rPr lang="cs-CZ" sz="2000" dirty="0" smtClean="0">
                <a:latin typeface="+mn-lt"/>
              </a:rPr>
              <a:t> </a:t>
            </a:r>
          </a:p>
          <a:p>
            <a:pPr>
              <a:defRPr/>
            </a:pPr>
            <a:endParaRPr lang="cs-CZ" sz="2000" dirty="0" smtClean="0">
              <a:latin typeface="+mn-lt"/>
            </a:endParaRPr>
          </a:p>
          <a:p>
            <a:pPr>
              <a:defRPr/>
            </a:pPr>
            <a:r>
              <a:rPr lang="cs-CZ" dirty="0" smtClean="0">
                <a:latin typeface="+mn-lt"/>
              </a:rPr>
              <a:t> </a:t>
            </a:r>
            <a:endParaRPr lang="cs-CZ" altLang="cs-CZ" dirty="0" smtClean="0">
              <a:latin typeface="+mn-lt"/>
            </a:endParaRPr>
          </a:p>
          <a:p>
            <a:pPr>
              <a:defRPr/>
            </a:pPr>
            <a:endParaRPr lang="cs-CZ" altLang="cs-CZ" dirty="0" smtClean="0"/>
          </a:p>
          <a:p>
            <a:pPr>
              <a:defRPr/>
            </a:pPr>
            <a:endParaRPr lang="cs-CZ" altLang="cs-CZ" dirty="0" smtClean="0"/>
          </a:p>
          <a:p>
            <a:pPr>
              <a:defRPr/>
            </a:pPr>
            <a:endParaRPr lang="cs-CZ" altLang="cs-CZ" dirty="0" smtClean="0"/>
          </a:p>
          <a:p>
            <a:pPr>
              <a:defRPr/>
            </a:pPr>
            <a:endParaRPr lang="cs-CZ" altLang="cs-CZ" dirty="0" smtClean="0"/>
          </a:p>
          <a:p>
            <a:pPr>
              <a:defRPr/>
            </a:pPr>
            <a:endParaRPr lang="cs-CZ" altLang="cs-CZ" dirty="0" smtClean="0"/>
          </a:p>
          <a:p>
            <a:pPr>
              <a:defRPr/>
            </a:pPr>
            <a:endParaRPr lang="cs-CZ" altLang="cs-CZ" dirty="0" smtClean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Arial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Arial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2_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Arial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774</Words>
  <Application>Microsoft Office PowerPoint</Application>
  <PresentationFormat>Předvádění na obrazovce (4:3)</PresentationFormat>
  <Paragraphs>157</Paragraphs>
  <Slides>14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14</vt:i4>
      </vt:variant>
    </vt:vector>
  </HeadingPairs>
  <TitlesOfParts>
    <vt:vector size="17" baseType="lpstr">
      <vt:lpstr>Motiv systému Office</vt:lpstr>
      <vt:lpstr>1_Motiv systému Office</vt:lpstr>
      <vt:lpstr>2_Motiv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Naděžda Křížová, Ing.</dc:creator>
  <cp:lastModifiedBy>Karel Filas, Ing.</cp:lastModifiedBy>
  <cp:revision>3</cp:revision>
  <cp:lastPrinted>1601-01-01T00:00:00Z</cp:lastPrinted>
  <dcterms:created xsi:type="dcterms:W3CDTF">1601-01-01T00:00:00Z</dcterms:created>
  <dcterms:modified xsi:type="dcterms:W3CDTF">2013-11-04T13:40:26Z</dcterms:modified>
</cp:coreProperties>
</file>