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2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22" y="-24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4099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 smtClean="0">
                <a:solidFill>
                  <a:srgbClr val="000000"/>
                </a:solidFill>
                <a:latin typeface="Times New Roman" pitchFamily="16" charset="0"/>
              </a:defRPr>
            </a:lvl1pPr>
          </a:lstStyle>
          <a:p>
            <a:pPr>
              <a:defRPr/>
            </a:pPr>
            <a:fld id="{23EF91E2-4D6E-4C31-853D-7447A679683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71612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B2CB2933-EB34-4557-A95D-11CE99A0A4AF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1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331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3C145D0-3FD1-47CF-A06D-6C3B944A7AE7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2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433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434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C8E9150E-6597-4176-A4B6-CDFD2178F4D3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3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536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EDB18C33-1FF7-4D85-8C06-DB82D8C844A0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4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638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7021C1F8-D47E-4593-885C-FEFE8F2DAC9D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5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7411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2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AFF375B2-52BE-44F4-85C9-3BE81FE93229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6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8435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6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42398826-0A9D-4D76-90C7-6AF4DE533CBF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7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19459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60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56AF67B7-84B6-4CB5-8752-D9174D84026A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8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0483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4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/>
            <a:fld id="{357926D8-EDCC-4661-863B-98B49B462ADB}" type="slidenum">
              <a:rPr lang="cs-CZ" altLang="cs-CZ">
                <a:solidFill>
                  <a:srgbClr val="000000"/>
                </a:solidFill>
                <a:latin typeface="Times New Roman" pitchFamily="16" charset="0"/>
              </a:rPr>
              <a:pPr eaLnBrk="1"/>
              <a:t>9</a:t>
            </a:fld>
            <a:endParaRPr lang="cs-CZ" altLang="cs-CZ">
              <a:solidFill>
                <a:srgbClr val="000000"/>
              </a:solidFill>
              <a:latin typeface="Times New Roman" pitchFamily="16" charset="0"/>
            </a:endParaRPr>
          </a:p>
        </p:txBody>
      </p:sp>
      <p:sp>
        <p:nvSpPr>
          <p:cNvPr id="21507" name="Rectangle 1"/>
          <p:cNvSpPr txBox="1">
            <a:spLocks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8" name="Rectangle 2"/>
          <p:cNvSpPr txBox="1">
            <a:spLocks noChangeArrowheads="1"/>
          </p:cNvSpPr>
          <p:nvPr>
            <p:ph type="body" idx="1"/>
          </p:nvPr>
        </p:nvSpPr>
        <p:spPr>
          <a:xfrm>
            <a:off x="755650" y="5078413"/>
            <a:ext cx="6048375" cy="4811712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EAD77-681F-4262-906E-E3EC73E4B6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45873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7B65E2-14F6-4D0A-9FEB-B10D2F73501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70737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FED92C-136E-476E-98B2-F8421999DF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88983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7012" cy="45227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E8EA28-0CE6-4043-A7FC-C4704195FDE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3574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2A1C30-F27B-49A0-B6AF-841A909A44A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91939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B70147-BF74-40B2-8A8A-C0121953FF5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208250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3EB27D-CB91-49D9-BBCB-C3ACD1F28B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12828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B21FCC-6F8F-46B0-A848-DCF7C58928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63504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2B8B5D-DF92-49A7-B873-294AEA59F58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6201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D7FBB4-13FF-4575-ACE6-DFEF1BB2FA9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56335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7813" y="1604963"/>
            <a:ext cx="2055812" cy="45227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8213" cy="45227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65A106-1CFA-4318-AFBE-393374DF59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604416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130425"/>
            <a:ext cx="7769225" cy="14668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AD589E-5290-4CD0-B67E-E8C5E50359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63747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FE148B-DA12-479A-90AB-9BB29FB537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596592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48180F-1D31-4BBD-9FFD-5A7C9BC2E9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135714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D39435-F195-4BAB-AB30-44085E79C3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63325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27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7012" cy="45227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130B30-6B57-4C37-8196-7F532C2AB6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11778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66FB99-50A6-4A7A-80FC-85E27438A31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6844465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9A461-2354-4AA4-B8F0-0C8EAC99550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00424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55C977-F0CD-4CA4-BD7D-8CE655A9B9A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697437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45AA0-41D8-43AB-8E89-6FF40C19401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250831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CED398-3CCA-4530-83BA-F4BFAC4F132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2216996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9A6BDA-B339-412E-AF14-C009A79012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835863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7813" y="274638"/>
            <a:ext cx="2055812" cy="584835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8213" cy="58483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CA5E03-B5A3-4513-8FFF-C2FBF017447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98867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130425"/>
            <a:ext cx="7769225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" name="Rectangle 2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04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0425" cy="361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0078B7AB-A757-46C1-9B7C-649011C3032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sp>
        <p:nvSpPr>
          <p:cNvPr id="1030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6425" cy="4522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</p:sldLayoutIdLst>
  <p:hf sldNum="0" hdr="0" ftr="0"/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6425" cy="1335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2051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6425" cy="4522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6350"/>
            <a:ext cx="2130425" cy="36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r>
              <a:rPr lang="cs-CZ" altLang="cs-CZ"/>
              <a:t>31.10.2013</a:t>
            </a:r>
          </a:p>
        </p:txBody>
      </p:sp>
      <p:sp>
        <p:nvSpPr>
          <p:cNvPr id="2053" name="Text Box 4"/>
          <p:cNvSpPr txBox="1">
            <a:spLocks noChangeArrowheads="1"/>
          </p:cNvSpPr>
          <p:nvPr/>
        </p:nvSpPr>
        <p:spPr bwMode="auto"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6350"/>
            <a:ext cx="2130425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buClrTx/>
              <a:buFontTx/>
              <a:buNone/>
              <a:tabLst>
                <a:tab pos="723900" algn="l"/>
                <a:tab pos="1447800" algn="l"/>
              </a:tabLst>
              <a:defRPr smtClean="0">
                <a:solidFill>
                  <a:srgbClr val="000000"/>
                </a:solidFill>
                <a:latin typeface="+mn-lt"/>
              </a:defRPr>
            </a:lvl1pPr>
          </a:lstStyle>
          <a:p>
            <a:pPr>
              <a:defRPr/>
            </a:pPr>
            <a:fld id="{2CEB27C2-B681-4301-A3EC-3822E99528C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hf sldNum="0" hdr="0" ftr="0"/>
  <p:txStyles>
    <p:titleStyle>
      <a:lvl1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algn="l" defTabSz="449263" rtl="0" eaLnBrk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fontAlgn="base" hangingPunct="0">
        <a:lnSpc>
          <a:spcPct val="93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lnSpc>
          <a:spcPct val="102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lnSpc>
          <a:spcPct val="102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fontAlgn="base" hangingPunct="0">
        <a:lnSpc>
          <a:spcPct val="102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9.png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hese.de/index.php?option=com_content&amp;view=article&amp;id=97&amp;Itemid=126&amp;lang=cs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www.rox.cz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tramaz.cz/valeckovetrate.htm" TargetMode="External"/><Relationship Id="rId5" Type="http://schemas.openxmlformats.org/officeDocument/2006/relationships/hyperlink" Target="http://www.amgpicha.cz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://www.logismarket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graphicFrame>
        <p:nvGraphicFramePr>
          <p:cNvPr id="5122" name="Group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1662887"/>
              </p:ext>
            </p:extLst>
          </p:nvPr>
        </p:nvGraphicFramePr>
        <p:xfrm>
          <a:off x="750888" y="2060575"/>
          <a:ext cx="7561262" cy="3673475"/>
        </p:xfrm>
        <a:graphic>
          <a:graphicData uri="http://schemas.openxmlformats.org/drawingml/2006/table">
            <a:tbl>
              <a:tblPr/>
              <a:tblGrid>
                <a:gridCol w="2268537"/>
                <a:gridCol w="5292725"/>
              </a:tblGrid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Projekt MŠMT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EU peníze středním školám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Název projektu školy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ICT do života školy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Registrační číslo projektu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CZ.1.07/1.5.00/34.0771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Šablona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III/2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Sada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21 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Anotace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Druhy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, části, použití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Klíčová slova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Dopravník, vibrační, šnekový, válečková trať, dopravní skluz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Předmět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Strojnictví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Autor, spoluautor  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Ing. Křížová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Jazyk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Čeština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Druh učebního materiálu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Prezentace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Potřebné pomůcky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PC, dataprojektor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Druh interaktivity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Výklad pomocí prezentace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Stupeň a typ vzdělávání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Střední škola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Cílová skupina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3.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ročník, žáci 17 - 18 let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Speciální vzdělávací potřeby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ne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charset="0"/>
                        <a:ea typeface="Microsoft YaHei" charset="-122"/>
                      </a:endParaRP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9075"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Zdroje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lnSpc>
                          <a:spcPct val="102000"/>
                        </a:lnSpc>
                        <a:spcAft>
                          <a:spcPts val="142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8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1pPr>
                      <a:lvl2pPr>
                        <a:lnSpc>
                          <a:spcPct val="102000"/>
                        </a:lnSpc>
                        <a:spcAft>
                          <a:spcPts val="113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2pPr>
                      <a:lvl3pPr>
                        <a:lnSpc>
                          <a:spcPct val="102000"/>
                        </a:lnSpc>
                        <a:spcAft>
                          <a:spcPts val="850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3pPr>
                      <a:lvl4pPr>
                        <a:lnSpc>
                          <a:spcPct val="102000"/>
                        </a:lnSpc>
                        <a:spcAft>
                          <a:spcPts val="575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4pPr>
                      <a:lvl5pPr>
                        <a:lnSpc>
                          <a:spcPct val="102000"/>
                        </a:lnSpc>
                        <a:spcAft>
                          <a:spcPts val="288"/>
                        </a:spcAft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5pPr>
                      <a:lvl6pPr marL="25146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6pPr>
                      <a:lvl7pPr marL="29718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7pPr>
                      <a:lvl8pPr marL="34290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8pPr>
                      <a:lvl9pPr marL="3886200" indent="-228600" defTabSz="449263" fontAlgn="base" hangingPunct="0">
                        <a:lnSpc>
                          <a:spcPct val="102000"/>
                        </a:lnSpc>
                        <a:spcBef>
                          <a:spcPct val="0"/>
                        </a:spcBef>
                        <a:spcAft>
                          <a:spcPts val="288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rgbClr val="000000"/>
                          </a:solidFill>
                          <a:latin typeface="Calibri" charset="0"/>
                          <a:ea typeface="Microsoft YaHei" charset="-122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ts val="1475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charset="0"/>
                          <a:ea typeface="Microsoft YaHei" charset="-122"/>
                        </a:rPr>
                        <a:t>Seznam viz poslední strana </a:t>
                      </a:r>
                    </a:p>
                  </a:txBody>
                  <a:tcPr marL="68400" marR="68400" marT="0" marB="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31" name="Line 124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32" name="Rectangle 125"/>
          <p:cNvSpPr>
            <a:spLocks noChangeArrowheads="1"/>
          </p:cNvSpPr>
          <p:nvPr/>
        </p:nvSpPr>
        <p:spPr bwMode="auto">
          <a:xfrm>
            <a:off x="792163" y="933450"/>
            <a:ext cx="7559675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charset="0"/>
              </a:rPr>
              <a:t>DOPRAVNÍKY 2</a:t>
            </a:r>
          </a:p>
        </p:txBody>
      </p:sp>
      <p:sp>
        <p:nvSpPr>
          <p:cNvPr id="3133" name="Text Box 126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5B6AD3AF-C56D-4136-8BA8-CB8B5C3CA399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1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3134" name="Rectangle 127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8064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3135" name="Rectangle 128"/>
          <p:cNvSpPr>
            <a:spLocks noChangeArrowheads="1"/>
          </p:cNvSpPr>
          <p:nvPr/>
        </p:nvSpPr>
        <p:spPr bwMode="auto">
          <a:xfrm>
            <a:off x="787400" y="1395413"/>
            <a:ext cx="7561263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charset="0"/>
              </a:rPr>
              <a:t>VY_32_INOVACE_21_414 </a:t>
            </a:r>
          </a:p>
        </p:txBody>
      </p:sp>
      <p:pic>
        <p:nvPicPr>
          <p:cNvPr id="3136" name="Picture 12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37" name="Picture 13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09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0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D70DE51D-7DA9-4E11-8D57-0E6B540ED9EC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2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4101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8064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4102" name="Rectangle 5"/>
          <p:cNvSpPr>
            <a:spLocks noGrp="1" noChangeArrowheads="1"/>
          </p:cNvSpPr>
          <p:nvPr>
            <p:ph type="subTitle" idx="4294967295"/>
          </p:nvPr>
        </p:nvSpPr>
        <p:spPr>
          <a:xfrm>
            <a:off x="457200" y="908050"/>
            <a:ext cx="8229600" cy="6038850"/>
          </a:xfrm>
        </p:spPr>
        <p:txBody>
          <a:bodyPr lIns="90000" tIns="45000" rIns="90000" bIns="45000"/>
          <a:lstStyle/>
          <a:p>
            <a:pPr marL="0" indent="3175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 smtClean="0"/>
              <a:t>DOPRAVNÍKY 2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2"/>
              <a:buChar char="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 smtClean="0">
                <a:solidFill>
                  <a:srgbClr val="009900"/>
                </a:solidFill>
              </a:rPr>
              <a:t>Vibrační dopravníky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2"/>
              <a:buChar char="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smtClean="0"/>
              <a:t>mechanické dopravníky pro přepravu sypkých materiálů, které využívají k přemisťování </a:t>
            </a:r>
            <a:r>
              <a:rPr lang="cs-CZ" altLang="cs-CZ" sz="2000" b="1" smtClean="0"/>
              <a:t>setrvačných sil </a:t>
            </a:r>
            <a:r>
              <a:rPr lang="cs-CZ" altLang="cs-CZ" sz="2000" smtClean="0"/>
              <a:t>působících na částice materiálu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SzPct val="45000"/>
              <a:buFont typeface="Wingdings" charset="2"/>
              <a:buChar char="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smtClean="0"/>
              <a:t>jsou tvořeny žlabem, který je pružně uložen a pohon mu udává kmitavý pohyb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b="1" smtClean="0"/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 u="sng" smtClean="0"/>
              <a:t>Druhy vibračních dopravníků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 smtClean="0"/>
              <a:t>impulsní </a:t>
            </a:r>
            <a:r>
              <a:rPr lang="cs-CZ" altLang="cs-CZ" sz="2000" smtClean="0"/>
              <a:t>– koná nerovnoměrný postupný vratný pohyb vyvolaný pohonem dopravníku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 smtClean="0"/>
              <a:t>s mikrovrhem </a:t>
            </a:r>
            <a:r>
              <a:rPr lang="cs-CZ" altLang="cs-CZ" sz="2000" smtClean="0"/>
              <a:t>– žlab kmitá frevencí f = 5 – 100 Hz pod úhlem ke směru dopravy</a:t>
            </a:r>
          </a:p>
          <a:p>
            <a:pPr marL="0" indent="3175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</a:endParaRPr>
          </a:p>
          <a:p>
            <a:pPr marL="0" indent="3175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b="1" u="sng" smtClean="0">
              <a:latin typeface="Arial" charset="0"/>
            </a:endParaRPr>
          </a:p>
          <a:p>
            <a:pPr marL="0" indent="3175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</a:endParaRPr>
          </a:p>
          <a:p>
            <a:pPr marL="0" indent="3175" algn="ctr" eaLnBrk="1">
              <a:lnSpc>
                <a:spcPct val="100000"/>
              </a:lnSpc>
              <a:spcBef>
                <a:spcPts val="638"/>
              </a:spcBef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smtClean="0">
              <a:latin typeface="Arial" charset="0"/>
            </a:endParaRPr>
          </a:p>
        </p:txBody>
      </p:sp>
      <p:pic>
        <p:nvPicPr>
          <p:cNvPr id="410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10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124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  <a:buClrTx/>
              <a:buFontTx/>
              <a:buNone/>
            </a:pPr>
            <a:fld id="{AB3A43AB-4DA4-4271-A9FB-D587846B97C9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  <a:buClrTx/>
                <a:buFontTx/>
                <a:buNone/>
              </a:pPr>
              <a:t>3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512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5126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145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vetikální vibrační dopravník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endParaRPr lang="cs-CZ" altLang="cs-CZ" sz="2000">
              <a:solidFill>
                <a:srgbClr val="000000"/>
              </a:solidFill>
              <a:latin typeface="Calibri" charset="0"/>
            </a:endParaRPr>
          </a:p>
        </p:txBody>
      </p:sp>
      <p:pic>
        <p:nvPicPr>
          <p:cNvPr id="512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8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129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" y="1511300"/>
            <a:ext cx="3816350" cy="4259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148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  <a:buClrTx/>
              <a:buFontTx/>
              <a:buNone/>
            </a:pPr>
            <a:fld id="{6C4A81EA-6C4A-4166-9C7C-FF47D193E64E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  <a:buClrTx/>
                <a:buFontTx/>
                <a:buNone/>
              </a:pPr>
              <a:t>4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614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6150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36295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1313" indent="-339725"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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Šnekové dopravníky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materiál je přemisťován rotujícím </a:t>
            </a: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šnekem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při rotaci šneku dochází k posouvání materiálu ve žlabu, materiál se se šnekem neotáčí působením jeho tíže a tření o žlab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doprava ve vodorovném, šikmém, svislém směru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přeprava prašných, zrnitých a drobně kusovitých materiálů, může být vláknitý a částečně vlhký</a:t>
            </a:r>
          </a:p>
        </p:txBody>
      </p:sp>
      <p:pic>
        <p:nvPicPr>
          <p:cNvPr id="6151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2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3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625" y="3527425"/>
            <a:ext cx="3671888" cy="2303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154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213" y="3311525"/>
            <a:ext cx="3240087" cy="2592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1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7172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  <a:buClrTx/>
              <a:buFontTx/>
              <a:buNone/>
            </a:pPr>
            <a:fld id="{B5A47B6E-5F24-44CC-9915-D3638CC08A1F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  <a:buClrTx/>
                <a:buFontTx/>
                <a:buNone/>
              </a:pPr>
              <a:t>5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7173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7174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1313" indent="-339725"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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Válečkové a kladičkové tratě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dopravní zařízení je složeno z řady válečků nebo kladiček otočných kolem svých čepů uložených ve stabilních nebo přestavitelných rámech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pro přepravu a skladování kusového materiálu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Nepoháněné vodorovné tratě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– materiál se pohybuje postrkem (ručním, mechanickým, pneumatickým)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Nepoháněné gravitační tratě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materiál se pohybuje vlivem vlastní tíhy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Poháněné válečkové tratě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materiál se pohybuje působením nuceně rotujících válečků, pro stoupající tratě </a:t>
            </a:r>
          </a:p>
        </p:txBody>
      </p:sp>
      <p:pic>
        <p:nvPicPr>
          <p:cNvPr id="717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6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5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196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  <a:buClrTx/>
              <a:buFontTx/>
              <a:buNone/>
            </a:pPr>
            <a:fld id="{08D55BEF-309C-4143-AF34-CE384CCCFEF8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  <a:buClrTx/>
                <a:buFontTx/>
                <a:buNone/>
              </a:pPr>
              <a:t>6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8197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114300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8198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 poháněný oblouk</a:t>
            </a:r>
          </a:p>
        </p:txBody>
      </p:sp>
      <p:pic>
        <p:nvPicPr>
          <p:cNvPr id="8199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0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8201" name="Picture 9" descr="C:\Users\Krizova\Desktop\sm_prazce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3789363"/>
            <a:ext cx="2252663" cy="2087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2" name="Picture 10" descr="C:\Users\Krizova\Desktop\sm_valeckove-trate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628775"/>
            <a:ext cx="2913062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11" descr="C:\Users\Krizova\Desktop\oblouk_valeck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0800" y="1484313"/>
            <a:ext cx="3251200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19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 anchor="ctr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r" eaLnBrk="1" hangingPunct="1">
              <a:lnSpc>
                <a:spcPct val="100000"/>
              </a:lnSpc>
              <a:buClrTx/>
              <a:buFontTx/>
              <a:buNone/>
            </a:pPr>
            <a:fld id="{0B4680D0-B994-49BB-928D-AEE5E743F68E}" type="slidenum">
              <a:rPr lang="cs-CZ" altLang="cs-CZ" sz="1200">
                <a:solidFill>
                  <a:srgbClr val="8B8B8B"/>
                </a:solidFill>
                <a:latin typeface="Calibri" charset="0"/>
              </a:rPr>
              <a:pPr algn="r" eaLnBrk="1" hangingPunct="1">
                <a:lnSpc>
                  <a:spcPct val="100000"/>
                </a:lnSpc>
                <a:buClrTx/>
                <a:buFontTx/>
                <a:buNone/>
              </a:pPr>
              <a:t>7</a:t>
            </a:fld>
            <a:endParaRPr lang="cs-CZ" altLang="cs-CZ" sz="1200">
              <a:solidFill>
                <a:srgbClr val="8B8B8B"/>
              </a:solidFill>
              <a:latin typeface="Calibri" charset="0"/>
            </a:endParaRPr>
          </a:p>
        </p:txBody>
      </p:sp>
      <p:sp>
        <p:nvSpPr>
          <p:cNvPr id="9221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29600" cy="8064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sp>
        <p:nvSpPr>
          <p:cNvPr id="9222" name="Text Box 5"/>
          <p:cNvSpPr txBox="1">
            <a:spLocks noChangeArrowheads="1"/>
          </p:cNvSpPr>
          <p:nvPr/>
        </p:nvSpPr>
        <p:spPr bwMode="auto">
          <a:xfrm>
            <a:off x="457200" y="981075"/>
            <a:ext cx="8229600" cy="504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1313" indent="-339725"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1313" algn="l"/>
                <a:tab pos="788988" algn="l"/>
                <a:tab pos="1238250" algn="l"/>
                <a:tab pos="1687513" algn="l"/>
                <a:tab pos="2136775" algn="l"/>
                <a:tab pos="2586038" algn="l"/>
                <a:tab pos="3035300" algn="l"/>
                <a:tab pos="3484563" algn="l"/>
                <a:tab pos="3933825" algn="l"/>
                <a:tab pos="4383088" algn="l"/>
                <a:tab pos="4832350" algn="l"/>
                <a:tab pos="5281613" algn="l"/>
                <a:tab pos="5730875" algn="l"/>
                <a:tab pos="6180138" algn="l"/>
                <a:tab pos="6629400" algn="l"/>
                <a:tab pos="7078663" algn="l"/>
                <a:tab pos="7527925" algn="l"/>
                <a:tab pos="7977188" algn="l"/>
                <a:tab pos="8426450" algn="l"/>
                <a:tab pos="8875713" algn="l"/>
                <a:tab pos="9324975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"/>
            </a:pPr>
            <a:r>
              <a:rPr lang="cs-CZ" altLang="cs-CZ" sz="2000" b="1">
                <a:solidFill>
                  <a:srgbClr val="009900"/>
                </a:solidFill>
                <a:latin typeface="Calibri" charset="0"/>
              </a:rPr>
              <a:t>Dopravní skluzy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slouží k dopravě sypkých i kusových materiálů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k přepravě využívají účinku zemské tíže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jednoduchá konstrukce, minimální údržba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SzPct val="45000"/>
              <a:buFont typeface="Wingdings" charset="2"/>
              <a:buChar char=""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materiál – plast, dřevo, ocel, beton, povrchová úprava proti otěru nebo korozi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Přímé skluzy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poměry na skluzu závisí na součiniteli tření mezi materiálem a skluzem</a:t>
            </a:r>
          </a:p>
          <a:p>
            <a:pPr eaLnBrk="1">
              <a:lnSpc>
                <a:spcPct val="100000"/>
              </a:lnSpc>
              <a:spcBef>
                <a:spcPts val="638"/>
              </a:spcBef>
              <a:buClrTx/>
              <a:buFontTx/>
              <a:buNone/>
            </a:pPr>
            <a:r>
              <a:rPr lang="cs-CZ" altLang="cs-CZ" sz="2000" b="1">
                <a:solidFill>
                  <a:srgbClr val="000000"/>
                </a:solidFill>
                <a:latin typeface="Calibri" charset="0"/>
              </a:rPr>
              <a:t>Šroubovicové skluzy (tobogány) </a:t>
            </a: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– překonávají velké výškové rozdíly, na materiál působí síla tíhová, odstředivá, zrychlující </a:t>
            </a:r>
          </a:p>
        </p:txBody>
      </p:sp>
      <p:pic>
        <p:nvPicPr>
          <p:cNvPr id="9223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4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9225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363" y="4221163"/>
            <a:ext cx="2182812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3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244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EC2C2002-4357-4A4D-81A4-EA66DC29DCB2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8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0245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8064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024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7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8" name="Rectangle 7"/>
          <p:cNvSpPr>
            <a:spLocks noChangeArrowheads="1"/>
          </p:cNvSpPr>
          <p:nvPr/>
        </p:nvSpPr>
        <p:spPr bwMode="auto">
          <a:xfrm>
            <a:off x="3413125" y="1082675"/>
            <a:ext cx="2363788" cy="57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algn="ctr"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charset="0"/>
              </a:rPr>
              <a:t>Souhrn učiva</a:t>
            </a:r>
          </a:p>
        </p:txBody>
      </p:sp>
      <p:sp>
        <p:nvSpPr>
          <p:cNvPr id="10249" name="Rectangle 8"/>
          <p:cNvSpPr>
            <a:spLocks noChangeArrowheads="1"/>
          </p:cNvSpPr>
          <p:nvPr/>
        </p:nvSpPr>
        <p:spPr bwMode="auto">
          <a:xfrm>
            <a:off x="827088" y="1765300"/>
            <a:ext cx="7632700" cy="161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1. Charakterizujte vibrační dopravníky.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2. Na jakém principu pracují šnekové dopravníky. Uveďte jejich hlavní části.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3. Popište válečkové tratě.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2000">
                <a:solidFill>
                  <a:srgbClr val="000000"/>
                </a:solidFill>
                <a:latin typeface="Calibri" charset="0"/>
              </a:rPr>
              <a:t>4. Charakterizujte dopravní skluzy.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Line 1"/>
          <p:cNvSpPr>
            <a:spLocks noChangeShapeType="1"/>
          </p:cNvSpPr>
          <p:nvPr/>
        </p:nvSpPr>
        <p:spPr bwMode="auto">
          <a:xfrm>
            <a:off x="0" y="900113"/>
            <a:ext cx="9144000" cy="1587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7" name="Line 2"/>
          <p:cNvSpPr>
            <a:spLocks noChangeShapeType="1"/>
          </p:cNvSpPr>
          <p:nvPr/>
        </p:nvSpPr>
        <p:spPr bwMode="auto">
          <a:xfrm>
            <a:off x="0" y="6048375"/>
            <a:ext cx="9144000" cy="1588"/>
          </a:xfrm>
          <a:prstGeom prst="line">
            <a:avLst/>
          </a:prstGeom>
          <a:noFill/>
          <a:ln w="15840">
            <a:solidFill>
              <a:srgbClr val="EA851B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268" name="Text Box 3"/>
          <p:cNvSpPr txBox="1">
            <a:spLocks noChangeArrowheads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fld id="{755D6B24-A33F-4E7B-854D-D8A86297E673}" type="slidenum">
              <a:rPr lang="cs-CZ" altLang="cs-CZ">
                <a:solidFill>
                  <a:srgbClr val="000000"/>
                </a:solidFill>
                <a:latin typeface="Calibri" charset="0"/>
              </a:rPr>
              <a:pPr eaLnBrk="1" hangingPunct="1">
                <a:lnSpc>
                  <a:spcPct val="100000"/>
                </a:lnSpc>
                <a:buClrTx/>
                <a:buFontTx/>
                <a:buNone/>
              </a:pPr>
              <a:t>9</a:t>
            </a:fld>
            <a:endParaRPr lang="cs-CZ" altLang="cs-CZ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1269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3203575" y="144463"/>
            <a:ext cx="5653088" cy="806450"/>
          </a:xfrm>
        </p:spPr>
        <p:txBody>
          <a:bodyPr tIns="0"/>
          <a:lstStyle/>
          <a:p>
            <a:pPr algn="r" eaLnBrk="1" hangingPunct="1">
              <a:lnSpc>
                <a:spcPct val="100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 smtClean="0">
                <a:solidFill>
                  <a:srgbClr val="02283F"/>
                </a:solidFill>
                <a:latin typeface="Book Antiqua" pitchFamily="16" charset="0"/>
              </a:rPr>
              <a:t>STŘEDNÍ ŠKOLA STAVEBNÍ A TECHNICKÁ</a:t>
            </a:r>
            <a:r>
              <a:rPr lang="cs-CZ" altLang="cs-CZ" sz="1600" b="1" smtClean="0">
                <a:solidFill>
                  <a:srgbClr val="02283F"/>
                </a:solidFill>
              </a:rPr>
              <a:t/>
            </a:r>
            <a:br>
              <a:rPr lang="cs-CZ" altLang="cs-CZ" sz="1600" b="1" smtClean="0">
                <a:solidFill>
                  <a:srgbClr val="02283F"/>
                </a:solidFill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Ústí nad Labem, Čelakovského 5, příspěvková organizace</a:t>
            </a:r>
            <a:b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</a:br>
            <a:r>
              <a:rPr lang="cs-CZ" altLang="cs-CZ" sz="1600" smtClean="0">
                <a:solidFill>
                  <a:srgbClr val="02283F"/>
                </a:solidFill>
                <a:latin typeface="Book Antiqua" pitchFamily="16" charset="0"/>
              </a:rPr>
              <a:t>Páteřní škola Ústeckého kraje</a:t>
            </a:r>
          </a:p>
        </p:txBody>
      </p:sp>
      <p:pic>
        <p:nvPicPr>
          <p:cNvPr id="11270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271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72" name="Rectangle 7"/>
          <p:cNvSpPr>
            <a:spLocks noChangeArrowheads="1"/>
          </p:cNvSpPr>
          <p:nvPr/>
        </p:nvSpPr>
        <p:spPr bwMode="auto">
          <a:xfrm>
            <a:off x="3278188" y="839788"/>
            <a:ext cx="2586037" cy="1065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lIns="90000" tIns="45000" rIns="90000" bIns="45000" anchor="ctr">
            <a:spAutoFit/>
          </a:bodyPr>
          <a:lstStyle>
            <a:lvl1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1pPr>
            <a:lvl2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2pPr>
            <a:lvl3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3pPr>
            <a:lvl4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4pPr>
            <a:lvl5pPr eaLnBrk="0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chemeClr val="bg1"/>
                </a:solidFill>
                <a:latin typeface="Arial" charset="0"/>
                <a:ea typeface="Microsoft YaHei" charset="-122"/>
              </a:defRPr>
            </a:lvl9pPr>
          </a:lstStyle>
          <a:p>
            <a:pPr eaLnBrk="1" hangingPunct="1">
              <a:lnSpc>
                <a:spcPct val="100000"/>
              </a:lnSpc>
              <a:buClrTx/>
              <a:buFontTx/>
              <a:buNone/>
            </a:pPr>
            <a:r>
              <a:rPr lang="cs-CZ" altLang="cs-CZ" sz="3200" b="1">
                <a:solidFill>
                  <a:srgbClr val="000000"/>
                </a:solidFill>
                <a:latin typeface="Calibri" charset="0"/>
              </a:rPr>
              <a:t>Použité zdroje</a:t>
            </a:r>
          </a:p>
          <a:p>
            <a:pPr eaLnBrk="1" hangingPunct="1">
              <a:lnSpc>
                <a:spcPct val="100000"/>
              </a:lnSpc>
              <a:buClrTx/>
              <a:buFontTx/>
              <a:buNone/>
            </a:pPr>
            <a:endParaRPr lang="cs-CZ" altLang="cs-CZ" sz="3200" b="1">
              <a:solidFill>
                <a:srgbClr val="000000"/>
              </a:solidFill>
              <a:latin typeface="Calibri" charset="0"/>
            </a:endParaRPr>
          </a:p>
        </p:txBody>
      </p:sp>
      <p:sp>
        <p:nvSpPr>
          <p:cNvPr id="11273" name="Rectangle 8"/>
          <p:cNvSpPr>
            <a:spLocks noChangeArrowheads="1"/>
          </p:cNvSpPr>
          <p:nvPr/>
        </p:nvSpPr>
        <p:spPr bwMode="auto">
          <a:xfrm>
            <a:off x="769938" y="5116513"/>
            <a:ext cx="184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647700" y="1584325"/>
            <a:ext cx="7775575" cy="4221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6084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-122"/>
              </a:defRPr>
            </a:lvl9pPr>
          </a:lstStyle>
          <a:p>
            <a:pPr>
              <a:buClrTx/>
              <a:buSzTx/>
              <a:buFontTx/>
              <a:buNone/>
              <a:defRPr/>
            </a:pPr>
            <a:r>
              <a:rPr lang="cs-CZ" sz="2000" dirty="0" smtClean="0">
                <a:latin typeface="Calibri" panose="020F0502020204030204" pitchFamily="34" charset="0"/>
              </a:rPr>
              <a:t>AUTOR NEUVEDEN. </a:t>
            </a:r>
            <a:r>
              <a:rPr lang="cs-CZ" sz="2000" i="1" dirty="0" smtClean="0">
                <a:latin typeface="Calibri" panose="020F0502020204030204" pitchFamily="34" charset="0"/>
              </a:rPr>
              <a:t>seznam</a:t>
            </a:r>
            <a:r>
              <a:rPr lang="cs-CZ" sz="2000" dirty="0" smtClean="0">
                <a:latin typeface="Calibri" panose="020F0502020204030204" pitchFamily="34" charset="0"/>
              </a:rPr>
              <a:t> [online]. [cit. 31.10.2013]. Dostupný na WWW: </a:t>
            </a:r>
            <a:r>
              <a:rPr lang="cs-CZ" sz="2000" dirty="0" smtClean="0">
                <a:latin typeface="Calibri" panose="020F0502020204030204" pitchFamily="34" charset="0"/>
                <a:hlinkClick r:id="rId5"/>
              </a:rPr>
              <a:t>http://www.amgpicha.cz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>
              <a:buClrTx/>
              <a:buSzTx/>
              <a:buFontTx/>
              <a:buNone/>
              <a:defRPr/>
            </a:pP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6"/>
              </a:rPr>
              <a:t>http://www.tramaz.cz/valeckovetrate.htm</a:t>
            </a:r>
            <a:endParaRPr lang="cs-CZ" sz="2000" dirty="0" smtClean="0">
              <a:latin typeface="+mn-lt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+mn-lt"/>
              <a:hlinkClick r:id="rId7"/>
            </a:endParaRPr>
          </a:p>
          <a:p>
            <a:pPr>
              <a:buClrTx/>
              <a:buSzTx/>
              <a:buFontTx/>
              <a:buNone/>
              <a:defRPr/>
            </a:pP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</a:t>
            </a:r>
            <a:r>
              <a:rPr lang="cs-CZ" sz="2000" dirty="0" smtClean="0">
                <a:latin typeface="+mn-lt"/>
                <a:hlinkClick r:id="rId8"/>
              </a:rPr>
              <a:t>http://www.hese.de/index.php?option=com_content&amp;view=article&amp;id=97&amp;Itemid=126&amp;lang=cs</a:t>
            </a:r>
            <a:endParaRPr lang="cs-CZ" sz="2000" dirty="0" smtClean="0">
              <a:latin typeface="+mn-lt"/>
            </a:endParaRPr>
          </a:p>
          <a:p>
            <a:pPr>
              <a:buClrTx/>
              <a:buSzTx/>
              <a:buFontTx/>
              <a:buNone/>
              <a:defRPr/>
            </a:pPr>
            <a:r>
              <a:rPr lang="cs-CZ" sz="2000" dirty="0" smtClean="0"/>
              <a:t> </a:t>
            </a: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WWW: </a:t>
            </a:r>
            <a:r>
              <a:rPr lang="cs-CZ" sz="2000" dirty="0" smtClean="0">
                <a:latin typeface="+mn-lt"/>
                <a:hlinkClick r:id="rId7"/>
              </a:rPr>
              <a:t>http://www.rox.cz/</a:t>
            </a:r>
            <a:endParaRPr lang="cs-CZ" sz="2000" dirty="0" smtClean="0">
              <a:latin typeface="+mn-lt"/>
            </a:endParaRPr>
          </a:p>
          <a:p>
            <a:pPr>
              <a:buClrTx/>
              <a:buSzTx/>
              <a:buFontTx/>
              <a:buNone/>
              <a:defRPr/>
            </a:pPr>
            <a:r>
              <a:rPr lang="cs-CZ" sz="2000" dirty="0" smtClean="0">
                <a:latin typeface="+mn-lt"/>
              </a:rPr>
              <a:t>AUTOR NEUVEDEN. </a:t>
            </a:r>
            <a:r>
              <a:rPr lang="cs-CZ" sz="2000" i="1" dirty="0" smtClean="0">
                <a:latin typeface="+mn-lt"/>
              </a:rPr>
              <a:t>seznam</a:t>
            </a:r>
            <a:r>
              <a:rPr lang="cs-CZ" sz="2000" dirty="0" smtClean="0">
                <a:latin typeface="+mn-lt"/>
              </a:rPr>
              <a:t> [online]. [cit. 31.10.2013]. Dostupný na WWW: WWW: </a:t>
            </a:r>
            <a:r>
              <a:rPr lang="cs-CZ" sz="2000" dirty="0" smtClean="0">
                <a:latin typeface="+mn-lt"/>
                <a:hlinkClick r:id="rId9"/>
              </a:rPr>
              <a:t>http://www.logismarket.cz</a:t>
            </a:r>
            <a:r>
              <a:rPr lang="cs-CZ" sz="2000" dirty="0" smtClean="0">
                <a:hlinkClick r:id="rId9"/>
              </a:rPr>
              <a:t>/</a:t>
            </a:r>
            <a:endParaRPr lang="cs-CZ" sz="2000" dirty="0" smtClean="0"/>
          </a:p>
          <a:p>
            <a:pPr>
              <a:buClrTx/>
              <a:buSzTx/>
              <a:buFontTx/>
              <a:buNone/>
              <a:defRPr/>
            </a:pPr>
            <a:endParaRPr lang="cs-CZ" sz="2000" dirty="0" smtClean="0">
              <a:latin typeface="+mn-lt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+mn-lt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>
              <a:buClrTx/>
              <a:buSzTx/>
              <a:buFontTx/>
              <a:buNone/>
              <a:defRPr/>
            </a:pPr>
            <a:endParaRPr lang="cs-CZ" altLang="cs-CZ" sz="2000" dirty="0" smtClean="0">
              <a:solidFill>
                <a:schemeClr val="tx1"/>
              </a:solidFill>
              <a:latin typeface="Calibri" panose="020F0502020204030204" pitchFamily="34" charset="0"/>
            </a:endParaRPr>
          </a:p>
          <a:p>
            <a:pPr>
              <a:buClrTx/>
              <a:buFontTx/>
              <a:buNone/>
              <a:defRPr/>
            </a:pPr>
            <a:endParaRPr lang="cs-CZ" alt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"/>
      </a:majorFont>
      <a:minorFont>
        <a:latin typeface="Calibri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34491</TotalTime>
  <Words>557</Words>
  <Application>Microsoft Office PowerPoint</Application>
  <PresentationFormat>Předvádění na obrazovce (4:3)</PresentationFormat>
  <Paragraphs>111</Paragraphs>
  <Slides>9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7" baseType="lpstr">
      <vt:lpstr>Arial</vt:lpstr>
      <vt:lpstr>Microsoft YaHei</vt:lpstr>
      <vt:lpstr>Times New Roman</vt:lpstr>
      <vt:lpstr>Calibri</vt:lpstr>
      <vt:lpstr>Book Antiqua</vt:lpstr>
      <vt:lpstr>Wingdings</vt:lpstr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Labem, Čelakovského 5, příspěvková organizace Páteřní škola Ústeckého kraje</dc:title>
  <dc:creator>Naděžda Křížová, Ing.</dc:creator>
  <cp:lastModifiedBy>Karel Filas, Ing.</cp:lastModifiedBy>
  <cp:revision>6</cp:revision>
  <cp:lastPrinted>1601-01-01T00:00:00Z</cp:lastPrinted>
  <dcterms:created xsi:type="dcterms:W3CDTF">1601-01-01T00:00:00Z</dcterms:created>
  <dcterms:modified xsi:type="dcterms:W3CDTF">2013-11-04T13:32:29Z</dcterms:modified>
</cp:coreProperties>
</file>