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  <p:sldMasterId id="2147483650" r:id="rId3"/>
  </p:sldMasterIdLst>
  <p:notesMasterIdLst>
    <p:notesMasterId r:id="rId18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22" y="-2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4098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8D3666AA-475E-4225-BE2F-C06F9E000CE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79705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28114822-F08F-4245-9FFB-2AA4312A991A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94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62E3D25B-27CC-4ACB-9A78-DDA27D82F715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2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04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A3E859C2-B01C-4D9C-89C4-052FE4C6B53A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3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15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1D356CCC-738F-49FE-9664-22EE94E292EE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4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253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3CC47EC-0048-4DAE-9C69-F624E8609582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5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355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974D4464-88ED-493F-85E0-7E9AB82D6BDD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457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8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F1A948C0-013B-45AB-A060-E88F0E7F6D1D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7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560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E16F24D2-6CC5-431E-86BD-0F59D3B070A4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8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662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2417E99C-D087-494A-A9DC-20F17FB1AF64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9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765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268A6C93-E088-4548-AD26-EEBACF6B09EB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10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867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94E5345B-4D15-4DA0-ACB6-93E3104B1F83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11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96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64C5EC57-2875-4E0D-9F92-8B34E59E02C4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12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072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146AC785-DB15-42A6-BF98-CC0FC3599659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13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174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3D262D70-8965-43CE-A2D3-8B48508C9AD0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14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3277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FEE45-9E86-4CE0-99B6-12669D53A8B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62237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C75539-07D3-47FE-8D86-3503482441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10332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E84754-1062-4CE7-B5D1-B0E4FA2931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59272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21BF13-3C8F-4966-ABC5-3AB71F405C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6065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5F7C7-63FD-4238-87BE-7C8AF4BC717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69477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172B7-2BFA-456E-8ACA-3C87E361481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42784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1D79A-5661-4EAB-9AE2-5F7CB7569D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48922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6C7A7-6D45-4DAF-BB1A-E870510B3F4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46188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BFE98C-109D-4A45-AE37-74EC2C71BFA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32518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ABA47C-DAEF-467D-976F-60E552E711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66239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DC600-04F4-4834-96CE-25CDB2EDDD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12421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70813" cy="14684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261EA0-420E-4E1B-966C-DF1FD6365F7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72152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06DB3C-BD41-4A1A-8348-9FC466D2763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835168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19E5E9-6BE4-4FF1-B986-D7929749418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390818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639BF-3814-49A7-9A62-00638FC6670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92564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13D3D2-0514-4473-BF69-5545F73BF8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89211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0FFA01-0A99-43B9-899F-F2ECCCB16A9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830383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75CCB5-4664-4865-9C79-AEC5B8A822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274328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5594-C668-4067-9896-451181988D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252097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ACBAC-B931-4F2E-9382-7471CE0232A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87825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6D202D-9BE5-45E4-AE71-CD24C169C35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632925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4995D-11C5-4F8B-A5B9-F4B75D2909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986797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5813" cy="58499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499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86EF04-80FB-4FC5-9C81-524D2A7379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3743427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5FE7E0-C40F-48E0-AF39-868563D60CC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500831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ECE8AE-7738-4342-90ED-3127AC9CFC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14129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C8937F-829D-453C-84AF-0D70F30AC5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582461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B97559-13C9-4DAC-A9CB-F3A1C36120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540639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A662B1-37CE-4D73-A43B-A67F63F77A1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776005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92B62D-44FC-400F-9F42-8E470F003E5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58606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E4EB22-16B9-449E-B803-DFA9B9909C8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761024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2EA5F-F746-43F6-8459-F6AFC49C93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344454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FAEDC6-784A-4BCD-AF8A-2E2ED69E62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983448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213F2-B3FB-48DA-8A0D-890F9A2C3CB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579176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3050"/>
            <a:ext cx="2055813" cy="58562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9800" cy="58562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8CD259-F3C7-4BF8-B431-AB54CE9AE8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19609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70813" cy="146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textuKliknutím lze upravit styl.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17A39FF8-CD88-404E-BECE-4EFE9ACD992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8013" cy="114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textuKliknutím lze upravit styl.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0"/>
            <a:r>
              <a:rPr lang="en-GB" altLang="cs-CZ" smtClean="0"/>
              <a:t>Devátá úroveňKliknutím lze upravit styly předlohy textu.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</a:t>
            </a:r>
          </a:p>
          <a:p>
            <a:pPr lvl="4"/>
            <a:r>
              <a:rPr lang="en-GB" altLang="cs-CZ" smtClean="0"/>
              <a:t>Pátá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2053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7207CCB-6B7F-474D-B221-7FBF07D500C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2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257E2B9E-3B6E-486B-8792-0ABC67D9BD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3077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8013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3078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Calibri" pitchFamily="32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6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mporo.cz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pinterest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ww.p-z.cz/paletovy_vozik_Hyster" TargetMode="External"/><Relationship Id="rId5" Type="http://schemas.openxmlformats.org/officeDocument/2006/relationships/hyperlink" Target="http://www.kaiserkraft.cz/" TargetMode="External"/><Relationship Id="rId10" Type="http://schemas.openxmlformats.org/officeDocument/2006/relationships/hyperlink" Target="http://www.ssad.cz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manipulacnitechnik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5122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489221"/>
              </p:ext>
            </p:extLst>
          </p:nvPr>
        </p:nvGraphicFramePr>
        <p:xfrm>
          <a:off x="750888" y="2060575"/>
          <a:ext cx="7561262" cy="3673475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21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2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Druhy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, části, použití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Dopravní vozík, nízkozdvižné, vysokozdvižné, paletizace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, kontejnerizace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2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Ing. Křížová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3.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ročník, žáci 17 - 18 let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ne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2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75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  <a:defRPr>
                          <a:solidFill>
                            <a:srgbClr val="000000"/>
                          </a:solidFill>
                          <a:latin typeface="Calibri" pitchFamily="32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88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-122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55" name="Line 124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56" name="Rectangle 125"/>
          <p:cNvSpPr>
            <a:spLocks noChangeArrowheads="1"/>
          </p:cNvSpPr>
          <p:nvPr/>
        </p:nvSpPr>
        <p:spPr bwMode="auto">
          <a:xfrm>
            <a:off x="792163" y="933450"/>
            <a:ext cx="755967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>
                <a:solidFill>
                  <a:srgbClr val="000000"/>
                </a:solidFill>
                <a:latin typeface="Calibri" pitchFamily="32" charset="0"/>
              </a:rPr>
              <a:t>Dopravní vozíky </a:t>
            </a:r>
          </a:p>
        </p:txBody>
      </p:sp>
      <p:sp>
        <p:nvSpPr>
          <p:cNvPr id="4157" name="Text Box 126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BC588C98-8F15-4DC1-889E-E056EB3426BA}" type="slidenum">
              <a:rPr lang="cs-CZ" altLang="cs-CZ">
                <a:solidFill>
                  <a:srgbClr val="000000"/>
                </a:solidFill>
                <a:latin typeface="Calibri" pitchFamily="32" charset="0"/>
              </a:rPr>
              <a:pPr eaLnBrk="1" hangingPunct="1">
                <a:lnSpc>
                  <a:spcPct val="100000"/>
                </a:lnSpc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</p:txBody>
      </p:sp>
      <p:sp>
        <p:nvSpPr>
          <p:cNvPr id="4158" name="Rectangle 127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7302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4159" name="Rectangle 128"/>
          <p:cNvSpPr>
            <a:spLocks noChangeArrowheads="1"/>
          </p:cNvSpPr>
          <p:nvPr/>
        </p:nvSpPr>
        <p:spPr bwMode="auto">
          <a:xfrm>
            <a:off x="787400" y="1395413"/>
            <a:ext cx="7561263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>
                <a:solidFill>
                  <a:srgbClr val="000000"/>
                </a:solidFill>
                <a:latin typeface="Calibri" pitchFamily="32" charset="0"/>
              </a:rPr>
              <a:t>VY_32_INOVACE_21_415  </a:t>
            </a:r>
          </a:p>
        </p:txBody>
      </p:sp>
      <p:pic>
        <p:nvPicPr>
          <p:cNvPr id="4160" name="Picture 1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61" name="Picture 1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CD248E91-1A84-4B91-A602-91AA930607C0}" type="slidenum">
              <a:rPr lang="cs-CZ" altLang="cs-CZ">
                <a:solidFill>
                  <a:srgbClr val="000000"/>
                </a:solidFill>
                <a:latin typeface="Calibri" pitchFamily="32" charset="0"/>
              </a:rPr>
              <a:pPr eaLnBrk="1" hangingPunct="1">
                <a:lnSpc>
                  <a:spcPct val="100000"/>
                </a:lnSpc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</p:txBody>
      </p:sp>
      <p:sp>
        <p:nvSpPr>
          <p:cNvPr id="512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561975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5126" name="Rectangle 5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908050"/>
            <a:ext cx="8229600" cy="5041900"/>
          </a:xfrm>
          <a:extLst>
            <a:ext uri="{91240B29-F687-4F45-9708-019B960494DF}">
              <a14:hiddenLine xmlns:a14="http://schemas.microsoft.com/office/drawing/2010/main" w="9360" cap="flat">
                <a:solidFill>
                  <a:srgbClr val="80808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/>
          <a:p>
            <a:pPr marL="0" indent="1588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b="1" smtClean="0">
                <a:latin typeface="Arial" charset="0"/>
              </a:rPr>
              <a:t>Dopravní vozíky</a:t>
            </a:r>
          </a:p>
          <a:p>
            <a:pPr marL="0" indent="1588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0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smtClean="0">
                <a:latin typeface="Arial" charset="0"/>
              </a:rPr>
              <a:t> dopravní zařízení, které pracuje přetržitě</a:t>
            </a:r>
          </a:p>
          <a:p>
            <a:pPr marL="0" indent="1588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0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2000" smtClean="0">
                <a:latin typeface="Arial" charset="0"/>
              </a:rPr>
              <a:t> použití pro vodorovnou a kombinovanou dopravu</a:t>
            </a:r>
          </a:p>
        </p:txBody>
      </p:sp>
      <p:pic>
        <p:nvPicPr>
          <p:cNvPr id="512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9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063" y="2519363"/>
            <a:ext cx="6408737" cy="324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9D9CD9FD-B620-448D-BEF0-9978F26C9916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3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614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6150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 u="sng">
                <a:solidFill>
                  <a:srgbClr val="000000"/>
                </a:solidFill>
                <a:latin typeface="Calibri" pitchFamily="32" charset="0"/>
              </a:rPr>
              <a:t>Rozdělení dopravních vozíků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s nehybnou plošinou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pohon ruční  - na kratší vzdálenost, nosnost až 1 500kg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pohon motorový – akumulátorové vozíky nebo tahače (elektrický,          spalovací motor)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se zdvižnou plošinou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doprava výrobků během výroby, skladování, ukládání do regálů, při nakládání a vykládání silničních a kolejových vozidel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výrobky se obvykle ukládají na palety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nízkozdvižné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– zdvih do 200 mm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vysokozdvižné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– zdvih až 3 500 mm ( speciální přes 10 000 mm)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pohon – ruční, elektrický, spalovací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 b="1">
              <a:solidFill>
                <a:srgbClr val="000000"/>
              </a:solidFill>
              <a:latin typeface="Calibri" pitchFamily="32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                                   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2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 b="1">
              <a:solidFill>
                <a:srgbClr val="000000"/>
              </a:solidFill>
              <a:latin typeface="Calibri" pitchFamily="32" charset="0"/>
            </a:endParaRPr>
          </a:p>
        </p:txBody>
      </p:sp>
      <p:pic>
        <p:nvPicPr>
          <p:cNvPr id="615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2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8B6D5F16-917A-40A9-B90F-42D1A8816D8B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4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717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633412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7174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717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2735263"/>
            <a:ext cx="3603625" cy="270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8" name="Text Box 9"/>
          <p:cNvSpPr txBox="1">
            <a:spLocks noChangeArrowheads="1"/>
          </p:cNvSpPr>
          <p:nvPr/>
        </p:nvSpPr>
        <p:spPr bwMode="auto">
          <a:xfrm>
            <a:off x="863600" y="1871663"/>
            <a:ext cx="1871663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2000"/>
              </a:lnSpc>
              <a:spcBef>
                <a:spcPts val="638"/>
              </a:spcBef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plošinový vozík</a:t>
            </a:r>
          </a:p>
        </p:txBody>
      </p:sp>
      <p:pic>
        <p:nvPicPr>
          <p:cNvPr id="7179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388" y="3381375"/>
            <a:ext cx="3527425" cy="237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80" name="Text Box 11"/>
          <p:cNvSpPr txBox="1">
            <a:spLocks noChangeArrowheads="1"/>
          </p:cNvSpPr>
          <p:nvPr/>
        </p:nvSpPr>
        <p:spPr bwMode="auto">
          <a:xfrm>
            <a:off x="5111750" y="3024188"/>
            <a:ext cx="3240088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nerezový paletový vozík</a:t>
            </a:r>
          </a:p>
        </p:txBody>
      </p:sp>
      <p:pic>
        <p:nvPicPr>
          <p:cNvPr id="7181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725" y="1368425"/>
            <a:ext cx="2259013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82" name="Text Box 13"/>
          <p:cNvSpPr txBox="1">
            <a:spLocks noChangeArrowheads="1"/>
          </p:cNvSpPr>
          <p:nvPr/>
        </p:nvSpPr>
        <p:spPr bwMode="auto">
          <a:xfrm>
            <a:off x="4967288" y="1570038"/>
            <a:ext cx="3717925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elektrický nůžkový paletový vozík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6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43AB66B1-5429-4D68-875A-BF8D860CE043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5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8198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pitchFamily="32" charset="0"/>
              </a:rPr>
              <a:t>Nízkozdvižné vozíky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s ručním pohonem mají hydraulické zvedání vidlic nebo plošin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s motorovým pohonem jsou obvykle akumulátorové a zdvih plošiny se ovládá hydraulickým válcem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2" charset="0"/>
            </a:endParaRPr>
          </a:p>
        </p:txBody>
      </p:sp>
      <p:pic>
        <p:nvPicPr>
          <p:cNvPr id="819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1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0" y="3168650"/>
            <a:ext cx="2016125" cy="230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2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75" y="2879725"/>
            <a:ext cx="2735263" cy="246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03C6DB38-ED4D-4551-89EC-49FE20F3B145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6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9221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9222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Ø"/>
            </a:pPr>
            <a:r>
              <a:rPr lang="cs-CZ" altLang="cs-CZ" sz="2000" b="1">
                <a:solidFill>
                  <a:srgbClr val="009900"/>
                </a:solidFill>
                <a:latin typeface="Calibri" pitchFamily="32" charset="0"/>
              </a:rPr>
              <a:t>Vysokozdvižné vozíky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zdvih je několik metrů při nosnosti až 52 000kg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vedení s vidlicemi lze naklápět dopředu, dozadu a vidlice mohou mít boční posuv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různá přídavná zařízení – vidlice, svěrné čelisti, jeřábové rameno, …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s </a:t>
            </a:r>
            <a:r>
              <a:rPr lang="cs-CZ" altLang="cs-CZ" sz="2000" u="sng">
                <a:solidFill>
                  <a:srgbClr val="000000"/>
                </a:solidFill>
                <a:latin typeface="Calibri" pitchFamily="32" charset="0"/>
              </a:rPr>
              <a:t>ručním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000" u="sng">
                <a:solidFill>
                  <a:srgbClr val="000000"/>
                </a:solidFill>
                <a:latin typeface="Calibri" pitchFamily="32" charset="0"/>
              </a:rPr>
              <a:t>pohonem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 se používají ke stohování palet, při nakládání a        	                           vykládání vozů, zdvih – 5 000 mm, nosnost až 2 000kg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největší využití mají vozíky s </a:t>
            </a:r>
            <a:r>
              <a:rPr lang="cs-CZ" altLang="cs-CZ" sz="2000" u="sng">
                <a:solidFill>
                  <a:srgbClr val="000000"/>
                </a:solidFill>
                <a:latin typeface="Calibri" pitchFamily="32" charset="0"/>
              </a:rPr>
              <a:t>motorickým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000" u="sng">
                <a:solidFill>
                  <a:srgbClr val="000000"/>
                </a:solidFill>
                <a:latin typeface="Calibri" pitchFamily="32" charset="0"/>
              </a:rPr>
              <a:t>zdvihem a pohonem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, všechny pohybové funkce ovládá hydraulický rozváděč, hnacím motorem je elektromotor nebo spalovací motor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regálové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vozíky se zvedaným místem pro řidiče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čelní vozíky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– pro manipulaci s kontejnery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teleskopický manipulátor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– manipuluje s nákladem mohutným teleskopickým výložníkem</a:t>
            </a:r>
          </a:p>
        </p:txBody>
      </p:sp>
      <p:pic>
        <p:nvPicPr>
          <p:cNvPr id="922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8D3BE33F-3A6E-4684-8016-E159CFFF5ABF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7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0245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0246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1024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9" name="Text Box 8"/>
          <p:cNvSpPr txBox="1">
            <a:spLocks noChangeArrowheads="1"/>
          </p:cNvSpPr>
          <p:nvPr/>
        </p:nvSpPr>
        <p:spPr bwMode="auto">
          <a:xfrm>
            <a:off x="720725" y="1368425"/>
            <a:ext cx="549433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vysokozdvižný vozík dieselový</a:t>
            </a:r>
          </a:p>
        </p:txBody>
      </p:sp>
      <p:pic>
        <p:nvPicPr>
          <p:cNvPr id="10250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3" y="1944688"/>
            <a:ext cx="5184775" cy="388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51" name="Text Box 10"/>
          <p:cNvSpPr txBox="1">
            <a:spLocks noChangeArrowheads="1"/>
          </p:cNvSpPr>
          <p:nvPr/>
        </p:nvSpPr>
        <p:spPr bwMode="auto">
          <a:xfrm>
            <a:off x="4319588" y="1295400"/>
            <a:ext cx="41036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vysokozdvižný ručně vedený vozík  </a:t>
            </a:r>
          </a:p>
        </p:txBody>
      </p:sp>
      <p:pic>
        <p:nvPicPr>
          <p:cNvPr id="10252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513" y="1944688"/>
            <a:ext cx="4078287" cy="367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8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CD53C91D-9B97-406E-9DBE-770128317578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8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1269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1270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1127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3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63" y="1439863"/>
            <a:ext cx="3887787" cy="460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4" name="Text Box 9"/>
          <p:cNvSpPr txBox="1">
            <a:spLocks noChangeArrowheads="1"/>
          </p:cNvSpPr>
          <p:nvPr/>
        </p:nvSpPr>
        <p:spPr bwMode="auto">
          <a:xfrm>
            <a:off x="936625" y="1152525"/>
            <a:ext cx="3024188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regálový zakladač</a:t>
            </a:r>
          </a:p>
        </p:txBody>
      </p:sp>
      <p:pic>
        <p:nvPicPr>
          <p:cNvPr id="11275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675" y="2232025"/>
            <a:ext cx="2952750" cy="32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03B4E855-E4D3-4ECB-8118-A00F2C9595FB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9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2293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2294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 u="sng">
                <a:solidFill>
                  <a:srgbClr val="000000"/>
                </a:solidFill>
                <a:latin typeface="Calibri" pitchFamily="32" charset="0"/>
              </a:rPr>
              <a:t>Přepravní prostředky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Palety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– manipulační jednotky, které lze vidlicemi snadno ze spodu zvedat, nakládat, přepravovat, jsou uzpůsobeny ke stohování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podle materiálu –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dřevěné, ocelové, ze slitin hliníku, plastové, lepenkové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podle konstrukčního provedení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– prosté (800 x1 200 mm), ohradové, skříňové, sloupkové ( nevhodné ke stohování)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Kontejnery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– manipulační jednotky, které umožňují přepravu více druhy dopravy (lodní, leteckou, železniční, silniční)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podle využití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– univerzální, s otevřeným vrchem, plošinové se sklopnými čely, cisternové, chladírenské, pro sypké materiály, výsypné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Ukládací bedny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– z oceli, slitin hliníku, plastové, mohou se stohovat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Přepravky </a:t>
            </a:r>
            <a:r>
              <a:rPr lang="cs-CZ" altLang="cs-CZ" sz="2000" b="1">
                <a:solidFill>
                  <a:srgbClr val="000000"/>
                </a:solidFill>
                <a:latin typeface="Calibri" pitchFamily="32" charset="0"/>
              </a:rPr>
              <a:t>–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manipulační jednotky k rozvážení zboží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Svazky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– ke svazkování tyčí, pásů a plechů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</a:pPr>
            <a:endParaRPr lang="cs-CZ" altLang="cs-CZ" sz="2000" b="1">
              <a:solidFill>
                <a:srgbClr val="000000"/>
              </a:solidFill>
              <a:latin typeface="Calibri" pitchFamily="32" charset="0"/>
            </a:endParaRPr>
          </a:p>
        </p:txBody>
      </p:sp>
      <p:pic>
        <p:nvPicPr>
          <p:cNvPr id="1229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6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8B120FE2-32CF-4956-9042-93D76A1EECAC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10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3317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3318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2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21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25" y="3406775"/>
            <a:ext cx="2303463" cy="2497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22" name="Text Box 9"/>
          <p:cNvSpPr txBox="1">
            <a:spLocks noChangeArrowheads="1"/>
          </p:cNvSpPr>
          <p:nvPr/>
        </p:nvSpPr>
        <p:spPr bwMode="auto">
          <a:xfrm>
            <a:off x="2200275" y="3644900"/>
            <a:ext cx="2263775" cy="446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plastová paleta</a:t>
            </a:r>
          </a:p>
        </p:txBody>
      </p:sp>
      <p:pic>
        <p:nvPicPr>
          <p:cNvPr id="13323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4388" y="1822450"/>
            <a:ext cx="24574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24" name="Text Box 11"/>
          <p:cNvSpPr txBox="1">
            <a:spLocks noChangeArrowheads="1"/>
          </p:cNvSpPr>
          <p:nvPr/>
        </p:nvSpPr>
        <p:spPr bwMode="auto">
          <a:xfrm>
            <a:off x="4824413" y="1470025"/>
            <a:ext cx="3384550" cy="34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drátěný koš , stohovatelný</a:t>
            </a:r>
          </a:p>
        </p:txBody>
      </p:sp>
      <p:pic>
        <p:nvPicPr>
          <p:cNvPr id="13325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0" y="1079500"/>
            <a:ext cx="2241550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26" name="Text Box 13"/>
          <p:cNvSpPr txBox="1">
            <a:spLocks noChangeArrowheads="1"/>
          </p:cNvSpPr>
          <p:nvPr/>
        </p:nvSpPr>
        <p:spPr bwMode="auto">
          <a:xfrm>
            <a:off x="647700" y="3024188"/>
            <a:ext cx="3527425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76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r>
              <a:rPr lang="cs-CZ" altLang="cs-CZ">
                <a:solidFill>
                  <a:srgbClr val="000000"/>
                </a:solidFill>
              </a:rPr>
              <a:t>kovová přepravka, zkosená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3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0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BF964B1C-8FCE-4C5E-8462-AEEC404F94B8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11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4341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1434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5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213" y="1609725"/>
            <a:ext cx="7010400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495B99BF-B1B0-40CE-8DEF-AB99D6E6342A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12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5365" name="Text Box 4"/>
          <p:cNvSpPr txBox="1">
            <a:spLocks noChangeArrowheads="1"/>
          </p:cNvSpPr>
          <p:nvPr/>
        </p:nvSpPr>
        <p:spPr bwMode="auto">
          <a:xfrm>
            <a:off x="457200" y="274638"/>
            <a:ext cx="8229600" cy="63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15366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Paletizace </a:t>
            </a: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manipulační metoda, při které se materiál přepravuje a je stále uložený na paletě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umožňuje mechanizovat ložné, dopravní a skladové práce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zkrátit prostoje vozidel, zvýšit kapacitu vozidel a skladů využitím výšky, …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Kontejnerizace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integrovaný přepravní a manipulační systém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manipulační jednotkou je kontejner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optimální využití ložného prostoru dopravních prostředků, minimální manipulace s přepravovaným zbožím, …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SzTx/>
              <a:buFontTx/>
              <a:buNone/>
            </a:pPr>
            <a:r>
              <a:rPr lang="cs-CZ" altLang="cs-CZ" sz="2000" b="1">
                <a:solidFill>
                  <a:srgbClr val="4F81BD"/>
                </a:solidFill>
                <a:latin typeface="Calibri" pitchFamily="32" charset="0"/>
              </a:rPr>
              <a:t>Stohování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používá se k ukládání přepravních prostředků do výšek – na sebe nebo do regálů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0"/>
              <a:buChar char="ü"/>
            </a:pPr>
            <a:r>
              <a:rPr lang="cs-CZ" altLang="cs-CZ" sz="2000">
                <a:solidFill>
                  <a:srgbClr val="000000"/>
                </a:solidFill>
                <a:latin typeface="Calibri" pitchFamily="32" charset="0"/>
              </a:rPr>
              <a:t>dopravní vozíky, stohovací jeřáby, regálové zakladače</a:t>
            </a:r>
          </a:p>
        </p:txBody>
      </p:sp>
      <p:pic>
        <p:nvPicPr>
          <p:cNvPr id="1536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8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fld id="{C55DCEE9-58CB-43FD-A02A-CAE8BE0EE007}" type="slidenum">
              <a:rPr lang="cs-CZ" altLang="cs-CZ">
                <a:solidFill>
                  <a:srgbClr val="000000"/>
                </a:solidFill>
                <a:latin typeface="Calibri" pitchFamily="32" charset="0"/>
              </a:rPr>
              <a:pPr eaLnBrk="1" hangingPunct="1">
                <a:lnSpc>
                  <a:spcPct val="100000"/>
                </a:lnSpc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</p:txBody>
      </p:sp>
      <p:sp>
        <p:nvSpPr>
          <p:cNvPr id="1638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7302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smtClean="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altLang="cs-CZ" sz="1600" smtClean="0">
                <a:solidFill>
                  <a:srgbClr val="02283F"/>
                </a:solidFill>
                <a:latin typeface="Arial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39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92" name="Rectangle 7"/>
          <p:cNvSpPr>
            <a:spLocks noChangeArrowheads="1"/>
          </p:cNvSpPr>
          <p:nvPr/>
        </p:nvSpPr>
        <p:spPr bwMode="auto">
          <a:xfrm>
            <a:off x="3405188" y="950913"/>
            <a:ext cx="2379662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>
                <a:solidFill>
                  <a:srgbClr val="000000"/>
                </a:solidFill>
                <a:latin typeface="Calibri" pitchFamily="32" charset="0"/>
              </a:rPr>
              <a:t>Souhrn učiva</a:t>
            </a:r>
          </a:p>
        </p:txBody>
      </p:sp>
      <p:sp>
        <p:nvSpPr>
          <p:cNvPr id="16393" name="Rectangle 8"/>
          <p:cNvSpPr>
            <a:spLocks noChangeArrowheads="1"/>
          </p:cNvSpPr>
          <p:nvPr/>
        </p:nvSpPr>
        <p:spPr bwMode="auto">
          <a:xfrm>
            <a:off x="827088" y="1765300"/>
            <a:ext cx="763270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1. Jaké znáte druhy dopravních vozíků.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2. Vyjmenujte přepravní prostředky a charakterizujte je.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3. Co je účelem paletizace, kontejnerizace a stohování.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1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12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DDA0B579-F469-453E-B73B-AE865C4AD2F2}" type="slidenum">
              <a:rPr lang="cs-CZ" altLang="cs-CZ" sz="1200">
                <a:solidFill>
                  <a:srgbClr val="8B8B8B"/>
                </a:solidFill>
                <a:latin typeface="Calibri" pitchFamily="32" charset="0"/>
              </a:rPr>
              <a:pPr algn="r" eaLnBrk="1" hangingPunct="1">
                <a:lnSpc>
                  <a:spcPct val="100000"/>
                </a:lnSpc>
              </a:pPr>
              <a:t>14</a:t>
            </a:fld>
            <a:endParaRPr lang="cs-CZ" altLang="cs-CZ" sz="1200">
              <a:solidFill>
                <a:srgbClr val="8B8B8B"/>
              </a:solidFill>
              <a:latin typeface="Calibri" pitchFamily="32" charset="0"/>
            </a:endParaRPr>
          </a:p>
        </p:txBody>
      </p:sp>
      <p:sp>
        <p:nvSpPr>
          <p:cNvPr id="17413" name="Text Box 4"/>
          <p:cNvSpPr txBox="1">
            <a:spLocks noChangeArrowheads="1"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0" rIns="90000" bIns="45000"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cs-CZ" altLang="cs-CZ" b="1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>
                <a:solidFill>
                  <a:srgbClr val="02283F"/>
                </a:solidFill>
              </a:rPr>
              <a:t/>
            </a:r>
            <a:br>
              <a:rPr lang="cs-CZ" altLang="cs-CZ" sz="1600">
                <a:solidFill>
                  <a:srgbClr val="02283F"/>
                </a:solidFill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5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6" name="Rectangle 7"/>
          <p:cNvSpPr>
            <a:spLocks noChangeArrowheads="1"/>
          </p:cNvSpPr>
          <p:nvPr/>
        </p:nvSpPr>
        <p:spPr bwMode="auto">
          <a:xfrm>
            <a:off x="2987675" y="950913"/>
            <a:ext cx="3384550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</a:pPr>
            <a:r>
              <a:rPr lang="cs-CZ" altLang="cs-CZ" sz="3200" b="1">
                <a:solidFill>
                  <a:srgbClr val="000000"/>
                </a:solidFill>
                <a:latin typeface="Calibri" pitchFamily="32" charset="0"/>
              </a:rPr>
              <a:t> Použité zdroje</a:t>
            </a:r>
          </a:p>
        </p:txBody>
      </p:sp>
      <p:sp>
        <p:nvSpPr>
          <p:cNvPr id="17417" name="Rectangle 8"/>
          <p:cNvSpPr>
            <a:spLocks noChangeArrowheads="1"/>
          </p:cNvSpPr>
          <p:nvPr/>
        </p:nvSpPr>
        <p:spPr bwMode="auto">
          <a:xfrm>
            <a:off x="503238" y="1439863"/>
            <a:ext cx="8204200" cy="6748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V. KEMKA, J. BARTÁK, P. MILČÁK, P. ŽITEK. Stavba a provoz strojů. Praha: informatorium, 2009, ISBN 978-80-7333-075-0.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AUTOR NEUVEDEN. googl [online]. [cit. 31.10.2013]. Dostupný na WWW: </a:t>
            </a:r>
            <a:r>
              <a:rPr lang="cs-CZ" altLang="cs-CZ">
                <a:solidFill>
                  <a:srgbClr val="000000"/>
                </a:solidFill>
                <a:latin typeface="Calibri" pitchFamily="32" charset="0"/>
                <a:hlinkClick r:id="rId5"/>
              </a:rPr>
              <a:t>www.kaiserkraft.cz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AUTOR NEUVEDEN. googl [online]. [cit. 31.10.2013]. Dostupný na WWW: </a:t>
            </a:r>
            <a:r>
              <a:rPr lang="cs-CZ" altLang="cs-CZ">
                <a:solidFill>
                  <a:srgbClr val="000000"/>
                </a:solidFill>
                <a:latin typeface="Calibri" pitchFamily="32" charset="0"/>
                <a:hlinkClick r:id="rId6"/>
              </a:rPr>
              <a:t>www.p-z.cz/paletovy_vozik_Hyster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AUTOR NEUVEDEN. googl [online]. [cit. 31.10.2013]. Dostupný na WWW: </a:t>
            </a:r>
            <a:r>
              <a:rPr lang="cs-CZ" altLang="cs-CZ">
                <a:solidFill>
                  <a:srgbClr val="000000"/>
                </a:solidFill>
                <a:latin typeface="Calibri" pitchFamily="32" charset="0"/>
                <a:hlinkClick r:id="rId7"/>
              </a:rPr>
              <a:t>http://www.pinterest.com/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AUTOR NEUVEDEN. googl [online]. [cit. 31.10.2013]. Dostupný na WWW: </a:t>
            </a:r>
            <a:r>
              <a:rPr lang="cs-CZ" altLang="cs-CZ">
                <a:solidFill>
                  <a:srgbClr val="000000"/>
                </a:solidFill>
                <a:latin typeface="Calibri" pitchFamily="32" charset="0"/>
                <a:hlinkClick r:id="rId8"/>
              </a:rPr>
              <a:t>http://www.emporo.cz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AUTOR NEUVEDEN. googl [online]. [cit. 31.10.2013]. Dostupný na WWW: </a:t>
            </a:r>
            <a:r>
              <a:rPr lang="cs-CZ" altLang="cs-CZ">
                <a:solidFill>
                  <a:srgbClr val="000000"/>
                </a:solidFill>
                <a:latin typeface="Calibri" pitchFamily="32" charset="0"/>
                <a:hlinkClick r:id="rId9"/>
              </a:rPr>
              <a:t>http://www.manipulacnitechnika.cz/</a:t>
            </a:r>
          </a:p>
          <a:p>
            <a:pPr eaLnBrk="1" hangingPunct="1">
              <a:lnSpc>
                <a:spcPct val="100000"/>
              </a:lnSpc>
            </a:pPr>
            <a:r>
              <a:rPr lang="cs-CZ" altLang="cs-CZ">
                <a:solidFill>
                  <a:srgbClr val="000000"/>
                </a:solidFill>
                <a:latin typeface="Calibri" pitchFamily="32" charset="0"/>
              </a:rPr>
              <a:t>AUTOR NEUVEDEN. googl [online]. [cit. 31.10.2013]. Dostupný na WWW: </a:t>
            </a:r>
            <a:r>
              <a:rPr lang="cs-CZ" altLang="cs-CZ">
                <a:solidFill>
                  <a:srgbClr val="000000"/>
                </a:solidFill>
                <a:latin typeface="Calibri" pitchFamily="32" charset="0"/>
                <a:hlinkClick r:id="rId10"/>
              </a:rPr>
              <a:t>http://www.ssad.cz/</a:t>
            </a: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  <a:p>
            <a:pPr eaLnBrk="1" hangingPunct="1">
              <a:lnSpc>
                <a:spcPct val="100000"/>
              </a:lnSpc>
            </a:pPr>
            <a:endParaRPr lang="cs-CZ" altLang="cs-CZ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784</Words>
  <Application>Microsoft Office PowerPoint</Application>
  <PresentationFormat>Předvádění na obrazovce (4:3)</PresentationFormat>
  <Paragraphs>153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Arial</vt:lpstr>
      <vt:lpstr>Microsoft YaHei</vt:lpstr>
      <vt:lpstr>Times New Roman</vt:lpstr>
      <vt:lpstr>Calibri</vt:lpstr>
      <vt:lpstr>Book Antiqua</vt:lpstr>
      <vt:lpstr>Wingdings</vt:lpstr>
      <vt:lpstr>Motiv systému Office</vt:lpstr>
      <vt:lpstr>1_Motiv systému Office</vt:lpstr>
      <vt:lpstr>2_Motiv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2</cp:revision>
  <cp:lastPrinted>1601-01-01T00:00:00Z</cp:lastPrinted>
  <dcterms:created xsi:type="dcterms:W3CDTF">1601-01-01T00:00:00Z</dcterms:created>
  <dcterms:modified xsi:type="dcterms:W3CDTF">2013-11-04T13:33:03Z</dcterms:modified>
</cp:coreProperties>
</file>