
<file path=[Content_Types].xml><?xml version="1.0" encoding="utf-8"?>
<Types xmlns="http://schemas.openxmlformats.org/package/2006/content-types">
  <Default Extension="png" ContentType="image/png"/>
  <Default Extension="w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handoutMasterIdLst>
    <p:handoutMasterId r:id="rId19"/>
  </p:handoutMasterIdLst>
  <p:sldIdLst>
    <p:sldId id="28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6" r:id="rId15"/>
    <p:sldId id="277" r:id="rId16"/>
    <p:sldId id="278" r:id="rId17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E70486F8-6A70-49F5-974F-A93DE1FAA82D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3142285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7A92C7BE-D4DE-42EC-BFE6-8CE5FE3CEA0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635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45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379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378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82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418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3393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3826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5737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0029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3339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479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359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888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9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83A9D15-F87D-4CC3-8475-BB0CCE3B881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712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34BE615-891D-4B7B-AF98-5806C18DE83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71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734C9F5-8297-4D11-B5CF-649239B6BDB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978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8600" cy="4525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4963"/>
            <a:ext cx="4038600" cy="4525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216862F-945E-47C1-8CA6-FA65790CDC9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6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DEDCB0F-0997-4C43-A6A0-1996206D029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21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CC7F6F6-4E0C-4844-A7A8-00A78D60B74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132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B8191A0-ADF4-4A2B-8464-F621B7064D7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9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295C4C4-76BE-4D08-9A77-7908E0ADAAD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400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3A93D43-246A-4A2F-9E40-D2F245AB319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219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22A01E4-A20B-4C0D-88DC-F46BD22E849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10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7400" cy="45259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5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B3DEC96-A1D2-4D52-A764-55053E7D664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990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9E268CB-7109-4C19-9F53-D0AF5F044AD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95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490B5EC-4663-4010-8318-A7F69A16F5A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91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4B5A134-537C-4449-BBBA-08D5348710B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654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47514C-06A0-496C-8537-9117A2965EA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41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0C08EE2-D84F-4BD7-8C20-D1E824040DD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C884569-DEB0-4658-BBB4-5ED8B72A56B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0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6AAEBA-3D65-4B7F-9718-9F274DD468E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84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2C06C32-9112-4D3F-BC89-5EB57FB16FC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029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7122771-5461-4A67-9F87-DC4C68EA6A8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83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CE38BF-7F01-4093-A4E0-9D2AFD6F5C1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76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12EC5AF-5D53-45EB-A70D-C0FBAB8CDF9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64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85799" y="2130480"/>
            <a:ext cx="7772039" cy="146952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Klepněte pro úpravu formátu titulního textuKliknutím lze upravit styl.</a:t>
            </a:r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56321890-534E-4D48-A9E4-4616BEB4CB77}" type="datetime1">
              <a:rPr lang="cs-CZ"/>
              <a:pPr lvl="0"/>
              <a:t>9. 12. 2013</a:t>
            </a:fld>
            <a:endParaRPr lang="cs-CZ"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9" y="6356520"/>
            <a:ext cx="28951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2D16D267-163B-435A-A2B3-4F9C6F238117}" type="slidenum">
              <a:t>‹#›</a:t>
            </a:fld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1"/>
          </p:nvPr>
        </p:nvSpPr>
        <p:spPr>
          <a:xfrm>
            <a:off x="457200" y="1604520"/>
            <a:ext cx="8229240" cy="452592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ctr" rtl="0" hangingPunct="1">
        <a:spcBef>
          <a:spcPts val="0"/>
        </a:spcBef>
        <a:spcAft>
          <a:spcPts val="0"/>
        </a:spcAft>
        <a:buNone/>
        <a:tabLst/>
        <a:defRPr lang="cs-CZ" sz="44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titleStyle>
    <p:bodyStyle>
      <a:lvl1pPr algn="l" rtl="0" hangingPunct="1">
        <a:spcBef>
          <a:spcPts val="0"/>
        </a:spcBef>
        <a:spcAft>
          <a:spcPts val="1417"/>
        </a:spcAft>
        <a:tabLst/>
        <a:defRPr lang="cs-CZ" sz="32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Klepněte pro úpravu formátu titulního textuKliknutím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Klepněte pro úpravu formátu textu osnovy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 osnovy</a:t>
            </a:r>
          </a:p>
          <a:p>
            <a:pPr lvl="4"/>
            <a:r>
              <a:rPr lang="cs-CZ"/>
              <a:t>Pátá úroveň osnovy</a:t>
            </a:r>
          </a:p>
          <a:p>
            <a:pPr lvl="5"/>
            <a:r>
              <a:rPr lang="cs-CZ"/>
              <a:t>Šestá úroveň</a:t>
            </a:r>
          </a:p>
          <a:p>
            <a:pPr lvl="6"/>
            <a:r>
              <a:rPr lang="cs-CZ"/>
              <a:t>Sedmá úroveň</a:t>
            </a:r>
          </a:p>
          <a:p>
            <a:pPr lvl="7"/>
            <a:r>
              <a:rPr lang="cs-CZ"/>
              <a:t>Osmá úroveň textu</a:t>
            </a:r>
          </a:p>
          <a:p>
            <a:pPr lvl="0"/>
            <a:r>
              <a:rPr lang="cs-CZ"/>
              <a:t>Devátá úroveňKliknutím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CF6D8B7B-C2C0-422E-AC4A-5C85EDB0C2B3}" type="datetime1">
              <a:rPr lang="cs-CZ"/>
              <a:pPr lvl="0"/>
              <a:t>9. 12. 2013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9" y="6356520"/>
            <a:ext cx="28951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9889C802-6E7E-458A-B3CF-7DC3D03F67B7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ctr" rtl="0" hangingPunct="1">
        <a:spcBef>
          <a:spcPts val="0"/>
        </a:spcBef>
        <a:spcAft>
          <a:spcPts val="0"/>
        </a:spcAft>
        <a:buNone/>
        <a:tabLst/>
        <a:defRPr lang="cs-CZ" sz="44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titleStyle>
    <p:bodyStyle>
      <a:lvl1pPr lvl="0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1pPr>
      <a:lvl2pPr lvl="1" rtl="0">
        <a:buSzPct val="75000"/>
        <a:buFont typeface="StarSymbol"/>
        <a:buChar char="–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2pPr>
      <a:lvl3pPr lvl="2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3pPr>
      <a:lvl4pPr lvl="3" rtl="0">
        <a:buSzPct val="75000"/>
        <a:buFont typeface="StarSymbol"/>
        <a:buChar char="–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4pPr>
      <a:lvl5pPr lvl="4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5pPr>
      <a:lvl6pPr lvl="5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6pPr>
      <a:lvl7pPr lvl="6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7pPr>
      <a:lvl8pPr lvl="7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8pPr>
      <a:lvl9pPr marL="0" marR="0" lvl="0" indent="0" algn="l" rtl="0" hangingPunct="1">
        <a:spcBef>
          <a:spcPts val="638"/>
        </a:spcBef>
        <a:spcAft>
          <a:spcPts val="1417"/>
        </a:spcAft>
        <a:buSzPct val="45000"/>
        <a:buFont typeface="Arial" pitchFamily="32"/>
        <a:buChar char="•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2.jp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2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3.jpeg"/><Relationship Id="rId4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1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.jpg"/><Relationship Id="rId9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struh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palkozet.wordpress.com/servis-a-opravy/upinani-obrobku-a-soustruzeni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eps.cz/pridavne_moduly/" TargetMode="External"/><Relationship Id="rId11" Type="http://schemas.openxmlformats.org/officeDocument/2006/relationships/hyperlink" Target="http://www.rwmaschinen.ch/Werkzeuge/Werkzeuge.html" TargetMode="External"/><Relationship Id="rId5" Type="http://schemas.openxmlformats.org/officeDocument/2006/relationships/hyperlink" Target="http://www.sandvik.coromant.com/cs-cz/knowledge/tool_holding_machines/application_overview/tool_holding/tool_holding_turning" TargetMode="External"/><Relationship Id="rId10" Type="http://schemas.openxmlformats.org/officeDocument/2006/relationships/hyperlink" Target="http://www.petrpokorny.info/ziv117_karusel.htm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ww.filak.cz/strojni-vyroba/soustruzeni-na-cnc-soustruhu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shop.boukal.cz/upinaci-naradi/rychloupinaci-nozovy-drzak-nahradni-drzak-32-x-130-typ-h-pro-kulate-noze/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489893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22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Řezné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pohyby, nástroje, upínání nástrojů a obrobků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Hlavní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 vedlejší pohyb, břit, břitová destička, luneta, revolverová hlava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Strojírenská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Ing. Křížová Naděžda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Soustružení 1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VY_32_INOVACE_22_425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961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444744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dirty="0">
                <a:latin typeface="Calibri" pitchFamily="18"/>
              </a:rPr>
              <a:t>vnější i vnitřní válcové plochy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dirty="0">
                <a:latin typeface="Calibri" pitchFamily="18"/>
              </a:rPr>
              <a:t>vnější i vnitřní kuželové plochy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dirty="0">
                <a:latin typeface="Calibri" pitchFamily="18"/>
              </a:rPr>
              <a:t>tvarové, rovinné, kulové plochy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dirty="0">
                <a:latin typeface="Calibri" pitchFamily="18"/>
              </a:rPr>
              <a:t>rovinné plochy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dirty="0">
                <a:latin typeface="Calibri" pitchFamily="18"/>
              </a:rPr>
              <a:t>vrtání, vystružování, řezání závitů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 u="sng" dirty="0" smtClean="0">
                <a:latin typeface="Calibri" pitchFamily="18"/>
              </a:rPr>
              <a:t>Řezné </a:t>
            </a:r>
            <a:r>
              <a:rPr lang="cs-CZ" sz="2000" b="1" u="sng" dirty="0">
                <a:latin typeface="Calibri" pitchFamily="18"/>
              </a:rPr>
              <a:t>pohyby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 dirty="0">
                <a:latin typeface="Calibri" pitchFamily="18"/>
              </a:rPr>
              <a:t>hlavní </a:t>
            </a:r>
            <a:r>
              <a:rPr lang="cs-CZ" sz="2000" dirty="0">
                <a:latin typeface="Calibri" pitchFamily="18"/>
              </a:rPr>
              <a:t>–</a:t>
            </a:r>
            <a:r>
              <a:rPr lang="cs-CZ" sz="2000" b="1" dirty="0">
                <a:latin typeface="Calibri" pitchFamily="18"/>
              </a:rPr>
              <a:t> </a:t>
            </a:r>
            <a:r>
              <a:rPr lang="cs-CZ" sz="2000" b="1" dirty="0">
                <a:solidFill>
                  <a:srgbClr val="00B0F0"/>
                </a:solidFill>
                <a:latin typeface="Calibri" pitchFamily="18"/>
              </a:rPr>
              <a:t>rotace</a:t>
            </a:r>
            <a:r>
              <a:rPr lang="cs-CZ" sz="2000" dirty="0">
                <a:solidFill>
                  <a:srgbClr val="FF0000"/>
                </a:solidFill>
                <a:latin typeface="Calibri" pitchFamily="18"/>
              </a:rPr>
              <a:t> </a:t>
            </a:r>
            <a:r>
              <a:rPr lang="cs-CZ" sz="2000" dirty="0">
                <a:latin typeface="Calibri" pitchFamily="18"/>
              </a:rPr>
              <a:t>-</a:t>
            </a:r>
            <a:r>
              <a:rPr lang="cs-CZ" sz="2000" dirty="0">
                <a:solidFill>
                  <a:srgbClr val="FF0000"/>
                </a:solidFill>
                <a:latin typeface="Calibri" pitchFamily="18"/>
              </a:rPr>
              <a:t> </a:t>
            </a:r>
            <a:r>
              <a:rPr lang="cs-CZ" sz="2000" dirty="0">
                <a:latin typeface="Calibri" pitchFamily="18"/>
              </a:rPr>
              <a:t>koná obrobek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 dirty="0">
                <a:latin typeface="Calibri" pitchFamily="18"/>
              </a:rPr>
              <a:t>vedlejší </a:t>
            </a:r>
            <a:r>
              <a:rPr lang="cs-CZ" sz="2000" dirty="0">
                <a:latin typeface="Calibri" pitchFamily="18"/>
              </a:rPr>
              <a:t>- </a:t>
            </a:r>
            <a:r>
              <a:rPr lang="cs-CZ" sz="2000" b="1" dirty="0">
                <a:solidFill>
                  <a:srgbClr val="00B0F0"/>
                </a:solidFill>
                <a:latin typeface="Calibri" pitchFamily="18"/>
              </a:rPr>
              <a:t>přísuv, posuv</a:t>
            </a:r>
            <a:r>
              <a:rPr lang="cs-CZ" sz="2000" dirty="0">
                <a:solidFill>
                  <a:srgbClr val="00B0F0"/>
                </a:solidFill>
                <a:latin typeface="Calibri" pitchFamily="18"/>
              </a:rPr>
              <a:t> </a:t>
            </a:r>
            <a:r>
              <a:rPr lang="cs-CZ" sz="2000" dirty="0">
                <a:latin typeface="Calibri" pitchFamily="18"/>
              </a:rPr>
              <a:t>-</a:t>
            </a:r>
            <a:r>
              <a:rPr lang="cs-CZ" sz="2000" dirty="0">
                <a:solidFill>
                  <a:srgbClr val="FF0000"/>
                </a:solidFill>
                <a:latin typeface="Calibri" pitchFamily="18"/>
              </a:rPr>
              <a:t> </a:t>
            </a:r>
            <a:r>
              <a:rPr lang="cs-CZ" sz="2000" dirty="0">
                <a:latin typeface="Calibri" pitchFamily="18"/>
              </a:rPr>
              <a:t>koná nástroj</a:t>
            </a:r>
          </a:p>
        </p:txBody>
      </p:sp>
      <p:sp>
        <p:nvSpPr>
          <p:cNvPr id="6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615E50A0-1A18-4CA0-A34C-2E7578472AA7}" type="slidenum">
              <a:t>2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11"/>
          <p:cNvSpPr/>
          <p:nvPr/>
        </p:nvSpPr>
        <p:spPr>
          <a:xfrm>
            <a:off x="3465360" y="1055880"/>
            <a:ext cx="2149560" cy="577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32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Soustružení</a:t>
            </a:r>
          </a:p>
        </p:txBody>
      </p:sp>
      <p:grpSp>
        <p:nvGrpSpPr>
          <p:cNvPr id="10" name="Group 4"/>
          <p:cNvGrpSpPr/>
          <p:nvPr/>
        </p:nvGrpSpPr>
        <p:grpSpPr>
          <a:xfrm>
            <a:off x="5292720" y="2997360"/>
            <a:ext cx="3233520" cy="2423880"/>
            <a:chOff x="5292720" y="2997360"/>
            <a:chExt cx="3233520" cy="2423880"/>
          </a:xfrm>
        </p:grpSpPr>
        <p:sp>
          <p:nvSpPr>
            <p:cNvPr id="11" name="AutoShape 3"/>
            <p:cNvSpPr/>
            <p:nvPr/>
          </p:nvSpPr>
          <p:spPr>
            <a:xfrm>
              <a:off x="5292720" y="2997360"/>
              <a:ext cx="3228480" cy="241884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1440" tIns="45720" rIns="91440" bIns="45720" anchor="t" anchorCtr="0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pic>
          <p:nvPicPr>
            <p:cNvPr id="12" name="Picture 5"/>
            <p:cNvPicPr>
              <a:picLocks noChangeAspect="1"/>
            </p:cNvPicPr>
            <p:nvPr/>
          </p:nvPicPr>
          <p:blipFill>
            <a:blip r:embed="rId5">
              <a:lum/>
              <a:alphaModFix/>
            </a:blip>
            <a:srcRect/>
            <a:stretch>
              <a:fillRect/>
            </a:stretch>
          </p:blipFill>
          <p:spPr>
            <a:xfrm>
              <a:off x="5292720" y="2997360"/>
              <a:ext cx="3233520" cy="242388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3" name="Šipka nahoru 9"/>
          <p:cNvSpPr/>
          <p:nvPr/>
        </p:nvSpPr>
        <p:spPr>
          <a:xfrm rot="2105400">
            <a:off x="6657324" y="4662852"/>
            <a:ext cx="241920" cy="316080"/>
          </a:xfrm>
          <a:custGeom>
            <a:avLst>
              <a:gd name="f0" fmla="val 5400"/>
              <a:gd name="f1" fmla="val 5400"/>
            </a:avLst>
            <a:gdLst>
              <a:gd name="f2" fmla="val w"/>
              <a:gd name="f3" fmla="val h"/>
              <a:gd name="f4" fmla="val 0"/>
              <a:gd name="f5" fmla="val 21600"/>
              <a:gd name="f6" fmla="val 10800"/>
              <a:gd name="f7" fmla="*/ f2 1 21600"/>
              <a:gd name="f8" fmla="*/ f3 1 21600"/>
              <a:gd name="f9" fmla="pin 0 f1 10800"/>
              <a:gd name="f10" fmla="pin 0 f0 21600"/>
              <a:gd name="f11" fmla="val f9"/>
              <a:gd name="f12" fmla="val f10"/>
              <a:gd name="f13" fmla="+- 21600 0 f9"/>
              <a:gd name="f14" fmla="*/ f9 f7 1"/>
              <a:gd name="f15" fmla="*/ f10 f8 1"/>
              <a:gd name="f16" fmla="*/ 21600 f8 1"/>
              <a:gd name="f17" fmla="*/ f12 f11 1"/>
              <a:gd name="f18" fmla="*/ f11 f7 1"/>
              <a:gd name="f19" fmla="*/ f13 f7 1"/>
              <a:gd name="f20" fmla="*/ f17 1 10800"/>
              <a:gd name="f21" fmla="+- f12 0 f20"/>
              <a:gd name="f22" fmla="*/ f21 f8 1"/>
            </a:gdLst>
            <a:ahLst>
              <a:ahXY gdRefX="f1" minX="f4" maxX="f6" gdRefY="f0" minY="f4" maxY="f5">
                <a:pos x="f14" y="f15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2" r="f19" b="f16"/>
            <a:pathLst>
              <a:path w="21600" h="21600">
                <a:moveTo>
                  <a:pt x="f11" y="f5"/>
                </a:moveTo>
                <a:lnTo>
                  <a:pt x="f11" y="f12"/>
                </a:lnTo>
                <a:lnTo>
                  <a:pt x="f4" y="f12"/>
                </a:lnTo>
                <a:lnTo>
                  <a:pt x="f6" y="f4"/>
                </a:lnTo>
                <a:lnTo>
                  <a:pt x="f5" y="f12"/>
                </a:lnTo>
                <a:lnTo>
                  <a:pt x="f13" y="f12"/>
                </a:lnTo>
                <a:lnTo>
                  <a:pt x="f13" y="f5"/>
                </a:lnTo>
                <a:close/>
              </a:path>
            </a:pathLst>
          </a:custGeom>
          <a:solidFill>
            <a:srgbClr val="F79646"/>
          </a:solidFill>
          <a:ln w="25560">
            <a:solidFill>
              <a:srgbClr val="B66E33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14764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b="1" u="sng" dirty="0">
                <a:latin typeface="Calibri" pitchFamily="18"/>
              </a:rPr>
              <a:t>Řezná rychlost</a:t>
            </a:r>
            <a:r>
              <a:rPr lang="cs-CZ" sz="2000" dirty="0">
                <a:latin typeface="Calibri" pitchFamily="18"/>
              </a:rPr>
              <a:t> – vzájemná rychlost mezi nástrojem a obrobkem v místě obrábění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 dirty="0">
                <a:latin typeface="Calibri" pitchFamily="18"/>
              </a:rPr>
              <a:t>V = (pí * D * n) / 1 000  m/min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v – řezná, obvodová rychlost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D – průměr obrobku  mm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n – otáčky  1/min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 u="sng" dirty="0" smtClean="0">
                <a:latin typeface="Calibri" pitchFamily="18"/>
              </a:rPr>
              <a:t>hlavní </a:t>
            </a:r>
            <a:r>
              <a:rPr lang="cs-CZ" sz="2000" b="1" u="sng" dirty="0">
                <a:latin typeface="Calibri" pitchFamily="18"/>
              </a:rPr>
              <a:t>pohyb </a:t>
            </a:r>
            <a:r>
              <a:rPr lang="cs-CZ" sz="2000" dirty="0">
                <a:latin typeface="Calibri" pitchFamily="18"/>
              </a:rPr>
              <a:t>způsobuje vznik </a:t>
            </a:r>
            <a:r>
              <a:rPr lang="cs-CZ" sz="2000" dirty="0" smtClean="0">
                <a:latin typeface="Calibri" pitchFamily="18"/>
              </a:rPr>
              <a:t>třísky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 u="sng" dirty="0" smtClean="0">
                <a:latin typeface="Calibri" pitchFamily="18"/>
              </a:rPr>
              <a:t>posuv</a:t>
            </a:r>
            <a:r>
              <a:rPr lang="cs-CZ" sz="2000" dirty="0" smtClean="0">
                <a:latin typeface="Calibri" pitchFamily="18"/>
              </a:rPr>
              <a:t> </a:t>
            </a:r>
            <a:r>
              <a:rPr lang="cs-CZ" sz="2000" dirty="0">
                <a:latin typeface="Calibri" pitchFamily="18"/>
              </a:rPr>
              <a:t>způsobuje vznik obrobené plochy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 u="sng" dirty="0" smtClean="0">
                <a:latin typeface="Calibri" pitchFamily="18"/>
              </a:rPr>
              <a:t>řezný </a:t>
            </a:r>
            <a:r>
              <a:rPr lang="cs-CZ" sz="2000" b="1" u="sng" dirty="0">
                <a:latin typeface="Calibri" pitchFamily="18"/>
              </a:rPr>
              <a:t>pohyb </a:t>
            </a:r>
            <a:r>
              <a:rPr lang="cs-CZ" sz="2000" dirty="0">
                <a:latin typeface="Calibri" pitchFamily="18"/>
              </a:rPr>
              <a:t>vznikne složením hlavního pohybu a posuvu. Je </a:t>
            </a:r>
            <a:r>
              <a:rPr lang="cs-CZ" sz="2000" dirty="0" smtClean="0">
                <a:latin typeface="Calibri" pitchFamily="18"/>
              </a:rPr>
              <a:t>to relativní </a:t>
            </a:r>
            <a:r>
              <a:rPr lang="cs-CZ" sz="2000" dirty="0">
                <a:latin typeface="Calibri" pitchFamily="18"/>
              </a:rPr>
              <a:t>pohyb mezi obrobkem a nástrojem, čímž se </a:t>
            </a:r>
            <a:r>
              <a:rPr lang="cs-CZ" sz="2000" dirty="0" err="1" smtClean="0">
                <a:latin typeface="Calibri" pitchFamily="18"/>
              </a:rPr>
              <a:t>uskutečňujetřískové</a:t>
            </a:r>
            <a:r>
              <a:rPr lang="cs-CZ" sz="2000" dirty="0" smtClean="0">
                <a:latin typeface="Calibri" pitchFamily="18"/>
              </a:rPr>
              <a:t> </a:t>
            </a:r>
            <a:r>
              <a:rPr lang="cs-CZ" sz="2000" dirty="0">
                <a:latin typeface="Calibri" pitchFamily="18"/>
              </a:rPr>
              <a:t>obrábění.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 dirty="0">
              <a:latin typeface="Calibri" pitchFamily="18"/>
            </a:endParaRPr>
          </a:p>
        </p:txBody>
      </p:sp>
      <p:sp>
        <p:nvSpPr>
          <p:cNvPr id="6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811078D6-F060-4200-ABAD-693AA04D1B0E}" type="slidenum">
              <a:t>3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14764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u="sng">
                <a:latin typeface="Calibri" pitchFamily="18"/>
              </a:rPr>
              <a:t> </a:t>
            </a:r>
            <a:r>
              <a:rPr lang="cs-CZ" sz="2000" b="1" u="sng">
                <a:latin typeface="Calibri" pitchFamily="18"/>
              </a:rPr>
              <a:t>Řezný nástroj – geometrie břitu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 u="sng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>
                <a:solidFill>
                  <a:srgbClr val="00DCFF"/>
                </a:solidFill>
                <a:latin typeface="Calibri" pitchFamily="18"/>
              </a:rPr>
              <a:t>pracovní část</a:t>
            </a:r>
            <a:r>
              <a:rPr lang="cs-CZ" sz="2000" b="1">
                <a:latin typeface="Calibri" pitchFamily="18"/>
              </a:rPr>
              <a:t> – břit – </a:t>
            </a:r>
            <a:r>
              <a:rPr lang="cs-CZ" sz="2000">
                <a:latin typeface="Calibri" pitchFamily="18"/>
              </a:rPr>
              <a:t>tvar klínu                 </a:t>
            </a:r>
            <a:r>
              <a:rPr lang="cs-CZ" sz="2000" b="1">
                <a:latin typeface="Calibri" pitchFamily="18"/>
              </a:rPr>
              <a:t>čelo, hlavní a vedlejší hřbet, hlavní a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>
                <a:latin typeface="Calibri" pitchFamily="18"/>
              </a:rPr>
              <a:t>                                                                         vedlejší ostří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>
                <a:solidFill>
                  <a:srgbClr val="00DCFF"/>
                </a:solidFill>
                <a:latin typeface="Calibri" pitchFamily="18"/>
              </a:rPr>
              <a:t>upínací část</a:t>
            </a:r>
            <a:r>
              <a:rPr lang="cs-CZ" sz="2000" b="1">
                <a:latin typeface="Calibri" pitchFamily="18"/>
              </a:rPr>
              <a:t> 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>
                <a:latin typeface="Calibri" pitchFamily="18"/>
              </a:rPr>
              <a:t>úhel – čela, břitu, hřbetu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 b="1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 b="1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 b="1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 b="1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</p:txBody>
      </p:sp>
      <p:sp>
        <p:nvSpPr>
          <p:cNvPr id="6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BE3B710C-565D-4A58-9ADC-8ACBA1CBC3ED}" type="slidenum">
              <a:t>4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Šipka doprava 2"/>
          <p:cNvSpPr/>
          <p:nvPr/>
        </p:nvSpPr>
        <p:spPr>
          <a:xfrm>
            <a:off x="3888360" y="1944000"/>
            <a:ext cx="791640" cy="431640"/>
          </a:xfrm>
          <a:custGeom>
            <a:avLst>
              <a:gd name="f0" fmla="val 16200"/>
              <a:gd name="f1" fmla="val 5400"/>
            </a:avLst>
            <a:gdLst>
              <a:gd name="f2" fmla="val w"/>
              <a:gd name="f3" fmla="val h"/>
              <a:gd name="f4" fmla="val 0"/>
              <a:gd name="f5" fmla="val 21600"/>
              <a:gd name="f6" fmla="val 10800"/>
              <a:gd name="f7" fmla="*/ f2 1 21600"/>
              <a:gd name="f8" fmla="*/ f3 1 21600"/>
              <a:gd name="f9" fmla="pin 0 f0 21600"/>
              <a:gd name="f10" fmla="pin 0 f1 10800"/>
              <a:gd name="f11" fmla="val f10"/>
              <a:gd name="f12" fmla="val f9"/>
              <a:gd name="f13" fmla="+- 21600 0 f10"/>
              <a:gd name="f14" fmla="*/ f9 f7 1"/>
              <a:gd name="f15" fmla="*/ f10 f8 1"/>
              <a:gd name="f16" fmla="*/ 0 f7 1"/>
              <a:gd name="f17" fmla="+- 21600 0 f12"/>
              <a:gd name="f18" fmla="*/ f13 f8 1"/>
              <a:gd name="f19" fmla="*/ f11 f8 1"/>
              <a:gd name="f20" fmla="*/ f17 f11 1"/>
              <a:gd name="f21" fmla="*/ f20 1 10800"/>
              <a:gd name="f22" fmla="+- f12 f21 0"/>
              <a:gd name="f23" fmla="*/ f22 f7 1"/>
            </a:gdLst>
            <a:ahLst>
              <a:ahXY gdRefX="f0" minX="f4" maxX="f5" gdRefY="f1" minY="f4" maxY="f6">
                <a:pos x="f14" y="f15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6" t="f19" r="f23" b="f18"/>
            <a:pathLst>
              <a:path w="21600" h="21600">
                <a:moveTo>
                  <a:pt x="f4" y="f11"/>
                </a:moveTo>
                <a:lnTo>
                  <a:pt x="f12" y="f11"/>
                </a:lnTo>
                <a:lnTo>
                  <a:pt x="f12" y="f4"/>
                </a:lnTo>
                <a:lnTo>
                  <a:pt x="f5" y="f6"/>
                </a:lnTo>
                <a:lnTo>
                  <a:pt x="f12" y="f5"/>
                </a:lnTo>
                <a:lnTo>
                  <a:pt x="f12" y="f13"/>
                </a:lnTo>
                <a:lnTo>
                  <a:pt x="f4" y="f13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pic>
        <p:nvPicPr>
          <p:cNvPr id="10" name="Zástupný symbol pro obsah 9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4464000" y="2951999"/>
            <a:ext cx="3600000" cy="2284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1547664" y="4154820"/>
            <a:ext cx="1944000" cy="14669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90799072-683F-4368-9AF6-836582DE0A75}" type="slidenum">
              <a:t>5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b="1" u="sng">
                <a:latin typeface="Calibri" pitchFamily="18"/>
              </a:rPr>
              <a:t>Soustružnické nože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b="1">
                <a:latin typeface="Calibri" pitchFamily="18"/>
              </a:rPr>
              <a:t>rozdělení podle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b="1">
                <a:solidFill>
                  <a:srgbClr val="00B0F0"/>
                </a:solidFill>
                <a:latin typeface="Calibri" pitchFamily="18"/>
              </a:rPr>
              <a:t>materiálu</a:t>
            </a:r>
            <a:r>
              <a:rPr lang="cs-CZ" sz="2000">
                <a:latin typeface="Calibri" pitchFamily="18"/>
              </a:rPr>
              <a:t> – břitové destičky z RO, SK, keramiky, cermetu, KBN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b="1">
                <a:solidFill>
                  <a:srgbClr val="00B0F0"/>
                </a:solidFill>
                <a:latin typeface="Calibri" pitchFamily="18"/>
              </a:rPr>
              <a:t>druhu obráběcího stroje</a:t>
            </a:r>
            <a:r>
              <a:rPr lang="cs-CZ" sz="2000">
                <a:solidFill>
                  <a:srgbClr val="00B0F0"/>
                </a:solidFill>
                <a:latin typeface="Calibri" pitchFamily="18"/>
              </a:rPr>
              <a:t> </a:t>
            </a:r>
            <a:r>
              <a:rPr lang="cs-CZ" sz="2000">
                <a:latin typeface="Calibri" pitchFamily="18"/>
              </a:rPr>
              <a:t>– soustružnické, revolverové, automatové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b="1">
                <a:solidFill>
                  <a:srgbClr val="00B0F0"/>
                </a:solidFill>
                <a:latin typeface="Calibri" pitchFamily="18"/>
              </a:rPr>
              <a:t>charakteru obrábění</a:t>
            </a:r>
            <a:r>
              <a:rPr lang="cs-CZ" sz="2000">
                <a:solidFill>
                  <a:srgbClr val="00B0F0"/>
                </a:solidFill>
                <a:latin typeface="Calibri" pitchFamily="18"/>
              </a:rPr>
              <a:t> </a:t>
            </a:r>
            <a:r>
              <a:rPr lang="cs-CZ" sz="2000">
                <a:latin typeface="Calibri" pitchFamily="18"/>
              </a:rPr>
              <a:t>– hrubovací, hladící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b="1">
                <a:solidFill>
                  <a:srgbClr val="00B0F0"/>
                </a:solidFill>
                <a:latin typeface="Calibri" pitchFamily="18"/>
              </a:rPr>
              <a:t>způsobu obrábění</a:t>
            </a:r>
            <a:r>
              <a:rPr lang="cs-CZ" sz="2000">
                <a:solidFill>
                  <a:srgbClr val="00B0F0"/>
                </a:solidFill>
                <a:latin typeface="Calibri" pitchFamily="18"/>
              </a:rPr>
              <a:t> </a:t>
            </a:r>
            <a:r>
              <a:rPr lang="cs-CZ" sz="2000">
                <a:latin typeface="Calibri" pitchFamily="18"/>
              </a:rPr>
              <a:t>– ubírací, zapichovací, upichovací, tvarové, vyvrtávací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b="1">
                <a:solidFill>
                  <a:srgbClr val="00B0F0"/>
                </a:solidFill>
                <a:latin typeface="Calibri" pitchFamily="18"/>
              </a:rPr>
              <a:t>tvaru tělesa</a:t>
            </a:r>
            <a:r>
              <a:rPr lang="cs-CZ" sz="2000">
                <a:solidFill>
                  <a:srgbClr val="00B0F0"/>
                </a:solidFill>
                <a:latin typeface="Calibri" pitchFamily="18"/>
              </a:rPr>
              <a:t> </a:t>
            </a:r>
            <a:r>
              <a:rPr lang="cs-CZ" sz="2000">
                <a:latin typeface="Calibri" pitchFamily="18"/>
              </a:rPr>
              <a:t>– přímé, ohnuté, prohnuté, osazené</a:t>
            </a:r>
          </a:p>
          <a:p>
            <a:pPr marL="0" lvl="0" indent="0">
              <a:spcBef>
                <a:spcPts val="638"/>
              </a:spcBef>
              <a:buFont typeface="Wingdings"/>
              <a:buChar char="§"/>
            </a:pPr>
            <a:r>
              <a:rPr lang="cs-CZ" sz="2000" b="1">
                <a:solidFill>
                  <a:srgbClr val="00B0F0"/>
                </a:solidFill>
                <a:latin typeface="Calibri" pitchFamily="18"/>
              </a:rPr>
              <a:t>polohy hlavního ostří</a:t>
            </a:r>
            <a:r>
              <a:rPr lang="cs-CZ" sz="2000">
                <a:solidFill>
                  <a:srgbClr val="00B0F0"/>
                </a:solidFill>
                <a:latin typeface="Calibri" pitchFamily="18"/>
              </a:rPr>
              <a:t> </a:t>
            </a:r>
            <a:r>
              <a:rPr lang="cs-CZ" sz="2000">
                <a:latin typeface="Calibri" pitchFamily="18"/>
              </a:rPr>
              <a:t>– pravé, levé, souměrné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/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457200" y="1080000"/>
            <a:ext cx="8229240" cy="504576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r>
              <a:rPr lang="cs-CZ">
                <a:solidFill>
                  <a:srgbClr val="000000"/>
                </a:solidFill>
                <a:latin typeface="Calibri" pitchFamily="18"/>
                <a:cs typeface="Tahoma" pitchFamily="2"/>
              </a:rPr>
              <a:t>s vyměnitelnými destičkami                                                         </a:t>
            </a: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457200" y="1512000"/>
            <a:ext cx="2229839" cy="129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2833920" y="1539720"/>
            <a:ext cx="2448000" cy="1655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471240" y="3311999"/>
            <a:ext cx="2120760" cy="158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3024000" y="3585960"/>
            <a:ext cx="2448000" cy="14824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>
            <a:off x="5616000" y="1728000"/>
            <a:ext cx="3024000" cy="338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73A46D7D-9FC2-4D85-A47B-019F616E3010}" type="slidenum">
              <a:t>7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závitový                                   upichovací                             tvarové                                      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76000" y="2060280"/>
            <a:ext cx="2520000" cy="338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3311999" y="2088000"/>
            <a:ext cx="2422080" cy="31845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6120000" y="2184480"/>
            <a:ext cx="2448000" cy="22075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2C50A9A1-EBFB-4D5B-87E9-CD62A4AA7380}" type="slidenum">
              <a:t>8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břitové destičky z </a:t>
            </a:r>
            <a:r>
              <a:rPr lang="cs-CZ" sz="2000" dirty="0" err="1">
                <a:latin typeface="Calibri" pitchFamily="18"/>
              </a:rPr>
              <a:t>tvrdokovu</a:t>
            </a:r>
            <a:r>
              <a:rPr lang="cs-CZ" sz="2000" dirty="0">
                <a:latin typeface="Calibri" pitchFamily="18"/>
              </a:rPr>
              <a:t>, cermetu</a:t>
            </a:r>
            <a:r>
              <a:rPr lang="cs-CZ" sz="2000" dirty="0" smtClean="0">
                <a:latin typeface="Calibri" pitchFamily="18"/>
              </a:rPr>
              <a:t>, KNB, s diamantovým povlakem</a:t>
            </a:r>
            <a:endParaRPr lang="cs-CZ" sz="2000" dirty="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1152000" y="1655999"/>
            <a:ext cx="2520000" cy="187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1152000" y="3816000"/>
            <a:ext cx="2592000" cy="17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3528000" y="2376000"/>
            <a:ext cx="2520000" cy="158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5760000" y="3816000"/>
            <a:ext cx="2592000" cy="18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13B32CB0-5780-470C-81CB-1A81868F4A74}" type="slidenum">
              <a:t>9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  <a:r>
              <a:rPr lang="cs-CZ" sz="2000" b="1" u="sng" dirty="0">
                <a:latin typeface="Calibri" pitchFamily="18"/>
              </a:rPr>
              <a:t>Upínání nástrojů</a:t>
            </a: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nožová hlava</a:t>
            </a:r>
            <a:r>
              <a:rPr lang="cs-CZ" sz="2000" dirty="0">
                <a:solidFill>
                  <a:srgbClr val="00DCFF"/>
                </a:solidFill>
                <a:latin typeface="Calibri" pitchFamily="18"/>
              </a:rPr>
              <a:t> </a:t>
            </a:r>
            <a:r>
              <a:rPr lang="cs-CZ" sz="2000" dirty="0">
                <a:latin typeface="Calibri" pitchFamily="18"/>
              </a:rPr>
              <a:t>– upínkami, šrouby</a:t>
            </a: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revolverová hlava</a:t>
            </a: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koník</a:t>
            </a:r>
            <a:r>
              <a:rPr lang="cs-CZ" sz="2000" dirty="0">
                <a:latin typeface="Calibri" pitchFamily="18"/>
              </a:rPr>
              <a:t> – vrták, výstružník, závitník</a:t>
            </a: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speciální přídavná zařízení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392800" y="1283400"/>
            <a:ext cx="3600000" cy="35848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645480" y="3816000"/>
            <a:ext cx="2378519" cy="208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3306960" y="3816000"/>
            <a:ext cx="2741039" cy="208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8763C804-2269-4F0D-95AA-57C44D0D1E10}" type="slidenum">
              <a:t>10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360000" y="2470680"/>
            <a:ext cx="4320000" cy="33613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5112000" y="2448000"/>
            <a:ext cx="3671999" cy="209231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288000" y="1080000"/>
            <a:ext cx="8640000" cy="108000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marR="0" lvl="0" indent="0" algn="l" rtl="0" hangingPunct="1">
              <a:spcBef>
                <a:spcPts val="638"/>
              </a:spcBef>
              <a:spcAft>
                <a:spcPts val="1417"/>
              </a:spcAft>
              <a:buNone/>
              <a:tabLst/>
            </a:pPr>
            <a:r>
              <a:rPr lang="cs-CZ" sz="2000" b="0" i="0" u="none" strike="noStrike" spc="0">
                <a:solidFill>
                  <a:srgbClr val="000000"/>
                </a:solidFill>
                <a:latin typeface="Calibri" pitchFamily="18"/>
              </a:rPr>
              <a:t>  </a:t>
            </a:r>
            <a:r>
              <a:rPr lang="cs-CZ" sz="2000" b="1" i="0" u="none" strike="noStrike" spc="0">
                <a:solidFill>
                  <a:srgbClr val="00DCFF"/>
                </a:solidFill>
                <a:latin typeface="Calibri" pitchFamily="18"/>
              </a:rPr>
              <a:t>upínací systémy</a:t>
            </a:r>
            <a:r>
              <a:rPr lang="cs-CZ" sz="2000" b="0" i="0" u="none" strike="noStrike" spc="0">
                <a:solidFill>
                  <a:srgbClr val="000000"/>
                </a:solidFill>
                <a:latin typeface="Calibri" pitchFamily="18"/>
              </a:rPr>
              <a:t> -  při výběru nástrojového držáku hrají důležitou roli </a:t>
            </a:r>
            <a:r>
              <a:rPr lang="cs-CZ" sz="2000" b="0" i="0" u="sng" strike="noStrike" spc="0">
                <a:solidFill>
                  <a:srgbClr val="000000"/>
                </a:solidFill>
                <a:uFillTx/>
                <a:latin typeface="Calibri" pitchFamily="18"/>
              </a:rPr>
              <a:t>tuhost v</a:t>
            </a:r>
            <a:r>
              <a:rPr lang="cs-CZ" sz="2000" b="0" i="0" u="none" strike="noStrike" spc="0">
                <a:solidFill>
                  <a:srgbClr val="000000"/>
                </a:solidFill>
                <a:latin typeface="Calibri" pitchFamily="18"/>
              </a:rPr>
              <a:t> </a:t>
            </a:r>
            <a:r>
              <a:rPr lang="cs-CZ" sz="2000" b="0" i="0" u="sng" strike="noStrike" spc="0">
                <a:solidFill>
                  <a:srgbClr val="000000"/>
                </a:solidFill>
                <a:uFillTx/>
                <a:latin typeface="Calibri" pitchFamily="18"/>
              </a:rPr>
              <a:t>ohybu a krutu</a:t>
            </a:r>
            <a:r>
              <a:rPr lang="cs-CZ" sz="2000" b="0" i="0" u="none" strike="noStrike" spc="0">
                <a:solidFill>
                  <a:srgbClr val="000000"/>
                </a:solidFill>
                <a:latin typeface="Calibri" pitchFamily="18"/>
              </a:rPr>
              <a:t>, zajištění </a:t>
            </a:r>
            <a:r>
              <a:rPr lang="cs-CZ" sz="2000" b="0" i="0" u="sng" strike="noStrike" spc="0">
                <a:solidFill>
                  <a:srgbClr val="000000"/>
                </a:solidFill>
                <a:uFillTx/>
                <a:latin typeface="Calibri" pitchFamily="18"/>
              </a:rPr>
              <a:t>polohy řezného břitu</a:t>
            </a:r>
            <a:r>
              <a:rPr lang="cs-CZ" sz="2000" b="0" i="0" u="none" strike="noStrike" spc="0">
                <a:solidFill>
                  <a:srgbClr val="000000"/>
                </a:solidFill>
                <a:latin typeface="Calibri" pitchFamily="18"/>
              </a:rPr>
              <a:t> a </a:t>
            </a:r>
            <a:r>
              <a:rPr lang="cs-CZ" sz="2000" b="0" i="0" u="sng" strike="noStrike" spc="0">
                <a:solidFill>
                  <a:srgbClr val="000000"/>
                </a:solidFill>
                <a:uFillTx/>
                <a:latin typeface="Calibri" pitchFamily="18"/>
              </a:rPr>
              <a:t>čas potřebný pro výměnu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51EDE968-CF4A-4BE8-ABCD-B526F9EE6888}" type="slidenum">
              <a:t>11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144000" y="900000"/>
            <a:ext cx="85424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b="1" u="sng" dirty="0">
                <a:latin typeface="Calibri" pitchFamily="18"/>
              </a:rPr>
              <a:t> Upínání obrobků</a:t>
            </a: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3 a 4 čelisťová sklíčidla</a:t>
            </a:r>
            <a:r>
              <a:rPr lang="cs-CZ" sz="2000" dirty="0">
                <a:latin typeface="Calibri" pitchFamily="18"/>
              </a:rPr>
              <a:t> - k upínání </a:t>
            </a:r>
            <a:r>
              <a:rPr lang="cs-CZ" sz="2000" dirty="0" err="1">
                <a:latin typeface="Calibri" pitchFamily="18"/>
              </a:rPr>
              <a:t>válcových,trojhraných</a:t>
            </a:r>
            <a:r>
              <a:rPr lang="cs-CZ" sz="2000" dirty="0">
                <a:latin typeface="Calibri" pitchFamily="18"/>
              </a:rPr>
              <a:t> a </a:t>
            </a:r>
            <a:r>
              <a:rPr lang="cs-CZ" sz="2000" dirty="0" err="1">
                <a:latin typeface="Calibri" pitchFamily="18"/>
              </a:rPr>
              <a:t>šetihraných</a:t>
            </a:r>
            <a:r>
              <a:rPr lang="cs-CZ" sz="2000" dirty="0">
                <a:latin typeface="Calibri" pitchFamily="18"/>
              </a:rPr>
              <a:t>                                                   obrobků</a:t>
            </a: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mezi hroty</a:t>
            </a:r>
            <a:r>
              <a:rPr lang="cs-CZ" sz="2000" dirty="0">
                <a:latin typeface="Calibri" pitchFamily="18"/>
              </a:rPr>
              <a:t> pomocí unášecího </a:t>
            </a:r>
            <a:r>
              <a:rPr lang="cs-CZ" sz="2000" dirty="0" smtClean="0">
                <a:latin typeface="Calibri" pitchFamily="18"/>
              </a:rPr>
              <a:t>srdce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 dirty="0">
              <a:latin typeface="Calibri" pitchFamily="18"/>
            </a:endParaRP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na lícní desku </a:t>
            </a:r>
            <a:r>
              <a:rPr lang="cs-CZ" sz="2000" dirty="0">
                <a:latin typeface="Calibri" pitchFamily="18"/>
              </a:rPr>
              <a:t>- upíná obrobky s velkým průměrem nebo asymetrickým                                  tvarem, má jednotlivě představitelné upínací čelisti</a:t>
            </a: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do kleštin</a:t>
            </a:r>
            <a:r>
              <a:rPr lang="cs-CZ" sz="2000" dirty="0">
                <a:latin typeface="Calibri" pitchFamily="18"/>
              </a:rPr>
              <a:t> - slouží k upínaní krátkých a válcovitých obrobků s malými                                průměry</a:t>
            </a: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luneta</a:t>
            </a:r>
            <a:r>
              <a:rPr lang="cs-CZ" sz="2000" dirty="0">
                <a:latin typeface="Calibri" pitchFamily="18"/>
              </a:rPr>
              <a:t> - opírá se jí </a:t>
            </a:r>
            <a:r>
              <a:rPr lang="cs-CZ" sz="2000" dirty="0" err="1">
                <a:latin typeface="Calibri" pitchFamily="18"/>
              </a:rPr>
              <a:t>dlouhé,tenké</a:t>
            </a:r>
            <a:r>
              <a:rPr lang="cs-CZ" sz="2000" dirty="0">
                <a:latin typeface="Calibri" pitchFamily="18"/>
              </a:rPr>
              <a:t> obrobky čímž se zabraní průhybu při                               obrábění</a:t>
            </a:r>
          </a:p>
          <a:p>
            <a:pPr lvl="0">
              <a:buNone/>
            </a:pPr>
            <a:endParaRPr lang="cs-CZ" sz="2000" dirty="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</a:p>
        </p:txBody>
      </p:sp>
      <p:pic>
        <p:nvPicPr>
          <p:cNvPr id="9" name="Obrázek 8" descr="C:\Users\Krizova\Desktop\S069-unaseci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72816"/>
            <a:ext cx="2414905" cy="1733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444F7235-46D9-4DCE-B8C2-3D64FF0B5C2B}" type="slidenum">
              <a:t>12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936000" y="1562760"/>
            <a:ext cx="2376000" cy="18212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3711240" y="1584000"/>
            <a:ext cx="1904760" cy="172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5976000" y="1728000"/>
            <a:ext cx="2710440" cy="129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1138320" y="3744000"/>
            <a:ext cx="2173680" cy="2015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>
            <a:off x="4788024" y="3501008"/>
            <a:ext cx="1859399" cy="237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/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obsah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</p:txBody>
      </p:sp>
      <p:sp>
        <p:nvSpPr>
          <p:cNvPr id="6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ACE52E71-9450-4A1B-8C4F-A77C4F994071}" type="slidenum">
              <a:t>13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648000" y="1080000"/>
            <a:ext cx="7776000" cy="468000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3200" b="1" i="0" u="none" strike="noStrike" kern="1200" spc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Souhrn učiva</a:t>
            </a:r>
          </a:p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3200" b="1" i="0" u="none" strike="noStrike" kern="1200" spc="0" dirty="0">
              <a:ln>
                <a:noFill/>
              </a:ln>
              <a:solidFill>
                <a:srgbClr val="000000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1. Popište řezné pohyby při soustružení.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2. Popište soustružnický nůž.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3. Vyjmenujte základní druhy soustružnických nožů.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4. </a:t>
            </a:r>
            <a:r>
              <a:rPr lang="cs-CZ" sz="2000" b="0" i="0" u="none" strike="noStrike" kern="1200" spc="0" dirty="0" smtClean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Vyjmenujte způsoby upínání obrobků.</a:t>
            </a:r>
            <a:endParaRPr lang="cs-CZ" sz="2000" b="0" i="0" u="none" strike="noStrike" kern="1200" spc="0" dirty="0">
              <a:ln>
                <a:noFill/>
              </a:ln>
              <a:solidFill>
                <a:srgbClr val="000000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r>
              <a:rPr lang="cs-CZ" sz="2000" b="0" i="0" u="none" strike="noStrike" kern="1200" spc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5</a:t>
            </a:r>
            <a:r>
              <a:rPr lang="cs-CZ" sz="2000" dirty="0"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. Vyjmenujte způsoby upínání </a:t>
            </a:r>
            <a:r>
              <a:rPr lang="cs-CZ" sz="2000" dirty="0" smtClean="0"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nástrojů.</a:t>
            </a:r>
            <a:endParaRPr lang="cs-CZ" sz="2000" b="0" i="0" u="none" strike="noStrike" kern="1200" spc="0" dirty="0">
              <a:ln>
                <a:noFill/>
              </a:ln>
              <a:solidFill>
                <a:srgbClr val="000000"/>
              </a:solidFill>
              <a:latin typeface="Calibri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480000" y="633600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4F68F74D-E94E-48E7-B642-EB7160089CC9}" type="slidenum">
              <a:t>14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sp>
        <p:nvSpPr>
          <p:cNvPr id="5" name="Nadpis 1"/>
          <p:cNvSpPr txBox="1">
            <a:spLocks noGrp="1"/>
          </p:cNvSpPr>
          <p:nvPr>
            <p:ph type="title" idx="4294967295"/>
          </p:nvPr>
        </p:nvSpPr>
        <p:spPr>
          <a:xfrm>
            <a:off x="3204000" y="145080"/>
            <a:ext cx="5651640" cy="72828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9"/>
          <p:cNvSpPr/>
          <p:nvPr/>
        </p:nvSpPr>
        <p:spPr>
          <a:xfrm>
            <a:off x="3287879" y="1083240"/>
            <a:ext cx="2688120" cy="577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32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Použité zdroje</a:t>
            </a:r>
          </a:p>
        </p:txBody>
      </p:sp>
      <p:sp>
        <p:nvSpPr>
          <p:cNvPr id="9" name="TextovéPole 10"/>
          <p:cNvSpPr/>
          <p:nvPr/>
        </p:nvSpPr>
        <p:spPr>
          <a:xfrm>
            <a:off x="755639" y="1628639"/>
            <a:ext cx="763236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0" name="TextovéPole 11"/>
          <p:cNvSpPr/>
          <p:nvPr/>
        </p:nvSpPr>
        <p:spPr>
          <a:xfrm>
            <a:off x="4099320" y="4109040"/>
            <a:ext cx="23868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1" name="TextovéPole 12"/>
          <p:cNvSpPr/>
          <p:nvPr/>
        </p:nvSpPr>
        <p:spPr>
          <a:xfrm>
            <a:off x="3661920" y="5116680"/>
            <a:ext cx="23868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-67680" y="1628639"/>
            <a:ext cx="9274319" cy="2822041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6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</a:t>
            </a:r>
            <a:r>
              <a:rPr lang="cs-CZ" sz="16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NEUVEDEN. </a:t>
            </a:r>
            <a:r>
              <a:rPr lang="cs-CZ" sz="16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</a:t>
            </a:r>
            <a:r>
              <a:rPr lang="cs-CZ" sz="16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6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6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: </a:t>
            </a:r>
            <a:endParaRPr lang="cs-CZ" sz="1800" b="0" i="0" u="none" strike="noStrike" kern="1200" dirty="0" smtClean="0">
              <a:ln>
                <a:noFill/>
              </a:ln>
              <a:latin typeface="+mj-lt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2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5"/>
              </a:rPr>
              <a:t>www.sandvik.coromant.com/cs-cz/knowledge/tool_holding_machines/application_overview/tool_holding/tool_holding_turning</a:t>
            </a:r>
            <a:endParaRPr lang="cs-CZ" sz="1200" b="0" i="0" u="none" strike="noStrike" kern="1200" dirty="0">
              <a:ln>
                <a:noFill/>
              </a:ln>
              <a:latin typeface="+mj-lt"/>
              <a:ea typeface="Microsoft YaHei" pitchFamily="2"/>
              <a:cs typeface="Mangal" pitchFamily="2"/>
              <a:hlinkClick r:id="rId5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200" b="0" i="0" u="none" strike="noStrike" kern="1200" dirty="0">
              <a:ln>
                <a:noFill/>
              </a:ln>
              <a:latin typeface="+mj-lt"/>
              <a:ea typeface="Microsoft YaHei" pitchFamily="2"/>
              <a:cs typeface="Mangal" pitchFamily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0000" y="2420888"/>
            <a:ext cx="8958960" cy="4875232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WWW: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6"/>
              </a:rPr>
              <a:t>http://www.peps.cz/pridavne_moduly/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17.10.2013]. </a:t>
            </a:r>
            <a:endParaRPr lang="cs-CZ" sz="1800" b="0" i="0" u="none" strike="noStrike" kern="1200" dirty="0" smtClean="0">
              <a:ln>
                <a:noFill/>
              </a:ln>
              <a:latin typeface="+mj-lt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na WWW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: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7"/>
              </a:rPr>
              <a:t>http://palkozet.wordpress.com/servis-a-opravy/upinani-obrobku-a-soustruzeni/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WWW: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8"/>
              </a:rPr>
              <a:t>http://cs.wikipedia.org/wiki/Soustruh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WWW: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9"/>
              </a:rPr>
              <a:t>http://www.filak.cz/strojni-vyroba/soustruzeni-na-cnc-soustruhu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WWW: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10"/>
              </a:rPr>
              <a:t>http://www.petrpokorny.info/ziv117_karusel.htm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NEUVEDEN, Autor Neuveden. seznam [online]. [cit. 17.10.2013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WWW: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11"/>
              </a:rPr>
              <a:t>http://www.rwmaschinen.ch/Werkzeuge/Werkzeuge.html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480000" y="633600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812330CF-F7F6-4F8B-A0B4-D6FC8A482550}" type="slidenum">
              <a:t>15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sp>
        <p:nvSpPr>
          <p:cNvPr id="5" name="Nadpis 1"/>
          <p:cNvSpPr txBox="1">
            <a:spLocks noGrp="1"/>
          </p:cNvSpPr>
          <p:nvPr>
            <p:ph type="title" idx="4294967295"/>
          </p:nvPr>
        </p:nvSpPr>
        <p:spPr>
          <a:xfrm>
            <a:off x="3204000" y="145080"/>
            <a:ext cx="5651640" cy="72828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9"/>
          <p:cNvSpPr/>
          <p:nvPr/>
        </p:nvSpPr>
        <p:spPr>
          <a:xfrm>
            <a:off x="3287879" y="1083240"/>
            <a:ext cx="2688120" cy="577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32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Použité zdroje</a:t>
            </a:r>
          </a:p>
        </p:txBody>
      </p:sp>
      <p:sp>
        <p:nvSpPr>
          <p:cNvPr id="9" name="TextovéPole 10"/>
          <p:cNvSpPr/>
          <p:nvPr/>
        </p:nvSpPr>
        <p:spPr>
          <a:xfrm>
            <a:off x="755639" y="1628639"/>
            <a:ext cx="763236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0" name="TextovéPole 11"/>
          <p:cNvSpPr/>
          <p:nvPr/>
        </p:nvSpPr>
        <p:spPr>
          <a:xfrm>
            <a:off x="4099320" y="4109040"/>
            <a:ext cx="23868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1" name="TextovéPole 12"/>
          <p:cNvSpPr/>
          <p:nvPr/>
        </p:nvSpPr>
        <p:spPr>
          <a:xfrm>
            <a:off x="3661920" y="5116680"/>
            <a:ext cx="23868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-67680" y="1728000"/>
            <a:ext cx="9274319" cy="2722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90000" y="1728000"/>
            <a:ext cx="8958960" cy="24922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640" y="1728000"/>
            <a:ext cx="9270888" cy="42212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17.10.2013]. </a:t>
            </a:r>
            <a:endParaRPr lang="cs-CZ" sz="1800" b="0" i="0" u="none" strike="noStrike" kern="1200" dirty="0" smtClean="0">
              <a:ln>
                <a:noFill/>
              </a:ln>
              <a:latin typeface="+mj-lt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na WWW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: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5"/>
              </a:rPr>
              <a:t>http</a:t>
            </a:r>
            <a:r>
              <a:rPr lang="cs-CZ" sz="1800" b="0" i="0" u="none" strike="noStrike" kern="120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5"/>
              </a:rPr>
              <a:t>://</a:t>
            </a:r>
            <a:r>
              <a:rPr lang="cs-CZ" sz="1800" b="0" i="0" u="none" strike="noStrike" kern="1200" smtClean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5"/>
              </a:rPr>
              <a:t>shop.boukal.cz/upinaci-naradi/rychloupinaci-nozovy-drzak-nahradni-drzak-32-x-130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smtClean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5"/>
              </a:rPr>
              <a:t>-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5"/>
              </a:rPr>
              <a:t>typ-h-pro-kulate-noze/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 smtClean="0">
              <a:ln>
                <a:noFill/>
              </a:ln>
              <a:latin typeface="+mj-lt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dirty="0" smtClean="0">
                <a:effectLst/>
              </a:rPr>
              <a:t> </a:t>
            </a:r>
          </a:p>
          <a:p>
            <a:pPr lvl="0" hangingPunct="0"/>
            <a:endParaRPr lang="cs-CZ" dirty="0" smtClean="0">
              <a:effectLst/>
            </a:endParaRPr>
          </a:p>
          <a:p>
            <a:pPr lvl="0" hangingPunct="0"/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</TotalTime>
  <Words>762</Words>
  <Application>Microsoft Office PowerPoint</Application>
  <PresentationFormat>Předvádění na obrazovce (4:3)</PresentationFormat>
  <Paragraphs>178</Paragraphs>
  <Slides>15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8" baseType="lpstr">
      <vt:lpstr>Microsoft YaHei</vt:lpstr>
      <vt:lpstr>Arial</vt:lpstr>
      <vt:lpstr>Book Antiqua</vt:lpstr>
      <vt:lpstr>Calibri</vt:lpstr>
      <vt:lpstr>Lucida Sans Unicode</vt:lpstr>
      <vt:lpstr>Mangal</vt:lpstr>
      <vt:lpstr>StarSymbol</vt:lpstr>
      <vt:lpstr>Tahoma</vt:lpstr>
      <vt:lpstr>Times New Roman</vt:lpstr>
      <vt:lpstr>Verdana</vt:lpstr>
      <vt:lpstr>Wingdings</vt:lpstr>
      <vt:lpstr>Výchozí</vt:lpstr>
      <vt:lpstr>Výchozí 1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Petra</cp:lastModifiedBy>
  <cp:revision>16</cp:revision>
  <dcterms:modified xsi:type="dcterms:W3CDTF">2013-12-09T11:12:07Z</dcterms:modified>
</cp:coreProperties>
</file>