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2" r:id="rId3"/>
    <p:sldId id="258" r:id="rId4"/>
    <p:sldId id="265" r:id="rId5"/>
    <p:sldId id="259" r:id="rId6"/>
    <p:sldId id="266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600" dirty="0" smtClean="0"/>
            <a:t>Název školy: ZŠ a MŠ, Police nad Metují, okres Náchod</a:t>
          </a:r>
          <a:endParaRPr lang="cs-CZ" sz="16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Jana Šulcová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b="1" smtClean="0"/>
            <a:t>VY_32_INOVACE_4A_02  </a:t>
          </a:r>
          <a:r>
            <a:rPr lang="cs-CZ" b="0" dirty="0" smtClean="0"/>
            <a:t>Téma: Slovní druhy</a:t>
          </a:r>
          <a:endParaRPr lang="cs-CZ" b="0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 Český jazyk  5. 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  <dgm:t>
        <a:bodyPr/>
        <a:lstStyle/>
        <a:p>
          <a:endParaRPr lang="cs-CZ"/>
        </a:p>
      </dgm:t>
    </dgm:pt>
    <dgm:pt modelId="{5BDA8D49-C64C-4FDF-ACCF-171444A32B21}" type="pres">
      <dgm:prSet presAssocID="{0C6E1E16-08A6-4B86-AB9F-749A7749D4C9}" presName="circle2" presStyleLbl="node1" presStyleIdx="1" presStyleCnt="7"/>
      <dgm:spPr/>
      <dgm:t>
        <a:bodyPr/>
        <a:lstStyle/>
        <a:p>
          <a:endParaRPr lang="cs-CZ"/>
        </a:p>
      </dgm:t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  <dgm:t>
        <a:bodyPr/>
        <a:lstStyle/>
        <a:p>
          <a:endParaRPr lang="cs-CZ"/>
        </a:p>
      </dgm:t>
    </dgm:pt>
    <dgm:pt modelId="{4A11C032-4DF2-44E5-8C80-1286B3D4B133}" type="pres">
      <dgm:prSet presAssocID="{FBBFC3EA-9D9D-4F3A-BEA6-9C2C0E46BF20}" presName="circle3" presStyleLbl="node1" presStyleIdx="2" presStyleCnt="7"/>
      <dgm:spPr/>
      <dgm:t>
        <a:bodyPr/>
        <a:lstStyle/>
        <a:p>
          <a:endParaRPr lang="cs-CZ"/>
        </a:p>
      </dgm:t>
    </dgm:pt>
    <dgm:pt modelId="{601CDFA2-8205-4060-95D5-B0A001D0D0E3}" type="pres">
      <dgm:prSet presAssocID="{FBBFC3EA-9D9D-4F3A-BEA6-9C2C0E46BF20}" presName="rect3" presStyleLbl="alignAcc1" presStyleIdx="2" presStyleCnt="7" custScaleX="93856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  <dgm:t>
        <a:bodyPr/>
        <a:lstStyle/>
        <a:p>
          <a:endParaRPr lang="cs-CZ"/>
        </a:p>
      </dgm:t>
    </dgm:pt>
    <dgm:pt modelId="{BB3828A8-1683-43A3-8BCA-2995B7EAE8F3}" type="pres">
      <dgm:prSet presAssocID="{019433A1-1324-4DE1-9E6F-32B851095F74}" presName="circle4" presStyleLbl="node1" presStyleIdx="3" presStyleCnt="7"/>
      <dgm:spPr/>
      <dgm:t>
        <a:bodyPr/>
        <a:lstStyle/>
        <a:p>
          <a:endParaRPr lang="cs-CZ"/>
        </a:p>
      </dgm:t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  <dgm:t>
        <a:bodyPr/>
        <a:lstStyle/>
        <a:p>
          <a:endParaRPr lang="cs-CZ"/>
        </a:p>
      </dgm:t>
    </dgm:pt>
    <dgm:pt modelId="{7C8531F2-00DF-4DB1-A6C6-AF46193E1BBF}" type="pres">
      <dgm:prSet presAssocID="{C73C7642-F245-4585-8F88-243F9FAEF6CA}" presName="circle5" presStyleLbl="node1" presStyleIdx="4" presStyleCnt="7"/>
      <dgm:spPr/>
      <dgm:t>
        <a:bodyPr/>
        <a:lstStyle/>
        <a:p>
          <a:endParaRPr lang="cs-CZ"/>
        </a:p>
      </dgm:t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  <dgm:t>
        <a:bodyPr/>
        <a:lstStyle/>
        <a:p>
          <a:endParaRPr lang="cs-CZ"/>
        </a:p>
      </dgm:t>
    </dgm:pt>
    <dgm:pt modelId="{14E80F71-B028-4CCE-8C5A-7AE67F9A28C6}" type="pres">
      <dgm:prSet presAssocID="{EBC41103-E2E5-4D48-9B4B-425520D3D098}" presName="circle6" presStyleLbl="node1" presStyleIdx="5" presStyleCnt="7"/>
      <dgm:spPr/>
      <dgm:t>
        <a:bodyPr/>
        <a:lstStyle/>
        <a:p>
          <a:endParaRPr lang="cs-CZ"/>
        </a:p>
      </dgm:t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  <dgm:t>
        <a:bodyPr/>
        <a:lstStyle/>
        <a:p>
          <a:endParaRPr lang="cs-CZ"/>
        </a:p>
      </dgm:t>
    </dgm:pt>
    <dgm:pt modelId="{1A909E4D-639C-4CB7-A7CE-FC1133FAA37E}" type="pres">
      <dgm:prSet presAssocID="{9F18DD90-522E-4A06-9EDB-3FF7C7EB6637}" presName="circle7" presStyleLbl="node1" presStyleIdx="6" presStyleCnt="7"/>
      <dgm:spPr/>
      <dgm:t>
        <a:bodyPr/>
        <a:lstStyle/>
        <a:p>
          <a:endParaRPr lang="cs-CZ"/>
        </a:p>
      </dgm:t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7A1EA78D-32FB-4014-9D7D-ED56F84DAB4B}" type="presOf" srcId="{C73C7642-F245-4585-8F88-243F9FAEF6CA}" destId="{0E0F4EFC-82FA-4EC4-801E-BC2F931EC339}" srcOrd="1" destOrd="0" presId="urn:microsoft.com/office/officeart/2005/8/layout/target3"/>
    <dgm:cxn modelId="{F3325354-C698-41B5-AD28-F2708DD52B57}" type="presOf" srcId="{FBBFC3EA-9D9D-4F3A-BEA6-9C2C0E46BF20}" destId="{601CDFA2-8205-4060-95D5-B0A001D0D0E3}" srcOrd="0" destOrd="0" presId="urn:microsoft.com/office/officeart/2005/8/layout/target3"/>
    <dgm:cxn modelId="{B6F037D1-3B3F-4824-9430-2A6847355B34}" type="presOf" srcId="{0C6E1E16-08A6-4B86-AB9F-749A7749D4C9}" destId="{B7652895-8F40-40B1-8BC2-AD2A1592E4B6}" srcOrd="1" destOrd="0" presId="urn:microsoft.com/office/officeart/2005/8/layout/target3"/>
    <dgm:cxn modelId="{3F5ED83B-5A45-4FDE-9FA1-EA309D9552E9}" type="presOf" srcId="{0C6E1E16-08A6-4B86-AB9F-749A7749D4C9}" destId="{D8344A4C-A59C-418B-AE84-1CF03F62012F}" srcOrd="0" destOrd="0" presId="urn:microsoft.com/office/officeart/2005/8/layout/target3"/>
    <dgm:cxn modelId="{D35E5515-8198-4683-AF33-EA9FF431A137}" type="presOf" srcId="{445C7998-7549-48B0-BD68-D4F0167F02E5}" destId="{4D19AB04-24FA-40C2-B203-52AE3D15E171}" srcOrd="1" destOrd="0" presId="urn:microsoft.com/office/officeart/2005/8/layout/target3"/>
    <dgm:cxn modelId="{7868CA63-ADC9-49D4-AC98-EC6FE0541BA8}" type="presOf" srcId="{FBBFC3EA-9D9D-4F3A-BEA6-9C2C0E46BF20}" destId="{3F478621-DC04-4E99-8ED0-6EF817E39D41}" srcOrd="1" destOrd="0" presId="urn:microsoft.com/office/officeart/2005/8/layout/target3"/>
    <dgm:cxn modelId="{03905F94-A5EC-4A68-AD20-B4A65ABFD5A0}" type="presOf" srcId="{019433A1-1324-4DE1-9E6F-32B851095F74}" destId="{CC1D5B29-8413-4412-9F6D-55E531B84639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ADD0EAEE-A4CB-4B19-8A71-5BDA42D2CFA7}" type="presOf" srcId="{445C7998-7549-48B0-BD68-D4F0167F02E5}" destId="{BC35EE03-4121-4EF9-923D-7CB6D30D358D}" srcOrd="0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961DFD19-9994-4A2E-A0A5-9C61A68E1875}" type="presOf" srcId="{C73C7642-F245-4585-8F88-243F9FAEF6CA}" destId="{304CA11A-E17E-4999-A128-C72BF543B20D}" srcOrd="0" destOrd="0" presId="urn:microsoft.com/office/officeart/2005/8/layout/target3"/>
    <dgm:cxn modelId="{570A97F4-73D9-4847-9993-BF4BBF7B1654}" type="presOf" srcId="{9F18DD90-522E-4A06-9EDB-3FF7C7EB6637}" destId="{932F2F5B-E5E6-4E00-9503-10413FFBA7E0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9C6E721E-F8AD-4639-84C8-6177E72D53D4}" type="presOf" srcId="{019433A1-1324-4DE1-9E6F-32B851095F74}" destId="{83FE2C4A-F11C-43B1-9923-1AFAA3244381}" srcOrd="1" destOrd="0" presId="urn:microsoft.com/office/officeart/2005/8/layout/target3"/>
    <dgm:cxn modelId="{66D124BC-E15E-4915-9EAD-3318C11BBF62}" type="presOf" srcId="{EBC41103-E2E5-4D48-9B4B-425520D3D098}" destId="{F732C171-B6A8-40AC-BE86-9061B3C3D3B8}" srcOrd="0" destOrd="0" presId="urn:microsoft.com/office/officeart/2005/8/layout/target3"/>
    <dgm:cxn modelId="{24773B69-1726-45AF-8443-EDF2FEADE6E4}" type="presOf" srcId="{EBC41103-E2E5-4D48-9B4B-425520D3D098}" destId="{D3CEBA79-51F7-49AC-8104-9DE2B978BFF4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F4238FFB-DFF2-477D-8ADC-E5B7C5EA27FC}" type="presOf" srcId="{9F18DD90-522E-4A06-9EDB-3FF7C7EB6637}" destId="{D102FEF8-6917-41D2-AE5D-914C1EA8F84A}" srcOrd="0" destOrd="0" presId="urn:microsoft.com/office/officeart/2005/8/layout/target3"/>
    <dgm:cxn modelId="{9E5EAC7E-27E7-4DFC-91C2-BDA341D5ED02}" type="presOf" srcId="{39F8B381-5807-488E-AC22-73DD4140ED4A}" destId="{71045F8C-00FA-488E-A7BD-E2E6753D979D}" srcOrd="0" destOrd="0" presId="urn:microsoft.com/office/officeart/2005/8/layout/target3"/>
    <dgm:cxn modelId="{BAFCB3C0-637C-4F9D-A2D9-AAA6FC3597F8}" type="presParOf" srcId="{71045F8C-00FA-488E-A7BD-E2E6753D979D}" destId="{3577EC6B-C980-4F34-8C69-4365E7B8FC8C}" srcOrd="0" destOrd="0" presId="urn:microsoft.com/office/officeart/2005/8/layout/target3"/>
    <dgm:cxn modelId="{79439CEB-D7EF-4381-A0E6-8FC76920F093}" type="presParOf" srcId="{71045F8C-00FA-488E-A7BD-E2E6753D979D}" destId="{6940EB87-DC1D-4BC3-9408-9AC2E1FFC039}" srcOrd="1" destOrd="0" presId="urn:microsoft.com/office/officeart/2005/8/layout/target3"/>
    <dgm:cxn modelId="{3E2F92D3-5647-4A62-B748-178A30BD1C8D}" type="presParOf" srcId="{71045F8C-00FA-488E-A7BD-E2E6753D979D}" destId="{BC35EE03-4121-4EF9-923D-7CB6D30D358D}" srcOrd="2" destOrd="0" presId="urn:microsoft.com/office/officeart/2005/8/layout/target3"/>
    <dgm:cxn modelId="{1EBD2A60-8C7E-447D-9A4B-729BAC6A4859}" type="presParOf" srcId="{71045F8C-00FA-488E-A7BD-E2E6753D979D}" destId="{D3840DFA-901C-4049-8AB2-27AC2BA34540}" srcOrd="3" destOrd="0" presId="urn:microsoft.com/office/officeart/2005/8/layout/target3"/>
    <dgm:cxn modelId="{52DDC586-7212-4620-827A-140578DBD99D}" type="presParOf" srcId="{71045F8C-00FA-488E-A7BD-E2E6753D979D}" destId="{5BDA8D49-C64C-4FDF-ACCF-171444A32B21}" srcOrd="4" destOrd="0" presId="urn:microsoft.com/office/officeart/2005/8/layout/target3"/>
    <dgm:cxn modelId="{67BEE7C4-7350-494D-9A88-3B655797B05D}" type="presParOf" srcId="{71045F8C-00FA-488E-A7BD-E2E6753D979D}" destId="{D8344A4C-A59C-418B-AE84-1CF03F62012F}" srcOrd="5" destOrd="0" presId="urn:microsoft.com/office/officeart/2005/8/layout/target3"/>
    <dgm:cxn modelId="{599A8DD4-DB17-4A23-BF99-943959A608A2}" type="presParOf" srcId="{71045F8C-00FA-488E-A7BD-E2E6753D979D}" destId="{57DDA582-354B-4295-AE97-083B34E96D1A}" srcOrd="6" destOrd="0" presId="urn:microsoft.com/office/officeart/2005/8/layout/target3"/>
    <dgm:cxn modelId="{C7D87EEE-B352-4B33-BB7A-71EEDF119CA2}" type="presParOf" srcId="{71045F8C-00FA-488E-A7BD-E2E6753D979D}" destId="{4A11C032-4DF2-44E5-8C80-1286B3D4B133}" srcOrd="7" destOrd="0" presId="urn:microsoft.com/office/officeart/2005/8/layout/target3"/>
    <dgm:cxn modelId="{972F5421-44B7-49DF-BC47-662E3F81C9B5}" type="presParOf" srcId="{71045F8C-00FA-488E-A7BD-E2E6753D979D}" destId="{601CDFA2-8205-4060-95D5-B0A001D0D0E3}" srcOrd="8" destOrd="0" presId="urn:microsoft.com/office/officeart/2005/8/layout/target3"/>
    <dgm:cxn modelId="{DCA6F970-F626-49A6-966E-B400C8CD95D0}" type="presParOf" srcId="{71045F8C-00FA-488E-A7BD-E2E6753D979D}" destId="{EA95FEE9-5F68-48C7-93BB-0F8C419DA96D}" srcOrd="9" destOrd="0" presId="urn:microsoft.com/office/officeart/2005/8/layout/target3"/>
    <dgm:cxn modelId="{E341973F-15F2-47C8-AE08-077093582F4E}" type="presParOf" srcId="{71045F8C-00FA-488E-A7BD-E2E6753D979D}" destId="{BB3828A8-1683-43A3-8BCA-2995B7EAE8F3}" srcOrd="10" destOrd="0" presId="urn:microsoft.com/office/officeart/2005/8/layout/target3"/>
    <dgm:cxn modelId="{FA58D13E-AE0C-4EEA-9EAE-950D3E605E14}" type="presParOf" srcId="{71045F8C-00FA-488E-A7BD-E2E6753D979D}" destId="{CC1D5B29-8413-4412-9F6D-55E531B84639}" srcOrd="11" destOrd="0" presId="urn:microsoft.com/office/officeart/2005/8/layout/target3"/>
    <dgm:cxn modelId="{EAB13A1C-4DB7-4A37-AD84-DABB8EADA18F}" type="presParOf" srcId="{71045F8C-00FA-488E-A7BD-E2E6753D979D}" destId="{AEEDACE7-4427-455B-A155-2C3381828BD7}" srcOrd="12" destOrd="0" presId="urn:microsoft.com/office/officeart/2005/8/layout/target3"/>
    <dgm:cxn modelId="{77517E55-DD60-4F69-8A26-7D8CDECF26DE}" type="presParOf" srcId="{71045F8C-00FA-488E-A7BD-E2E6753D979D}" destId="{7C8531F2-00DF-4DB1-A6C6-AF46193E1BBF}" srcOrd="13" destOrd="0" presId="urn:microsoft.com/office/officeart/2005/8/layout/target3"/>
    <dgm:cxn modelId="{F8504339-D3B7-4255-BEDC-FDA9BD69AF1E}" type="presParOf" srcId="{71045F8C-00FA-488E-A7BD-E2E6753D979D}" destId="{304CA11A-E17E-4999-A128-C72BF543B20D}" srcOrd="14" destOrd="0" presId="urn:microsoft.com/office/officeart/2005/8/layout/target3"/>
    <dgm:cxn modelId="{D97C78CC-370C-48C5-8FEF-19DA38460E55}" type="presParOf" srcId="{71045F8C-00FA-488E-A7BD-E2E6753D979D}" destId="{C67EF5F7-B425-49AF-82F9-2446588ED851}" srcOrd="15" destOrd="0" presId="urn:microsoft.com/office/officeart/2005/8/layout/target3"/>
    <dgm:cxn modelId="{757301F0-7EA5-43C8-ABF5-11E62491CB2B}" type="presParOf" srcId="{71045F8C-00FA-488E-A7BD-E2E6753D979D}" destId="{14E80F71-B028-4CCE-8C5A-7AE67F9A28C6}" srcOrd="16" destOrd="0" presId="urn:microsoft.com/office/officeart/2005/8/layout/target3"/>
    <dgm:cxn modelId="{BFF3B022-03A7-44B9-BC37-3D3196C7905A}" type="presParOf" srcId="{71045F8C-00FA-488E-A7BD-E2E6753D979D}" destId="{F732C171-B6A8-40AC-BE86-9061B3C3D3B8}" srcOrd="17" destOrd="0" presId="urn:microsoft.com/office/officeart/2005/8/layout/target3"/>
    <dgm:cxn modelId="{DCFF1BF5-7646-4CE1-A2FC-5F18E411A480}" type="presParOf" srcId="{71045F8C-00FA-488E-A7BD-E2E6753D979D}" destId="{D8C5187E-68B6-4E2E-86D0-57087190219B}" srcOrd="18" destOrd="0" presId="urn:microsoft.com/office/officeart/2005/8/layout/target3"/>
    <dgm:cxn modelId="{EF318707-B50B-4FBA-A94D-752BD2D6E1A8}" type="presParOf" srcId="{71045F8C-00FA-488E-A7BD-E2E6753D979D}" destId="{1A909E4D-639C-4CB7-A7CE-FC1133FAA37E}" srcOrd="19" destOrd="0" presId="urn:microsoft.com/office/officeart/2005/8/layout/target3"/>
    <dgm:cxn modelId="{94CA4823-6535-4E3A-BA2B-B65620327D8D}" type="presParOf" srcId="{71045F8C-00FA-488E-A7BD-E2E6753D979D}" destId="{D102FEF8-6917-41D2-AE5D-914C1EA8F84A}" srcOrd="20" destOrd="0" presId="urn:microsoft.com/office/officeart/2005/8/layout/target3"/>
    <dgm:cxn modelId="{9B943804-AAFD-4216-9B5B-711DEE57FD6D}" type="presParOf" srcId="{71045F8C-00FA-488E-A7BD-E2E6753D979D}" destId="{4D19AB04-24FA-40C2-B203-52AE3D15E171}" srcOrd="21" destOrd="0" presId="urn:microsoft.com/office/officeart/2005/8/layout/target3"/>
    <dgm:cxn modelId="{31339CB7-6EB1-454F-86A8-46DE31FE3963}" type="presParOf" srcId="{71045F8C-00FA-488E-A7BD-E2E6753D979D}" destId="{B7652895-8F40-40B1-8BC2-AD2A1592E4B6}" srcOrd="22" destOrd="0" presId="urn:microsoft.com/office/officeart/2005/8/layout/target3"/>
    <dgm:cxn modelId="{4ECA4143-EB25-4AE6-AF1D-514AD8DE97A7}" type="presParOf" srcId="{71045F8C-00FA-488E-A7BD-E2E6753D979D}" destId="{3F478621-DC04-4E99-8ED0-6EF817E39D41}" srcOrd="23" destOrd="0" presId="urn:microsoft.com/office/officeart/2005/8/layout/target3"/>
    <dgm:cxn modelId="{1D437E78-83A4-4F73-81C6-C052F46992A0}" type="presParOf" srcId="{71045F8C-00FA-488E-A7BD-E2E6753D979D}" destId="{83FE2C4A-F11C-43B1-9923-1AFAA3244381}" srcOrd="24" destOrd="0" presId="urn:microsoft.com/office/officeart/2005/8/layout/target3"/>
    <dgm:cxn modelId="{51DA6EB1-19C2-43BB-BFF5-936A54D69F8F}" type="presParOf" srcId="{71045F8C-00FA-488E-A7BD-E2E6753D979D}" destId="{0E0F4EFC-82FA-4EC4-801E-BC2F931EC339}" srcOrd="25" destOrd="0" presId="urn:microsoft.com/office/officeart/2005/8/layout/target3"/>
    <dgm:cxn modelId="{11C10536-F7AD-485C-B754-290DAA3426FE}" type="presParOf" srcId="{71045F8C-00FA-488E-A7BD-E2E6753D979D}" destId="{D3CEBA79-51F7-49AC-8104-9DE2B978BFF4}" srcOrd="26" destOrd="0" presId="urn:microsoft.com/office/officeart/2005/8/layout/target3"/>
    <dgm:cxn modelId="{1F1097E0-357B-4D03-A9EB-487B15841879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8" cy="4032448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4" y="0"/>
          <a:ext cx="4968552" cy="40324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a MŠ, Police nad Metují, okres Náchod</a:t>
          </a:r>
          <a:endParaRPr lang="cs-CZ" sz="1600" kern="1200" dirty="0"/>
        </a:p>
      </dsp:txBody>
      <dsp:txXfrm>
        <a:off x="2016224" y="0"/>
        <a:ext cx="4968552" cy="403244"/>
      </dsp:txXfrm>
    </dsp:sp>
    <dsp:sp modelId="{5BDA8D49-C64C-4FDF-ACCF-171444A32B21}">
      <dsp:nvSpPr>
        <dsp:cNvPr id="0" name=""/>
        <dsp:cNvSpPr/>
      </dsp:nvSpPr>
      <dsp:spPr>
        <a:xfrm>
          <a:off x="302433" y="403244"/>
          <a:ext cx="3427581" cy="3427581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shade val="50000"/>
            <a:hueOff val="-192040"/>
            <a:satOff val="1061"/>
            <a:lumOff val="1449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16224" y="403244"/>
          <a:ext cx="4968552" cy="34275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-177714"/>
              <a:satOff val="1082"/>
              <a:lumOff val="1354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/>
        </a:p>
      </dsp:txBody>
      <dsp:txXfrm>
        <a:off x="2016224" y="403244"/>
        <a:ext cx="4968552" cy="403244"/>
      </dsp:txXfrm>
    </dsp:sp>
    <dsp:sp modelId="{4A11C032-4DF2-44E5-8C80-1286B3D4B133}">
      <dsp:nvSpPr>
        <dsp:cNvPr id="0" name=""/>
        <dsp:cNvSpPr/>
      </dsp:nvSpPr>
      <dsp:spPr>
        <a:xfrm>
          <a:off x="604866" y="806488"/>
          <a:ext cx="2822714" cy="2822714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shade val="50000"/>
            <a:hueOff val="-384081"/>
            <a:satOff val="2123"/>
            <a:lumOff val="2898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168857" y="806488"/>
          <a:ext cx="4663284" cy="2822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-355428"/>
              <a:satOff val="2163"/>
              <a:lumOff val="270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Autor: </a:t>
          </a:r>
          <a:r>
            <a:rPr lang="cs-CZ" sz="1600" kern="1200" dirty="0" smtClean="0"/>
            <a:t>Mgr. Jana Šulcová</a:t>
          </a:r>
          <a:endParaRPr lang="cs-CZ" sz="1600" kern="1200" dirty="0"/>
        </a:p>
      </dsp:txBody>
      <dsp:txXfrm>
        <a:off x="2168857" y="806488"/>
        <a:ext cx="4663284" cy="403244"/>
      </dsp:txXfrm>
    </dsp:sp>
    <dsp:sp modelId="{BB3828A8-1683-43A3-8BCA-2995B7EAE8F3}">
      <dsp:nvSpPr>
        <dsp:cNvPr id="0" name=""/>
        <dsp:cNvSpPr/>
      </dsp:nvSpPr>
      <dsp:spPr>
        <a:xfrm>
          <a:off x="907299" y="1209732"/>
          <a:ext cx="2217848" cy="2217848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shade val="50000"/>
            <a:hueOff val="-576121"/>
            <a:satOff val="3184"/>
            <a:lumOff val="4347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16224" y="1209732"/>
          <a:ext cx="4968552" cy="22178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-533142"/>
              <a:satOff val="3245"/>
              <a:lumOff val="406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</a:t>
          </a:r>
          <a:r>
            <a:rPr lang="cs-CZ" sz="1600" kern="1200"/>
            <a:t>: </a:t>
          </a:r>
          <a:r>
            <a:rPr lang="cs-CZ" sz="1600" b="1" kern="1200" smtClean="0"/>
            <a:t>VY_32_INOVACE_4A_02  </a:t>
          </a:r>
          <a:r>
            <a:rPr lang="cs-CZ" sz="1600" b="0" kern="1200" dirty="0" smtClean="0"/>
            <a:t>Téma: Slovní druhy</a:t>
          </a:r>
          <a:endParaRPr lang="cs-CZ" sz="1600" b="0" kern="1200" dirty="0"/>
        </a:p>
      </dsp:txBody>
      <dsp:txXfrm>
        <a:off x="2016224" y="1209732"/>
        <a:ext cx="4968552" cy="403248"/>
      </dsp:txXfrm>
    </dsp:sp>
    <dsp:sp modelId="{7C8531F2-00DF-4DB1-A6C6-AF46193E1BBF}">
      <dsp:nvSpPr>
        <dsp:cNvPr id="0" name=""/>
        <dsp:cNvSpPr/>
      </dsp:nvSpPr>
      <dsp:spPr>
        <a:xfrm>
          <a:off x="1209735" y="1612981"/>
          <a:ext cx="1612977" cy="1612977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shade val="50000"/>
            <a:hueOff val="-576121"/>
            <a:satOff val="3184"/>
            <a:lumOff val="4347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16224" y="1612981"/>
          <a:ext cx="4968552" cy="16129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-533142"/>
              <a:satOff val="3245"/>
              <a:lumOff val="4064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Téma:  Český jazyk  5. ročník</a:t>
          </a:r>
          <a:endParaRPr lang="cs-CZ" sz="1600" kern="1200" dirty="0"/>
        </a:p>
      </dsp:txBody>
      <dsp:txXfrm>
        <a:off x="2016224" y="1612981"/>
        <a:ext cx="4968552" cy="403244"/>
      </dsp:txXfrm>
    </dsp:sp>
    <dsp:sp modelId="{14E80F71-B028-4CCE-8C5A-7AE67F9A28C6}">
      <dsp:nvSpPr>
        <dsp:cNvPr id="0" name=""/>
        <dsp:cNvSpPr/>
      </dsp:nvSpPr>
      <dsp:spPr>
        <a:xfrm>
          <a:off x="1512168" y="2016225"/>
          <a:ext cx="1008110" cy="1008110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shade val="50000"/>
            <a:hueOff val="-384081"/>
            <a:satOff val="2123"/>
            <a:lumOff val="2898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16224" y="2016225"/>
          <a:ext cx="4968552" cy="10081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-355428"/>
              <a:satOff val="2163"/>
              <a:lumOff val="270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projektu</a:t>
          </a:r>
          <a:r>
            <a:rPr lang="cs-CZ" sz="1600" kern="1200" dirty="0" smtClean="0"/>
            <a:t>: CZ.1.07/1.4.00/21.1431</a:t>
          </a:r>
          <a:endParaRPr lang="cs-CZ" sz="1600" kern="1200" dirty="0"/>
        </a:p>
      </dsp:txBody>
      <dsp:txXfrm>
        <a:off x="2016224" y="2016225"/>
        <a:ext cx="4968552" cy="403244"/>
      </dsp:txXfrm>
    </dsp:sp>
    <dsp:sp modelId="{1A909E4D-639C-4CB7-A7CE-FC1133FAA37E}">
      <dsp:nvSpPr>
        <dsp:cNvPr id="0" name=""/>
        <dsp:cNvSpPr/>
      </dsp:nvSpPr>
      <dsp:spPr>
        <a:xfrm>
          <a:off x="1814601" y="2419469"/>
          <a:ext cx="403244" cy="403244"/>
        </a:xfrm>
        <a:prstGeom prst="pie">
          <a:avLst>
            <a:gd name="adj1" fmla="val 5400000"/>
            <a:gd name="adj2" fmla="val 16200000"/>
          </a:avLst>
        </a:prstGeom>
        <a:solidFill>
          <a:schemeClr val="accent2">
            <a:shade val="50000"/>
            <a:hueOff val="-192040"/>
            <a:satOff val="1061"/>
            <a:lumOff val="1449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16224" y="2419469"/>
          <a:ext cx="4968552" cy="40324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-177714"/>
              <a:satOff val="1082"/>
              <a:lumOff val="1354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600" kern="1200" dirty="0"/>
        </a:p>
      </dsp:txBody>
      <dsp:txXfrm>
        <a:off x="2016224" y="2419469"/>
        <a:ext cx="4968552" cy="4032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3FEBFE-EB79-4F2B-B34C-BCE58FB651A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C486A4-EF97-4768-A024-15308D02995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3FEBFE-EB79-4F2B-B34C-BCE58FB651A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C486A4-EF97-4768-A024-15308D0299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3FEBFE-EB79-4F2B-B34C-BCE58FB651A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C486A4-EF97-4768-A024-15308D02995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3FEBFE-EB79-4F2B-B34C-BCE58FB651A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C486A4-EF97-4768-A024-15308D0299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3FEBFE-EB79-4F2B-B34C-BCE58FB651A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C486A4-EF97-4768-A024-15308D0299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3FEBFE-EB79-4F2B-B34C-BCE58FB651A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C486A4-EF97-4768-A024-15308D0299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3FEBFE-EB79-4F2B-B34C-BCE58FB651A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C486A4-EF97-4768-A024-15308D029957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3FEBFE-EB79-4F2B-B34C-BCE58FB651A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C486A4-EF97-4768-A024-15308D0299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3FEBFE-EB79-4F2B-B34C-BCE58FB651A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C486A4-EF97-4768-A024-15308D02995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3FEBFE-EB79-4F2B-B34C-BCE58FB651A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C486A4-EF97-4768-A024-15308D0299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3FEBFE-EB79-4F2B-B34C-BCE58FB651A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AC486A4-EF97-4768-A024-15308D02995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13FEBFE-EB79-4F2B-B34C-BCE58FB651A7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AC486A4-EF97-4768-A024-15308D029957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628001096"/>
              </p:ext>
            </p:extLst>
          </p:nvPr>
        </p:nvGraphicFramePr>
        <p:xfrm>
          <a:off x="1259632" y="1700808"/>
          <a:ext cx="6984776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93971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476672"/>
            <a:ext cx="6512511" cy="1143000"/>
          </a:xfrm>
        </p:spPr>
        <p:txBody>
          <a:bodyPr/>
          <a:lstStyle/>
          <a:p>
            <a:pPr algn="l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424936" cy="468052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cs-CZ" dirty="0" smtClean="0"/>
              <a:t>prezentace </a:t>
            </a:r>
            <a:r>
              <a:rPr lang="cs-CZ" dirty="0"/>
              <a:t>pro žáky </a:t>
            </a:r>
            <a:r>
              <a:rPr lang="cs-CZ" dirty="0" smtClean="0"/>
              <a:t>5.ročníku  ZŠ,  předmět český jazyk</a:t>
            </a:r>
            <a:endParaRPr lang="cs-CZ" dirty="0"/>
          </a:p>
          <a:p>
            <a:r>
              <a:rPr lang="cs-CZ" dirty="0" smtClean="0"/>
              <a:t>žáci samostatně procvičují slovní druhy</a:t>
            </a:r>
          </a:p>
          <a:p>
            <a:r>
              <a:rPr lang="cs-CZ" dirty="0"/>
              <a:t>v</a:t>
            </a:r>
            <a:r>
              <a:rPr lang="cs-CZ" dirty="0" smtClean="0"/>
              <a:t>ytištěné pracovní listy doplňují</a:t>
            </a:r>
          </a:p>
          <a:p>
            <a:r>
              <a:rPr lang="cs-CZ" dirty="0" smtClean="0"/>
              <a:t>možno pracovat společně na interaktivní tabuli</a:t>
            </a:r>
          </a:p>
          <a:p>
            <a:r>
              <a:rPr lang="cs-CZ" dirty="0"/>
              <a:t>n</a:t>
            </a:r>
            <a:r>
              <a:rPr lang="cs-CZ" dirty="0" smtClean="0"/>
              <a:t>a </a:t>
            </a:r>
            <a:r>
              <a:rPr lang="cs-CZ" dirty="0"/>
              <a:t>interaktivní tabuli </a:t>
            </a:r>
            <a:r>
              <a:rPr lang="cs-CZ" dirty="0" smtClean="0"/>
              <a:t>probíhá kontrola po odevzdání všemi žáky</a:t>
            </a:r>
          </a:p>
          <a:p>
            <a:r>
              <a:rPr lang="cs-CZ" dirty="0"/>
              <a:t>d</a:t>
            </a:r>
            <a:r>
              <a:rPr lang="cs-CZ" dirty="0" smtClean="0"/>
              <a:t>oplňující úkoly pro rychlé žáky jsou pod tabulkou</a:t>
            </a:r>
          </a:p>
          <a:p>
            <a:pPr marL="4572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456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958105"/>
              </p:ext>
            </p:extLst>
          </p:nvPr>
        </p:nvGraphicFramePr>
        <p:xfrm>
          <a:off x="1907704" y="764704"/>
          <a:ext cx="5287094" cy="41840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3547"/>
                <a:gridCol w="2643547"/>
              </a:tblGrid>
              <a:tr h="365492"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2800" u="none" strike="noStrike" dirty="0" smtClean="0">
                          <a:effectLst/>
                        </a:rPr>
                        <a:t>Napiš o jaký slovní druh se jedná: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 smtClean="0">
                          <a:effectLst/>
                        </a:rPr>
                        <a:t>  játra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>
                          <a:effectLst/>
                        </a:rPr>
                        <a:t> </a:t>
                      </a:r>
                      <a:endParaRPr lang="cs-CZ" sz="1500" b="0" i="0" u="none" strike="noStrike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 smtClean="0">
                          <a:effectLst/>
                        </a:rPr>
                        <a:t>  </a:t>
                      </a:r>
                      <a:r>
                        <a:rPr lang="cs-CZ" sz="2400" u="sng" strike="noStrike" dirty="0" smtClean="0">
                          <a:effectLst/>
                        </a:rPr>
                        <a:t>Vám</a:t>
                      </a:r>
                      <a:endParaRPr lang="cs-CZ" sz="2400" b="0" i="0" u="sng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>
                          <a:effectLst/>
                        </a:rPr>
                        <a:t> </a:t>
                      </a:r>
                      <a:endParaRPr lang="cs-CZ" sz="1500" b="0" i="0" u="none" strike="noStrike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 smtClean="0">
                          <a:effectLst/>
                        </a:rPr>
                        <a:t>  druhé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>
                          <a:effectLst/>
                        </a:rPr>
                        <a:t> </a:t>
                      </a:r>
                      <a:endParaRPr lang="cs-CZ" sz="1500" b="0" i="0" u="none" strike="noStrike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mícháš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 dirty="0">
                          <a:effectLst/>
                        </a:rPr>
                        <a:t> </a:t>
                      </a:r>
                      <a:endParaRPr lang="cs-CZ" sz="15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úzce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>
                          <a:effectLst/>
                        </a:rPr>
                        <a:t> </a:t>
                      </a:r>
                      <a:endParaRPr lang="cs-CZ" sz="1500" b="0" i="0" u="none" strike="noStrike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ke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>
                          <a:effectLst/>
                        </a:rPr>
                        <a:t> </a:t>
                      </a:r>
                      <a:endParaRPr lang="cs-CZ" sz="1500" b="0" i="0" u="none" strike="noStrike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sng" strike="noStrike" dirty="0">
                          <a:effectLst/>
                        </a:rPr>
                        <a:t>protože</a:t>
                      </a:r>
                      <a:endParaRPr lang="cs-CZ" sz="2400" b="0" i="0" u="sng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>
                          <a:effectLst/>
                        </a:rPr>
                        <a:t> </a:t>
                      </a:r>
                      <a:endParaRPr lang="cs-CZ" sz="1500" b="0" i="0" u="none" strike="noStrike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hej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>
                          <a:effectLst/>
                        </a:rPr>
                        <a:t> </a:t>
                      </a:r>
                      <a:endParaRPr lang="cs-CZ" sz="1500" b="0" i="0" u="none" strike="noStrike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míčové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>
                          <a:effectLst/>
                        </a:rPr>
                        <a:t> </a:t>
                      </a:r>
                      <a:endParaRPr lang="cs-CZ" sz="1500" b="0" i="0" u="none" strike="noStrike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sng" strike="noStrike" dirty="0">
                          <a:effectLst/>
                        </a:rPr>
                        <a:t>ať</a:t>
                      </a:r>
                      <a:endParaRPr lang="cs-CZ" sz="2400" b="0" i="0" u="sng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500" u="none" strike="noStrike" dirty="0">
                          <a:effectLst/>
                        </a:rPr>
                        <a:t> </a:t>
                      </a:r>
                      <a:endParaRPr lang="cs-CZ" sz="15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971600" y="5805264"/>
            <a:ext cx="6724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Vymysli smysluplné věty s podtrženými slovy.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830889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4774145"/>
              </p:ext>
            </p:extLst>
          </p:nvPr>
        </p:nvGraphicFramePr>
        <p:xfrm>
          <a:off x="1691680" y="1268760"/>
          <a:ext cx="5287094" cy="47900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43547"/>
                <a:gridCol w="2643547"/>
              </a:tblGrid>
              <a:tr h="435457"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2800" u="none" strike="noStrike" dirty="0" smtClean="0">
                          <a:effectLst/>
                        </a:rPr>
                        <a:t>Napiš o jaký slovní druh se jedná: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 smtClean="0">
                          <a:effectLst/>
                        </a:rPr>
                        <a:t>  játra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 1.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 smtClean="0">
                          <a:effectLst/>
                        </a:rPr>
                        <a:t>  Vám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 3.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 smtClean="0">
                          <a:effectLst/>
                        </a:rPr>
                        <a:t>  druhé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 4.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mícháš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 5.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úzce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 6.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ke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 7.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protože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 8.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hej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10.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míčové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r>
                        <a:rPr lang="cs-CZ" sz="2800" u="none" strike="noStrike" dirty="0" smtClean="0">
                          <a:effectLst/>
                        </a:rPr>
                        <a:t>2.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  <a:tr h="374863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ať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 9.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8737" marR="8737" marT="8737" marB="0" anchor="b">
                    <a:solidFill>
                      <a:srgbClr val="FFC000"/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547664" y="476672"/>
            <a:ext cx="15408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Kontrola: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83936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7209983"/>
              </p:ext>
            </p:extLst>
          </p:nvPr>
        </p:nvGraphicFramePr>
        <p:xfrm>
          <a:off x="1619672" y="1268760"/>
          <a:ext cx="4775200" cy="4191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87600"/>
                <a:gridCol w="2387600"/>
              </a:tblGrid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sng" strike="noStrike" dirty="0" smtClean="0">
                          <a:effectLst/>
                        </a:rPr>
                        <a:t>oknu</a:t>
                      </a:r>
                      <a:endParaRPr lang="cs-CZ" sz="2400" b="0" i="0" u="sng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 </a:t>
                      </a:r>
                      <a:endParaRPr lang="cs-CZ" sz="16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haf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 </a:t>
                      </a:r>
                      <a:endParaRPr lang="cs-CZ" sz="16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kterého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 </a:t>
                      </a:r>
                      <a:endParaRPr lang="cs-CZ" sz="16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kéž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 </a:t>
                      </a:r>
                      <a:endParaRPr lang="cs-CZ" sz="16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námi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 </a:t>
                      </a:r>
                      <a:endParaRPr lang="cs-CZ" sz="16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sng" strike="noStrike" dirty="0">
                          <a:effectLst/>
                        </a:rPr>
                        <a:t>jakmile</a:t>
                      </a:r>
                      <a:endParaRPr lang="cs-CZ" sz="2400" b="0" i="0" u="sng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 </a:t>
                      </a:r>
                      <a:endParaRPr lang="cs-CZ" sz="16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obětavý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 </a:t>
                      </a:r>
                      <a:endParaRPr lang="cs-CZ" sz="16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sng" strike="noStrike" dirty="0">
                          <a:effectLst/>
                        </a:rPr>
                        <a:t>prvním</a:t>
                      </a:r>
                      <a:endParaRPr lang="cs-CZ" sz="2400" b="0" i="0" u="sng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 </a:t>
                      </a:r>
                      <a:endParaRPr lang="cs-CZ" sz="16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u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 </a:t>
                      </a:r>
                      <a:endParaRPr lang="cs-CZ" sz="16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krásně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>
                          <a:effectLst/>
                        </a:rPr>
                        <a:t> </a:t>
                      </a:r>
                      <a:endParaRPr lang="cs-CZ" sz="16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bude pracovat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u="none" strike="noStrike" dirty="0">
                          <a:effectLst/>
                        </a:rPr>
                        <a:t> </a:t>
                      </a:r>
                      <a:endParaRPr lang="cs-CZ" sz="16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1187624" y="404664"/>
            <a:ext cx="53714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"/>
            <a:r>
              <a:rPr lang="cs-CZ" sz="2800" dirty="0" smtClean="0"/>
              <a:t>Doplň správně slovní </a:t>
            </a:r>
            <a:r>
              <a:rPr lang="cs-CZ" sz="2800" dirty="0"/>
              <a:t>druh se jedná:</a:t>
            </a:r>
            <a:endParaRPr lang="cs-CZ" sz="2800" dirty="0">
              <a:latin typeface="Arial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1600" y="5805264"/>
            <a:ext cx="6724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Vymysli smysluplné věty s podtrženými slovy.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787179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1751703"/>
              </p:ext>
            </p:extLst>
          </p:nvPr>
        </p:nvGraphicFramePr>
        <p:xfrm>
          <a:off x="1619672" y="1268760"/>
          <a:ext cx="4775200" cy="47986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87600"/>
                <a:gridCol w="2387600"/>
              </a:tblGrid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 smtClean="0">
                          <a:effectLst/>
                        </a:rPr>
                        <a:t>oknu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1.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haf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10.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kterého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8.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kéž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9.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námi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3.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jakmile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6.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obětavý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2.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prvním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4.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u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7.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>
                          <a:effectLst/>
                        </a:rPr>
                        <a:t>krásně</a:t>
                      </a:r>
                      <a:endParaRPr lang="cs-CZ" sz="2400" b="0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6.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 fontAlgn="b"/>
                      <a:r>
                        <a:rPr lang="cs-CZ" sz="2400" u="none" strike="noStrike" dirty="0">
                          <a:effectLst/>
                        </a:rPr>
                        <a:t>bude pracovat</a:t>
                      </a:r>
                      <a:endParaRPr lang="cs-CZ" sz="24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2800" u="none" strike="noStrike" dirty="0" smtClean="0">
                          <a:effectLst/>
                        </a:rPr>
                        <a:t>5.</a:t>
                      </a:r>
                      <a:r>
                        <a:rPr lang="cs-CZ" sz="2800" u="none" strike="noStrike" dirty="0">
                          <a:effectLst/>
                        </a:rPr>
                        <a:t> </a:t>
                      </a:r>
                      <a:endParaRPr lang="cs-CZ" sz="2800" b="0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259632" y="507574"/>
            <a:ext cx="15408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Kontrola: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25155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6512511" cy="1143000"/>
          </a:xfrm>
        </p:spPr>
        <p:txBody>
          <a:bodyPr/>
          <a:lstStyle/>
          <a:p>
            <a:pPr algn="l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556792"/>
            <a:ext cx="6400800" cy="3474720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Vlastní tvorba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450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43</TotalTime>
  <Words>221</Words>
  <Application>Microsoft Office PowerPoint</Application>
  <PresentationFormat>Předvádění na obrazovce (4:3)</PresentationFormat>
  <Paragraphs>105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Šulcová</dc:creator>
  <cp:lastModifiedBy>Jana Šulcová</cp:lastModifiedBy>
  <cp:revision>8</cp:revision>
  <dcterms:created xsi:type="dcterms:W3CDTF">2013-06-21T10:48:12Z</dcterms:created>
  <dcterms:modified xsi:type="dcterms:W3CDTF">2013-07-01T10:43:15Z</dcterms:modified>
</cp:coreProperties>
</file>