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9" r:id="rId5"/>
    <p:sldId id="258" r:id="rId6"/>
    <p:sldId id="26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 smtClean="0"/>
            <a:t>Název školy: ZŠ a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b="1" smtClean="0"/>
            <a:t>VY_32_INOVACE_4A_04  </a:t>
          </a:r>
          <a:r>
            <a:rPr lang="cs-CZ" b="0" dirty="0" smtClean="0"/>
            <a:t>Téma: Rod mužský </a:t>
          </a:r>
          <a:endParaRPr lang="cs-CZ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 custLinFactNeighborX="1718" custLinFactNeighborY="675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1B7A901-30E0-4638-8270-2DA4AE8A1022}" type="presOf" srcId="{445C7998-7549-48B0-BD68-D4F0167F02E5}" destId="{BC35EE03-4121-4EF9-923D-7CB6D30D358D}" srcOrd="0" destOrd="0" presId="urn:microsoft.com/office/officeart/2005/8/layout/target3"/>
    <dgm:cxn modelId="{1AF261D5-1C7E-4BAB-9593-A880C6B60948}" type="presOf" srcId="{9F18DD90-522E-4A06-9EDB-3FF7C7EB6637}" destId="{D102FEF8-6917-41D2-AE5D-914C1EA8F84A}" srcOrd="0" destOrd="0" presId="urn:microsoft.com/office/officeart/2005/8/layout/target3"/>
    <dgm:cxn modelId="{48095998-8562-4423-B1FD-E21EA7680FDE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27E6813-EF67-47F3-8BF0-1027D2DB4939}" type="presOf" srcId="{019433A1-1324-4DE1-9E6F-32B851095F74}" destId="{CC1D5B29-8413-4412-9F6D-55E531B84639}" srcOrd="0" destOrd="0" presId="urn:microsoft.com/office/officeart/2005/8/layout/target3"/>
    <dgm:cxn modelId="{D54A413D-8BC5-46ED-9EB7-869319A4EDFF}" type="presOf" srcId="{EBC41103-E2E5-4D48-9B4B-425520D3D098}" destId="{F732C171-B6A8-40AC-BE86-9061B3C3D3B8}" srcOrd="0" destOrd="0" presId="urn:microsoft.com/office/officeart/2005/8/layout/target3"/>
    <dgm:cxn modelId="{6F7574B1-6D59-4D0F-8048-8F98BDE9C982}" type="presOf" srcId="{C73C7642-F245-4585-8F88-243F9FAEF6CA}" destId="{304CA11A-E17E-4999-A128-C72BF543B20D}" srcOrd="0" destOrd="0" presId="urn:microsoft.com/office/officeart/2005/8/layout/target3"/>
    <dgm:cxn modelId="{267E2A72-AAA2-4253-8816-B93483771E01}" type="presOf" srcId="{FBBFC3EA-9D9D-4F3A-BEA6-9C2C0E46BF20}" destId="{601CDFA2-8205-4060-95D5-B0A001D0D0E3}" srcOrd="0" destOrd="0" presId="urn:microsoft.com/office/officeart/2005/8/layout/target3"/>
    <dgm:cxn modelId="{DE9D7DC2-55FA-46FD-B92C-AE4E7AF718F4}" type="presOf" srcId="{0C6E1E16-08A6-4B86-AB9F-749A7749D4C9}" destId="{D8344A4C-A59C-418B-AE84-1CF03F62012F}" srcOrd="0" destOrd="0" presId="urn:microsoft.com/office/officeart/2005/8/layout/target3"/>
    <dgm:cxn modelId="{4C34767B-826C-431F-A73F-2323B921C3A2}" type="presOf" srcId="{9F18DD90-522E-4A06-9EDB-3FF7C7EB6637}" destId="{932F2F5B-E5E6-4E00-9503-10413FFBA7E0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509594E7-3EE2-42AE-A0F0-E4D0F6FAFC7E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EB619B32-3ED3-48DB-B918-DA8562139A27}" type="presOf" srcId="{FBBFC3EA-9D9D-4F3A-BEA6-9C2C0E46BF20}" destId="{3F478621-DC04-4E99-8ED0-6EF817E39D41}" srcOrd="1" destOrd="0" presId="urn:microsoft.com/office/officeart/2005/8/layout/target3"/>
    <dgm:cxn modelId="{C0498867-2083-43C1-AF34-3CDBFAD4F9DA}" type="presOf" srcId="{0C6E1E16-08A6-4B86-AB9F-749A7749D4C9}" destId="{B7652895-8F40-40B1-8BC2-AD2A1592E4B6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82EE29-862D-46AF-AB76-0858DBFBCCEC}" type="presOf" srcId="{C73C7642-F245-4585-8F88-243F9FAEF6CA}" destId="{0E0F4EFC-82FA-4EC4-801E-BC2F931EC339}" srcOrd="1" destOrd="0" presId="urn:microsoft.com/office/officeart/2005/8/layout/target3"/>
    <dgm:cxn modelId="{D1A50244-0CB7-4BF3-8592-05D030E82A2F}" type="presOf" srcId="{EBC41103-E2E5-4D48-9B4B-425520D3D098}" destId="{D3CEBA79-51F7-49AC-8104-9DE2B978BFF4}" srcOrd="1" destOrd="0" presId="urn:microsoft.com/office/officeart/2005/8/layout/target3"/>
    <dgm:cxn modelId="{B69CDD3C-1AA7-4EF6-8146-1E2B3E4BCA36}" type="presOf" srcId="{019433A1-1324-4DE1-9E6F-32B851095F74}" destId="{83FE2C4A-F11C-43B1-9923-1AFAA3244381}" srcOrd="1" destOrd="0" presId="urn:microsoft.com/office/officeart/2005/8/layout/target3"/>
    <dgm:cxn modelId="{8BA41AE8-0207-4EFD-B3EF-5348B62F2557}" type="presParOf" srcId="{71045F8C-00FA-488E-A7BD-E2E6753D979D}" destId="{3577EC6B-C980-4F34-8C69-4365E7B8FC8C}" srcOrd="0" destOrd="0" presId="urn:microsoft.com/office/officeart/2005/8/layout/target3"/>
    <dgm:cxn modelId="{49FEAD5E-37BA-4759-AB47-66D088361EE4}" type="presParOf" srcId="{71045F8C-00FA-488E-A7BD-E2E6753D979D}" destId="{6940EB87-DC1D-4BC3-9408-9AC2E1FFC039}" srcOrd="1" destOrd="0" presId="urn:microsoft.com/office/officeart/2005/8/layout/target3"/>
    <dgm:cxn modelId="{EF64D22E-F1BB-4ADB-AA47-14A4DB563080}" type="presParOf" srcId="{71045F8C-00FA-488E-A7BD-E2E6753D979D}" destId="{BC35EE03-4121-4EF9-923D-7CB6D30D358D}" srcOrd="2" destOrd="0" presId="urn:microsoft.com/office/officeart/2005/8/layout/target3"/>
    <dgm:cxn modelId="{76D5884C-332D-4AAA-B85B-5FAF1E371C9B}" type="presParOf" srcId="{71045F8C-00FA-488E-A7BD-E2E6753D979D}" destId="{D3840DFA-901C-4049-8AB2-27AC2BA34540}" srcOrd="3" destOrd="0" presId="urn:microsoft.com/office/officeart/2005/8/layout/target3"/>
    <dgm:cxn modelId="{16A37249-CF00-414C-93AE-4930BD168ED1}" type="presParOf" srcId="{71045F8C-00FA-488E-A7BD-E2E6753D979D}" destId="{5BDA8D49-C64C-4FDF-ACCF-171444A32B21}" srcOrd="4" destOrd="0" presId="urn:microsoft.com/office/officeart/2005/8/layout/target3"/>
    <dgm:cxn modelId="{EF155DB9-723F-4C5A-A929-6B6E906FB749}" type="presParOf" srcId="{71045F8C-00FA-488E-A7BD-E2E6753D979D}" destId="{D8344A4C-A59C-418B-AE84-1CF03F62012F}" srcOrd="5" destOrd="0" presId="urn:microsoft.com/office/officeart/2005/8/layout/target3"/>
    <dgm:cxn modelId="{BE0CBE41-2F08-455B-B0C8-15BAA7F1E8B0}" type="presParOf" srcId="{71045F8C-00FA-488E-A7BD-E2E6753D979D}" destId="{57DDA582-354B-4295-AE97-083B34E96D1A}" srcOrd="6" destOrd="0" presId="urn:microsoft.com/office/officeart/2005/8/layout/target3"/>
    <dgm:cxn modelId="{53E57466-7549-496B-997B-76F3419319C6}" type="presParOf" srcId="{71045F8C-00FA-488E-A7BD-E2E6753D979D}" destId="{4A11C032-4DF2-44E5-8C80-1286B3D4B133}" srcOrd="7" destOrd="0" presId="urn:microsoft.com/office/officeart/2005/8/layout/target3"/>
    <dgm:cxn modelId="{5553FDBD-F1FC-47EF-B89F-9D5F702C531D}" type="presParOf" srcId="{71045F8C-00FA-488E-A7BD-E2E6753D979D}" destId="{601CDFA2-8205-4060-95D5-B0A001D0D0E3}" srcOrd="8" destOrd="0" presId="urn:microsoft.com/office/officeart/2005/8/layout/target3"/>
    <dgm:cxn modelId="{F06A9EBA-E6F2-4EEE-B46F-4755E0D26EFC}" type="presParOf" srcId="{71045F8C-00FA-488E-A7BD-E2E6753D979D}" destId="{EA95FEE9-5F68-48C7-93BB-0F8C419DA96D}" srcOrd="9" destOrd="0" presId="urn:microsoft.com/office/officeart/2005/8/layout/target3"/>
    <dgm:cxn modelId="{3693DC44-0BC0-4C0B-87D5-664FCFDE7CA2}" type="presParOf" srcId="{71045F8C-00FA-488E-A7BD-E2E6753D979D}" destId="{BB3828A8-1683-43A3-8BCA-2995B7EAE8F3}" srcOrd="10" destOrd="0" presId="urn:microsoft.com/office/officeart/2005/8/layout/target3"/>
    <dgm:cxn modelId="{3AA2D0CE-7702-4CB9-9463-D35C37C89B82}" type="presParOf" srcId="{71045F8C-00FA-488E-A7BD-E2E6753D979D}" destId="{CC1D5B29-8413-4412-9F6D-55E531B84639}" srcOrd="11" destOrd="0" presId="urn:microsoft.com/office/officeart/2005/8/layout/target3"/>
    <dgm:cxn modelId="{F99E078B-1323-46D8-9520-941003B53534}" type="presParOf" srcId="{71045F8C-00FA-488E-A7BD-E2E6753D979D}" destId="{AEEDACE7-4427-455B-A155-2C3381828BD7}" srcOrd="12" destOrd="0" presId="urn:microsoft.com/office/officeart/2005/8/layout/target3"/>
    <dgm:cxn modelId="{2E456657-CC73-4B39-AA6C-822F5B610504}" type="presParOf" srcId="{71045F8C-00FA-488E-A7BD-E2E6753D979D}" destId="{7C8531F2-00DF-4DB1-A6C6-AF46193E1BBF}" srcOrd="13" destOrd="0" presId="urn:microsoft.com/office/officeart/2005/8/layout/target3"/>
    <dgm:cxn modelId="{205F3C3F-FE4D-4F5B-9FE7-1CBB7CC8A372}" type="presParOf" srcId="{71045F8C-00FA-488E-A7BD-E2E6753D979D}" destId="{304CA11A-E17E-4999-A128-C72BF543B20D}" srcOrd="14" destOrd="0" presId="urn:microsoft.com/office/officeart/2005/8/layout/target3"/>
    <dgm:cxn modelId="{7020448C-0D51-48FB-9959-D45F3AB3334B}" type="presParOf" srcId="{71045F8C-00FA-488E-A7BD-E2E6753D979D}" destId="{C67EF5F7-B425-49AF-82F9-2446588ED851}" srcOrd="15" destOrd="0" presId="urn:microsoft.com/office/officeart/2005/8/layout/target3"/>
    <dgm:cxn modelId="{CB4EC110-6587-495A-886C-FDD406CE41B8}" type="presParOf" srcId="{71045F8C-00FA-488E-A7BD-E2E6753D979D}" destId="{14E80F71-B028-4CCE-8C5A-7AE67F9A28C6}" srcOrd="16" destOrd="0" presId="urn:microsoft.com/office/officeart/2005/8/layout/target3"/>
    <dgm:cxn modelId="{5FBCBBF1-5714-4314-9D60-12E63EE600C3}" type="presParOf" srcId="{71045F8C-00FA-488E-A7BD-E2E6753D979D}" destId="{F732C171-B6A8-40AC-BE86-9061B3C3D3B8}" srcOrd="17" destOrd="0" presId="urn:microsoft.com/office/officeart/2005/8/layout/target3"/>
    <dgm:cxn modelId="{8BDFB0C9-ADFB-40D2-9297-E10BADFE4099}" type="presParOf" srcId="{71045F8C-00FA-488E-A7BD-E2E6753D979D}" destId="{D8C5187E-68B6-4E2E-86D0-57087190219B}" srcOrd="18" destOrd="0" presId="urn:microsoft.com/office/officeart/2005/8/layout/target3"/>
    <dgm:cxn modelId="{261C3040-ECE3-488B-B8B1-5FC374D04F5A}" type="presParOf" srcId="{71045F8C-00FA-488E-A7BD-E2E6753D979D}" destId="{1A909E4D-639C-4CB7-A7CE-FC1133FAA37E}" srcOrd="19" destOrd="0" presId="urn:microsoft.com/office/officeart/2005/8/layout/target3"/>
    <dgm:cxn modelId="{A8668DA9-D7A4-4C1A-9267-83B5A54740B5}" type="presParOf" srcId="{71045F8C-00FA-488E-A7BD-E2E6753D979D}" destId="{D102FEF8-6917-41D2-AE5D-914C1EA8F84A}" srcOrd="20" destOrd="0" presId="urn:microsoft.com/office/officeart/2005/8/layout/target3"/>
    <dgm:cxn modelId="{9CE1EF11-EAB2-49BA-BB86-4D62FC95D05F}" type="presParOf" srcId="{71045F8C-00FA-488E-A7BD-E2E6753D979D}" destId="{4D19AB04-24FA-40C2-B203-52AE3D15E171}" srcOrd="21" destOrd="0" presId="urn:microsoft.com/office/officeart/2005/8/layout/target3"/>
    <dgm:cxn modelId="{73527459-B902-4C7C-AF4F-2F48D4BE14EE}" type="presParOf" srcId="{71045F8C-00FA-488E-A7BD-E2E6753D979D}" destId="{B7652895-8F40-40B1-8BC2-AD2A1592E4B6}" srcOrd="22" destOrd="0" presId="urn:microsoft.com/office/officeart/2005/8/layout/target3"/>
    <dgm:cxn modelId="{D24034DC-BA04-423A-A18C-3A0E3E79241D}" type="presParOf" srcId="{71045F8C-00FA-488E-A7BD-E2E6753D979D}" destId="{3F478621-DC04-4E99-8ED0-6EF817E39D41}" srcOrd="23" destOrd="0" presId="urn:microsoft.com/office/officeart/2005/8/layout/target3"/>
    <dgm:cxn modelId="{BCA85C1F-77C8-4848-8F74-EBF4F3F4690B}" type="presParOf" srcId="{71045F8C-00FA-488E-A7BD-E2E6753D979D}" destId="{83FE2C4A-F11C-43B1-9923-1AFAA3244381}" srcOrd="24" destOrd="0" presId="urn:microsoft.com/office/officeart/2005/8/layout/target3"/>
    <dgm:cxn modelId="{57F7B867-380C-4EB2-A13E-2D1EEEDCBBB7}" type="presParOf" srcId="{71045F8C-00FA-488E-A7BD-E2E6753D979D}" destId="{0E0F4EFC-82FA-4EC4-801E-BC2F931EC339}" srcOrd="25" destOrd="0" presId="urn:microsoft.com/office/officeart/2005/8/layout/target3"/>
    <dgm:cxn modelId="{5919163A-9E75-429B-BB98-40CD30DB2D15}" type="presParOf" srcId="{71045F8C-00FA-488E-A7BD-E2E6753D979D}" destId="{D3CEBA79-51F7-49AC-8104-9DE2B978BFF4}" srcOrd="26" destOrd="0" presId="urn:microsoft.com/office/officeart/2005/8/layout/target3"/>
    <dgm:cxn modelId="{2090C562-A6DF-4EA0-9711-4547398832AE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5544616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MŠ, Police nad Metují, okres Náchod</a:t>
          </a:r>
          <a:endParaRPr lang="cs-CZ" sz="1600" kern="1200" dirty="0"/>
        </a:p>
      </dsp:txBody>
      <dsp:txXfrm>
        <a:off x="2016223" y="0"/>
        <a:ext cx="5544616" cy="403244"/>
      </dsp:txXfrm>
    </dsp:sp>
    <dsp:sp modelId="{5BDA8D49-C64C-4FDF-ACCF-171444A32B21}">
      <dsp:nvSpPr>
        <dsp:cNvPr id="0" name=""/>
        <dsp:cNvSpPr/>
      </dsp:nvSpPr>
      <dsp:spPr>
        <a:xfrm>
          <a:off x="361319" y="426380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3" y="403244"/>
          <a:ext cx="5544616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16223" y="403244"/>
        <a:ext cx="5544616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86554" y="806488"/>
          <a:ext cx="5203954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Jana Šulcová</a:t>
          </a:r>
          <a:endParaRPr lang="cs-CZ" sz="1800" kern="1200" dirty="0"/>
        </a:p>
      </dsp:txBody>
      <dsp:txXfrm>
        <a:off x="2186554" y="806488"/>
        <a:ext cx="5203954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3" y="1209732"/>
          <a:ext cx="5544616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b="1" kern="1200" smtClean="0"/>
            <a:t>VY_32_INOVACE_4A_04  </a:t>
          </a:r>
          <a:r>
            <a:rPr lang="cs-CZ" sz="1800" b="0" kern="1200" dirty="0" smtClean="0"/>
            <a:t>Téma: Rod mužský </a:t>
          </a:r>
          <a:endParaRPr lang="cs-CZ" sz="1800" b="0" kern="1200" dirty="0"/>
        </a:p>
      </dsp:txBody>
      <dsp:txXfrm>
        <a:off x="2016223" y="1209732"/>
        <a:ext cx="5544616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3" y="1612981"/>
          <a:ext cx="5544616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Český jazyk 5. ročník</a:t>
          </a:r>
          <a:endParaRPr lang="cs-CZ" sz="1800" kern="1200" dirty="0"/>
        </a:p>
      </dsp:txBody>
      <dsp:txXfrm>
        <a:off x="2016223" y="1612981"/>
        <a:ext cx="5544616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3" y="2016225"/>
          <a:ext cx="5544616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16223" y="2016225"/>
        <a:ext cx="5544616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3" y="2419469"/>
          <a:ext cx="5544616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16223" y="2419469"/>
        <a:ext cx="5544616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C95B6E-BF95-4973-8879-57A4FAF4926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BF4A9C-8585-4474-A538-06225434AB7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97259068"/>
              </p:ext>
            </p:extLst>
          </p:nvPr>
        </p:nvGraphicFramePr>
        <p:xfrm>
          <a:off x="1259632" y="1700808"/>
          <a:ext cx="756084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3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/>
              <a:t>prezentace </a:t>
            </a:r>
            <a:r>
              <a:rPr lang="cs-CZ" dirty="0"/>
              <a:t>pro žáky </a:t>
            </a:r>
            <a:r>
              <a:rPr lang="cs-CZ" dirty="0" smtClean="0"/>
              <a:t>5.ročníku  ZŠ,  předmět český jazyk</a:t>
            </a:r>
            <a:endParaRPr lang="cs-CZ" dirty="0"/>
          </a:p>
          <a:p>
            <a:r>
              <a:rPr lang="cs-CZ" dirty="0" smtClean="0"/>
              <a:t>žáci si procvičují podstatná jména rodu mužského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interaktivní tabuli </a:t>
            </a:r>
            <a:r>
              <a:rPr lang="cs-CZ" dirty="0" smtClean="0"/>
              <a:t>podtrhávají a vypisují</a:t>
            </a:r>
          </a:p>
          <a:p>
            <a:r>
              <a:rPr lang="cs-CZ" dirty="0"/>
              <a:t>na interaktivní tabuli </a:t>
            </a:r>
            <a:r>
              <a:rPr lang="cs-CZ" dirty="0" smtClean="0"/>
              <a:t>pracují společně, možno vytisknout jako pracovní list, lze pracovat ve skupinách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95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82341"/>
            <a:ext cx="684076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Děti se na pilota dívaly s obdivem.</a:t>
            </a:r>
          </a:p>
          <a:p>
            <a:r>
              <a:rPr lang="cs-CZ" sz="2400" dirty="0"/>
              <a:t>Viděli jsme staleté duby.</a:t>
            </a:r>
          </a:p>
          <a:p>
            <a:r>
              <a:rPr lang="cs-CZ" sz="2400" dirty="0"/>
              <a:t>Četli jsme článek o významných spisovatelích.</a:t>
            </a:r>
          </a:p>
          <a:p>
            <a:r>
              <a:rPr lang="cs-CZ" sz="2400" dirty="0"/>
              <a:t>S každým plevelem se musí bojovat.</a:t>
            </a:r>
          </a:p>
          <a:p>
            <a:r>
              <a:rPr lang="cs-CZ" sz="2400" dirty="0"/>
              <a:t>Čmelákům se líbí v jeteli.</a:t>
            </a:r>
          </a:p>
          <a:p>
            <a:r>
              <a:rPr lang="cs-CZ" sz="2400" dirty="0"/>
              <a:t>V zoo jsme obdivovali dravce.</a:t>
            </a:r>
          </a:p>
          <a:p>
            <a:r>
              <a:rPr lang="cs-CZ" sz="2400" dirty="0"/>
              <a:t>Radil mu jeho přítel.</a:t>
            </a:r>
          </a:p>
          <a:p>
            <a:r>
              <a:rPr lang="cs-CZ" sz="2400" dirty="0"/>
              <a:t>Nikde jsme nenašli názvy obcí.</a:t>
            </a:r>
          </a:p>
          <a:p>
            <a:r>
              <a:rPr lang="cs-CZ" sz="2400" dirty="0"/>
              <a:t>Petr měl vypracované svaly.</a:t>
            </a:r>
          </a:p>
          <a:p>
            <a:r>
              <a:rPr lang="cs-CZ" sz="2400" dirty="0"/>
              <a:t>V zámecké zahradě jsme viděli medvěda.</a:t>
            </a:r>
          </a:p>
          <a:p>
            <a:r>
              <a:rPr lang="cs-CZ" sz="2400" dirty="0"/>
              <a:t>Za sklem jsme viděli lva.</a:t>
            </a:r>
          </a:p>
          <a:p>
            <a:r>
              <a:rPr lang="cs-CZ" sz="2400" dirty="0"/>
              <a:t>Mirek chová poštovní holuby.</a:t>
            </a:r>
          </a:p>
          <a:p>
            <a:r>
              <a:rPr lang="cs-CZ" sz="2400" dirty="0"/>
              <a:t>Nesl pytel do popelnice.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35696" y="591216"/>
            <a:ext cx="583903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Podtrhněte podstatná jména </a:t>
            </a:r>
            <a:r>
              <a:rPr lang="cs-CZ" sz="2400" dirty="0"/>
              <a:t>mužského </a:t>
            </a:r>
            <a:r>
              <a:rPr lang="cs-CZ" sz="2400" dirty="0" smtClean="0"/>
              <a:t>rodu:</a:t>
            </a:r>
            <a:endParaRPr lang="cs-CZ" sz="2400" dirty="0"/>
          </a:p>
          <a:p>
            <a:endParaRPr lang="cs-CZ" dirty="0"/>
          </a:p>
        </p:txBody>
      </p:sp>
      <p:pic>
        <p:nvPicPr>
          <p:cNvPr id="1026" name="Picture 2" descr="C:\Documents and Settings\uživatel\Local Settings\Temporary Internet Files\Content.IE5\XCSBLP05\MC9003598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492" y="1234666"/>
            <a:ext cx="169164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Local Settings\Temporary Internet Files\Content.IE5\QTFCDS3M\MC90021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21622"/>
            <a:ext cx="1625803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živatel\Local Settings\Temporary Internet Files\Content.IE5\XCSBLP05\MC900398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3765"/>
            <a:ext cx="182422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572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82341"/>
            <a:ext cx="624644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Děti se na </a:t>
            </a:r>
            <a:r>
              <a:rPr lang="cs-CZ" sz="2400" u="sng" dirty="0" smtClean="0"/>
              <a:t>pilota</a:t>
            </a:r>
            <a:r>
              <a:rPr lang="cs-CZ" sz="2400" dirty="0" smtClean="0"/>
              <a:t> dívaly s </a:t>
            </a:r>
            <a:r>
              <a:rPr lang="cs-CZ" sz="2400" u="sng" dirty="0" smtClean="0"/>
              <a:t>obdivem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Viděli jsme staleté </a:t>
            </a:r>
            <a:r>
              <a:rPr lang="cs-CZ" sz="2400" u="sng" dirty="0" smtClean="0"/>
              <a:t>duby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Četli jsme </a:t>
            </a:r>
            <a:r>
              <a:rPr lang="cs-CZ" sz="2400" u="sng" dirty="0" smtClean="0"/>
              <a:t>článek</a:t>
            </a:r>
            <a:r>
              <a:rPr lang="cs-CZ" sz="2400" dirty="0" smtClean="0"/>
              <a:t> o významných </a:t>
            </a:r>
            <a:r>
              <a:rPr lang="cs-CZ" sz="2400" u="sng" dirty="0" smtClean="0"/>
              <a:t>spisovatelích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 každým </a:t>
            </a:r>
            <a:r>
              <a:rPr lang="cs-CZ" sz="2400" u="sng" dirty="0" smtClean="0"/>
              <a:t>plevelem</a:t>
            </a:r>
            <a:r>
              <a:rPr lang="cs-CZ" sz="2400" dirty="0" smtClean="0"/>
              <a:t> se musí bojovat.</a:t>
            </a:r>
          </a:p>
          <a:p>
            <a:r>
              <a:rPr lang="cs-CZ" sz="2400" u="sng" dirty="0" smtClean="0"/>
              <a:t>Čmelákům</a:t>
            </a:r>
            <a:r>
              <a:rPr lang="cs-CZ" sz="2400" dirty="0" smtClean="0"/>
              <a:t> se líbí v </a:t>
            </a:r>
            <a:r>
              <a:rPr lang="cs-CZ" sz="2400" u="sng" dirty="0" smtClean="0"/>
              <a:t>jeteli.</a:t>
            </a:r>
          </a:p>
          <a:p>
            <a:r>
              <a:rPr lang="cs-CZ" sz="2400" dirty="0" smtClean="0"/>
              <a:t>V zoo jsme obdivovali </a:t>
            </a:r>
            <a:r>
              <a:rPr lang="cs-CZ" sz="2400" u="sng" dirty="0" smtClean="0"/>
              <a:t>dravce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Radil mu jeho </a:t>
            </a:r>
            <a:r>
              <a:rPr lang="cs-CZ" sz="2400" u="sng" dirty="0" smtClean="0"/>
              <a:t>přítel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Nikde jsme nenašli </a:t>
            </a:r>
            <a:r>
              <a:rPr lang="cs-CZ" sz="2400" u="sng" dirty="0" smtClean="0"/>
              <a:t>názvy</a:t>
            </a:r>
            <a:r>
              <a:rPr lang="cs-CZ" sz="2400" dirty="0" smtClean="0"/>
              <a:t> obcí.</a:t>
            </a:r>
          </a:p>
          <a:p>
            <a:r>
              <a:rPr lang="cs-CZ" sz="2400" u="sng" dirty="0" smtClean="0"/>
              <a:t>Petr</a:t>
            </a:r>
            <a:r>
              <a:rPr lang="cs-CZ" sz="2400" dirty="0" smtClean="0"/>
              <a:t> měl vypracované </a:t>
            </a:r>
            <a:r>
              <a:rPr lang="cs-CZ" sz="2400" u="sng" dirty="0" smtClean="0"/>
              <a:t>svaly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 zámecké zahradě jsme viděli </a:t>
            </a:r>
            <a:r>
              <a:rPr lang="cs-CZ" sz="2400" u="sng" dirty="0" smtClean="0"/>
              <a:t>medvěda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Za sklem jsme viděli </a:t>
            </a:r>
            <a:r>
              <a:rPr lang="cs-CZ" sz="2400" u="sng" dirty="0" smtClean="0"/>
              <a:t>lva</a:t>
            </a:r>
            <a:r>
              <a:rPr lang="cs-CZ" sz="2400" dirty="0" smtClean="0"/>
              <a:t>.</a:t>
            </a:r>
          </a:p>
          <a:p>
            <a:r>
              <a:rPr lang="cs-CZ" sz="2400" u="sng" dirty="0" smtClean="0"/>
              <a:t>Mirek</a:t>
            </a:r>
            <a:r>
              <a:rPr lang="cs-CZ" sz="2400" dirty="0" smtClean="0"/>
              <a:t> chová poštovní </a:t>
            </a:r>
            <a:r>
              <a:rPr lang="cs-CZ" sz="2400" u="sng" dirty="0" smtClean="0"/>
              <a:t>holuby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Nesl </a:t>
            </a:r>
            <a:r>
              <a:rPr lang="cs-CZ" sz="2400" u="sng" dirty="0" smtClean="0"/>
              <a:t>pytel</a:t>
            </a:r>
            <a:r>
              <a:rPr lang="cs-CZ" sz="2400" dirty="0" smtClean="0"/>
              <a:t> do popelnice.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115616" y="908719"/>
            <a:ext cx="6074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Překontrolujte, zda-</a:t>
            </a:r>
            <a:r>
              <a:rPr lang="cs-CZ" sz="2400" dirty="0" err="1" smtClean="0"/>
              <a:t>li</a:t>
            </a:r>
            <a:r>
              <a:rPr lang="cs-CZ" sz="2400" dirty="0" smtClean="0"/>
              <a:t> jste hledali správně: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7579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6405"/>
            <a:ext cx="594829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Přiřaďte podtržená slova ke správným vzorům: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57"/>
            <a:ext cx="8043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án            	hrad              	    muž         	      stroj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77160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347653"/>
            <a:ext cx="6939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Utvořte k daným podstatným jménům správné tvary: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1823389"/>
              </p:ext>
            </p:extLst>
          </p:nvPr>
        </p:nvGraphicFramePr>
        <p:xfrm>
          <a:off x="467544" y="908720"/>
          <a:ext cx="7704855" cy="528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971"/>
                <a:gridCol w="1540971"/>
                <a:gridCol w="1540971"/>
                <a:gridCol w="1540971"/>
                <a:gridCol w="1540971"/>
              </a:tblGrid>
              <a:tr h="5982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7.p.</a:t>
                      </a:r>
                      <a:r>
                        <a:rPr lang="cs-CZ" baseline="0" dirty="0" smtClean="0"/>
                        <a:t> č .jed.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1.p. č.mn.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4.p. č.mn.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7.p. č.mn.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pilot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obdiv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spisovatel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plevel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dravec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medvěd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holub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pytel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6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přítel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446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128792" cy="3474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400" dirty="0"/>
              <a:t>Obrázky galerie Microsoft </a:t>
            </a:r>
            <a:r>
              <a:rPr lang="cs-CZ" sz="2400" dirty="0" smtClean="0"/>
              <a:t>PowerPoint</a:t>
            </a:r>
            <a:endParaRPr lang="cs-CZ" sz="2400" dirty="0"/>
          </a:p>
          <a:p>
            <a:r>
              <a:rPr lang="cs-CZ" sz="2400" dirty="0" smtClean="0"/>
              <a:t>Vlastní tvorba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645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51</TotalTime>
  <Words>296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Jana Šulcová</cp:lastModifiedBy>
  <cp:revision>9</cp:revision>
  <dcterms:created xsi:type="dcterms:W3CDTF">2013-05-29T20:46:40Z</dcterms:created>
  <dcterms:modified xsi:type="dcterms:W3CDTF">2013-07-01T10:44:58Z</dcterms:modified>
</cp:coreProperties>
</file>