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6" r:id="rId3"/>
    <p:sldId id="256" r:id="rId4"/>
    <p:sldId id="257" r:id="rId5"/>
    <p:sldId id="258" r:id="rId6"/>
    <p:sldId id="259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F3756F7-0B14-48DF-8D9F-636F33E1B016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2F5EDF9-B127-45AE-B6F1-1BF5AAC446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85920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VY_32_INOVACE_13_B_02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Dálnice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396512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Dopravní zeměpis,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a žáci potřebují k hodině Autoatlas České republiky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279129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276872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8800" b="1" dirty="0" smtClean="0">
                <a:effectLst/>
                <a:hlinkClick r:id="rId2" action="ppaction://hlinksldjump"/>
              </a:rPr>
              <a:t>DÁLNICE</a:t>
            </a:r>
            <a:endParaRPr lang="cs-CZ" sz="8800" b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717032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7" y="692696"/>
            <a:ext cx="806489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b="1" dirty="0" smtClean="0"/>
              <a:t> Poprvé</a:t>
            </a:r>
            <a:r>
              <a:rPr lang="cs-CZ" sz="2400" dirty="0" smtClean="0"/>
              <a:t> </a:t>
            </a:r>
            <a:r>
              <a:rPr lang="cs-CZ" sz="2400" dirty="0"/>
              <a:t>byla definována výstavba dálnic usnesením vlády Československé socialistické republiky ze dne </a:t>
            </a:r>
            <a:r>
              <a:rPr lang="cs-CZ" sz="2400" b="1" dirty="0"/>
              <a:t>10. dubna 1963 č. 286</a:t>
            </a:r>
            <a:r>
              <a:rPr lang="cs-CZ" sz="2400" dirty="0"/>
              <a:t>, o koncepci dlouhodobého rozvoje silniční sítě a místních komunikací, kterou vymezila základní dálniční a silniční tahy. </a:t>
            </a:r>
            <a:endParaRPr lang="cs-CZ" sz="2400" dirty="0" smtClean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endParaRPr lang="cs-CZ" sz="2400" dirty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b="1" dirty="0" smtClean="0"/>
              <a:t> Následně</a:t>
            </a:r>
            <a:r>
              <a:rPr lang="cs-CZ" sz="2400" dirty="0" smtClean="0"/>
              <a:t> </a:t>
            </a:r>
            <a:r>
              <a:rPr lang="cs-CZ" sz="2400" dirty="0"/>
              <a:t>byla koncepce několikrát aktualizována</a:t>
            </a:r>
            <a:r>
              <a:rPr lang="cs-CZ" dirty="0" smtClean="0"/>
              <a:t>.</a:t>
            </a:r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endParaRPr lang="cs-CZ" dirty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b="1" dirty="0" smtClean="0"/>
              <a:t> Usnesením </a:t>
            </a:r>
            <a:r>
              <a:rPr lang="cs-CZ" sz="3200" b="1" dirty="0"/>
              <a:t>vlády </a:t>
            </a:r>
            <a:r>
              <a:rPr lang="cs-CZ" sz="2400" dirty="0"/>
              <a:t>České republiky ze dne 21. července 1999 č. 741 byla aktualizována síť dálnic a rychlostních </a:t>
            </a:r>
            <a:r>
              <a:rPr lang="cs-CZ" sz="2400" dirty="0" smtClean="0"/>
              <a:t>silnic.</a:t>
            </a:r>
            <a:endParaRPr lang="cs-CZ" sz="2400" dirty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8136904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Dálniční síť tvoří dálniční tahy </a:t>
            </a:r>
            <a:r>
              <a:rPr lang="cs-CZ" sz="2400" b="1" dirty="0"/>
              <a:t>D1, D2, D3, D5, D8 a D11</a:t>
            </a:r>
            <a:r>
              <a:rPr lang="cs-CZ" sz="2400" dirty="0"/>
              <a:t> v celkové délce </a:t>
            </a:r>
            <a:r>
              <a:rPr lang="cs-CZ" sz="2400" b="1" dirty="0"/>
              <a:t>1008 km.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dirty="0" smtClean="0"/>
              <a:t>(</a:t>
            </a:r>
            <a:r>
              <a:rPr lang="cs-CZ" sz="2400" dirty="0"/>
              <a:t>k 11. 7. 2011 v provozu 736 km</a:t>
            </a:r>
            <a:r>
              <a:rPr lang="cs-CZ" sz="2400" dirty="0" smtClean="0"/>
              <a:t>)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	</a:t>
            </a:r>
            <a:r>
              <a:rPr lang="cs-CZ" sz="2800" b="1" dirty="0"/>
              <a:t>Dálniční síť je napojena na okolní státy následovně</a:t>
            </a:r>
            <a:r>
              <a:rPr lang="cs-CZ" sz="2800" b="1" dirty="0" smtClean="0"/>
              <a:t>:</a:t>
            </a:r>
          </a:p>
          <a:p>
            <a:pPr algn="ctr"/>
            <a:endParaRPr lang="cs-CZ" sz="2800" b="1" dirty="0" smtClean="0"/>
          </a:p>
          <a:p>
            <a:r>
              <a:rPr lang="cs-CZ" sz="3600" dirty="0"/>
              <a:t>P</a:t>
            </a:r>
            <a:r>
              <a:rPr lang="cs-CZ" sz="2800" dirty="0"/>
              <a:t>OLSKO			</a:t>
            </a:r>
            <a:r>
              <a:rPr lang="cs-CZ" sz="3200" b="1" dirty="0" smtClean="0">
                <a:solidFill>
                  <a:schemeClr val="accent1"/>
                </a:solidFill>
              </a:rPr>
              <a:t>D1</a:t>
            </a:r>
            <a:r>
              <a:rPr lang="cs-CZ" sz="3200" dirty="0" smtClean="0"/>
              <a:t> </a:t>
            </a:r>
            <a:r>
              <a:rPr lang="cs-CZ" sz="3200" dirty="0"/>
              <a:t>a </a:t>
            </a:r>
            <a:r>
              <a:rPr lang="cs-CZ" sz="3200" b="1" dirty="0">
                <a:solidFill>
                  <a:schemeClr val="accent1"/>
                </a:solidFill>
              </a:rPr>
              <a:t>D11</a:t>
            </a:r>
          </a:p>
          <a:p>
            <a:r>
              <a:rPr lang="cs-CZ" sz="3600" dirty="0"/>
              <a:t>S</a:t>
            </a:r>
            <a:r>
              <a:rPr lang="cs-CZ" sz="2800" dirty="0"/>
              <a:t>LOVENSKO		</a:t>
            </a:r>
            <a:r>
              <a:rPr lang="cs-CZ" sz="3200" b="1" dirty="0">
                <a:solidFill>
                  <a:schemeClr val="accent1"/>
                </a:solidFill>
              </a:rPr>
              <a:t>D2</a:t>
            </a:r>
          </a:p>
          <a:p>
            <a:r>
              <a:rPr lang="cs-CZ" sz="3600" dirty="0"/>
              <a:t>R</a:t>
            </a:r>
            <a:r>
              <a:rPr lang="cs-CZ" sz="2800" dirty="0"/>
              <a:t>AKOUSKO		</a:t>
            </a:r>
            <a:r>
              <a:rPr lang="cs-CZ" sz="3200" b="1" dirty="0" smtClean="0">
                <a:solidFill>
                  <a:schemeClr val="accent1"/>
                </a:solidFill>
              </a:rPr>
              <a:t>D3</a:t>
            </a:r>
            <a:endParaRPr lang="cs-CZ" sz="3200" b="1" dirty="0">
              <a:solidFill>
                <a:schemeClr val="accent1"/>
              </a:solidFill>
            </a:endParaRPr>
          </a:p>
          <a:p>
            <a:r>
              <a:rPr lang="cs-CZ" sz="3600" dirty="0"/>
              <a:t>N</a:t>
            </a:r>
            <a:r>
              <a:rPr lang="cs-CZ" sz="2800" dirty="0"/>
              <a:t>ĚMECKO		</a:t>
            </a:r>
            <a:r>
              <a:rPr lang="cs-CZ" sz="3200" b="1" dirty="0" smtClean="0">
                <a:solidFill>
                  <a:schemeClr val="accent1"/>
                </a:solidFill>
              </a:rPr>
              <a:t>D5</a:t>
            </a:r>
            <a:r>
              <a:rPr lang="cs-CZ" sz="3200" dirty="0" smtClean="0"/>
              <a:t> </a:t>
            </a:r>
            <a:r>
              <a:rPr lang="cs-CZ" sz="3200" dirty="0"/>
              <a:t>a </a:t>
            </a:r>
            <a:r>
              <a:rPr lang="cs-CZ" sz="3200" b="1" dirty="0">
                <a:solidFill>
                  <a:schemeClr val="accent1"/>
                </a:solidFill>
              </a:rPr>
              <a:t>D8</a:t>
            </a:r>
          </a:p>
          <a:p>
            <a:pPr algn="ctr"/>
            <a:endParaRPr lang="cs-CZ" sz="2800" b="1" dirty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764704"/>
            <a:ext cx="867645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D1</a:t>
            </a:r>
          </a:p>
          <a:p>
            <a:r>
              <a:rPr lang="cs-CZ" sz="2800" dirty="0" smtClean="0"/>
              <a:t>Praha </a:t>
            </a:r>
            <a:r>
              <a:rPr lang="cs-CZ" sz="2800" dirty="0"/>
              <a:t>- Brno - Vyškov - Přerov - Lipník n</a:t>
            </a:r>
            <a:r>
              <a:rPr lang="cs-CZ" sz="2800" dirty="0" smtClean="0"/>
              <a:t>. Bečvou </a:t>
            </a:r>
            <a:r>
              <a:rPr lang="cs-CZ" sz="2800" dirty="0"/>
              <a:t>– </a:t>
            </a:r>
            <a:r>
              <a:rPr lang="cs-CZ" sz="2800" dirty="0" smtClean="0"/>
              <a:t>Ostrava </a:t>
            </a:r>
            <a:r>
              <a:rPr lang="cs-CZ" sz="2800" dirty="0"/>
              <a:t>- státní hranice </a:t>
            </a:r>
            <a:r>
              <a:rPr lang="cs-CZ" sz="2800" dirty="0" smtClean="0"/>
              <a:t>ČR/Polsko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4000" b="1" dirty="0" smtClean="0">
                <a:solidFill>
                  <a:schemeClr val="accent1"/>
                </a:solidFill>
              </a:rPr>
              <a:t>D2</a:t>
            </a:r>
          </a:p>
          <a:p>
            <a:r>
              <a:rPr lang="cs-CZ" sz="2800" dirty="0" smtClean="0"/>
              <a:t>Brno </a:t>
            </a:r>
            <a:r>
              <a:rPr lang="cs-CZ" sz="2800" dirty="0"/>
              <a:t>- Břeclav - státní hranice </a:t>
            </a:r>
            <a:r>
              <a:rPr lang="cs-CZ" sz="2800" dirty="0" smtClean="0"/>
              <a:t>ČR/Slovensko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4000" b="1" dirty="0" smtClean="0">
                <a:solidFill>
                  <a:schemeClr val="accent1"/>
                </a:solidFill>
              </a:rPr>
              <a:t>D3</a:t>
            </a:r>
          </a:p>
          <a:p>
            <a:r>
              <a:rPr lang="cs-CZ" sz="2800" dirty="0" smtClean="0"/>
              <a:t>Praha </a:t>
            </a:r>
            <a:r>
              <a:rPr lang="cs-CZ" sz="2800" dirty="0"/>
              <a:t>- Tábor - České Budějovice </a:t>
            </a:r>
            <a:r>
              <a:rPr lang="cs-CZ" sz="2800" dirty="0" smtClean="0"/>
              <a:t>– státní hranice </a:t>
            </a:r>
            <a:r>
              <a:rPr lang="cs-CZ" sz="2800" dirty="0"/>
              <a:t>ČR/Rakousko</a:t>
            </a:r>
          </a:p>
          <a:p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0" y="1484784"/>
            <a:ext cx="539552" cy="21602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0" y="3717032"/>
            <a:ext cx="539552" cy="21602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0" y="5517232"/>
            <a:ext cx="539552" cy="21602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764704"/>
            <a:ext cx="867645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D5</a:t>
            </a:r>
          </a:p>
          <a:p>
            <a:r>
              <a:rPr lang="cs-CZ" sz="2400" dirty="0" smtClean="0"/>
              <a:t>Praha - Plzeň - Rozvadov – státní hranice ČR/Německo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4000" b="1" dirty="0" smtClean="0">
                <a:solidFill>
                  <a:schemeClr val="accent1"/>
                </a:solidFill>
              </a:rPr>
              <a:t>D8</a:t>
            </a:r>
          </a:p>
          <a:p>
            <a:r>
              <a:rPr lang="cs-CZ" sz="2400" dirty="0" smtClean="0"/>
              <a:t> Praha - Lovosice - Ústí nad Labem - státní hranice      </a:t>
            </a:r>
          </a:p>
          <a:p>
            <a:r>
              <a:rPr lang="cs-CZ" sz="2400" dirty="0" smtClean="0"/>
              <a:t> ČR/Německo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4000" b="1" dirty="0" smtClean="0">
                <a:solidFill>
                  <a:schemeClr val="accent1"/>
                </a:solidFill>
              </a:rPr>
              <a:t>D11</a:t>
            </a:r>
          </a:p>
          <a:p>
            <a:r>
              <a:rPr lang="cs-CZ" sz="2400" dirty="0" smtClean="0"/>
              <a:t>Praha – Hradec Králové – Jaroměř – Trutnov -  státní </a:t>
            </a:r>
            <a:r>
              <a:rPr lang="cs-CZ" sz="2400" smtClean="0"/>
              <a:t>hranice ČR/Polsko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0" y="1484784"/>
            <a:ext cx="539552" cy="21602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0" y="3212976"/>
            <a:ext cx="539552" cy="21602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0" y="5301208"/>
            <a:ext cx="539552" cy="21602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trasu D1 a ukaž na mapě?</a:t>
            </a:r>
          </a:p>
          <a:p>
            <a:r>
              <a:rPr lang="cs-CZ" dirty="0" smtClean="0"/>
              <a:t>2.	Popiš trasu D2</a:t>
            </a:r>
            <a:r>
              <a:rPr lang="cs-CZ" dirty="0"/>
              <a:t> a ukaž na mapě</a:t>
            </a:r>
            <a:r>
              <a:rPr lang="cs-CZ" dirty="0" smtClean="0"/>
              <a:t>?</a:t>
            </a:r>
          </a:p>
          <a:p>
            <a:r>
              <a:rPr lang="cs-CZ" dirty="0" smtClean="0"/>
              <a:t>3.	Popiš trasu D5</a:t>
            </a:r>
            <a:r>
              <a:rPr lang="cs-CZ" dirty="0"/>
              <a:t> a ukaž na mapě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	Popiš trasu D8</a:t>
            </a:r>
            <a:r>
              <a:rPr lang="cs-CZ" dirty="0"/>
              <a:t> a ukaž na </a:t>
            </a:r>
            <a:r>
              <a:rPr lang="cs-CZ" dirty="0" smtClean="0"/>
              <a:t>mapě?</a:t>
            </a:r>
          </a:p>
          <a:p>
            <a:r>
              <a:rPr lang="cs-CZ" dirty="0" smtClean="0"/>
              <a:t>5.	Popiš trasu D11</a:t>
            </a:r>
            <a:r>
              <a:rPr lang="cs-CZ" dirty="0"/>
              <a:t> a ukaž na mapě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37320564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2565400"/>
            <a:ext cx="7115175" cy="26257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http://www.ceskedalnice.cz/dalnicni-sit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038043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77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365FF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E365FF"/>
      </a:hlink>
      <a:folHlink>
        <a:srgbClr val="E365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38</TotalTime>
  <Words>363</Words>
  <Application>Microsoft Office PowerPoint</Application>
  <PresentationFormat>Předvádění na obrazovce (4:3)</PresentationFormat>
  <Paragraphs>69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Prezentace aplikace PowerPoint</vt:lpstr>
      <vt:lpstr>Anotace:</vt:lpstr>
      <vt:lpstr>DÁLNICE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DÁLNICE</dc:title>
  <dc:creator>Verunka</dc:creator>
  <cp:lastModifiedBy>skola</cp:lastModifiedBy>
  <cp:revision>4</cp:revision>
  <dcterms:created xsi:type="dcterms:W3CDTF">2013-10-06T15:30:23Z</dcterms:created>
  <dcterms:modified xsi:type="dcterms:W3CDTF">2013-10-30T17:50:02Z</dcterms:modified>
</cp:coreProperties>
</file>