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0E99588-980A-4D10-B309-17ADD1788F6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E7A366AE-1998-4C4F-8E33-BC4216F95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0E99588-980A-4D10-B309-17ADD1788F6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66AE-1998-4C4F-8E33-BC4216F95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0E99588-980A-4D10-B309-17ADD1788F6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E7A366AE-1998-4C4F-8E33-BC4216F9528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0E99588-980A-4D10-B309-17ADD1788F6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7A366AE-1998-4C4F-8E33-BC4216F95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0E99588-980A-4D10-B309-17ADD1788F6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E7A366AE-1998-4C4F-8E33-BC4216F95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9588-980A-4D10-B309-17ADD1788F6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66AE-1998-4C4F-8E33-BC4216F95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0E99588-980A-4D10-B309-17ADD1788F6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7A366AE-1998-4C4F-8E33-BC4216F95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0E99588-980A-4D10-B309-17ADD1788F6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E7A366AE-1998-4C4F-8E33-BC4216F95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0E99588-980A-4D10-B309-17ADD1788F6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E7A366AE-1998-4C4F-8E33-BC4216F95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9588-980A-4D10-B309-17ADD1788F6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66AE-1998-4C4F-8E33-BC4216F95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99588-980A-4D10-B309-17ADD1788F6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66AE-1998-4C4F-8E33-BC4216F95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0E99588-980A-4D10-B309-17ADD1788F65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E7A366AE-1998-4C4F-8E33-BC4216F952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9090841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VY_32_INOVACE_13_B_04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Pražský okruh – R1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456577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Dopravní zeměpis,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a žáci potřebují k hodině Autoatlas České republiky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370244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060848"/>
            <a:ext cx="8062912" cy="1470025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effectLst/>
              </a:rPr>
              <a:t>PRAŽSKÝ OKRUH – R1</a:t>
            </a:r>
            <a:endParaRPr lang="cs-CZ" sz="5400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645024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412776"/>
            <a:ext cx="828092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Všechny </a:t>
            </a:r>
            <a:r>
              <a:rPr lang="cs-CZ" sz="2800" dirty="0"/>
              <a:t>dálnice i rychlostní komunikace </a:t>
            </a:r>
            <a:r>
              <a:rPr lang="cs-CZ" sz="2000" dirty="0"/>
              <a:t>(kromě R35 a R63) na území Čech začínají v Praze – D1, D3, D5, D8, D11, R4, R6, R7 i R10. Všechny tyto vyjmenované silniční tepny by měl v Praze spojit okruh dálničního typu a odvést plynule tranzit tak, aby hlavní město nebylo vůbec průjezdem poznamenáno. </a:t>
            </a:r>
          </a:p>
          <a:p>
            <a:pPr algn="ctr"/>
            <a:r>
              <a:rPr lang="cs-CZ" sz="2000" dirty="0"/>
              <a:t>Z tohoto důvodu v Praze postupně vzniká tzv. </a:t>
            </a:r>
            <a:endParaRPr lang="cs-CZ" sz="2000" dirty="0" smtClean="0"/>
          </a:p>
          <a:p>
            <a:pPr algn="ctr"/>
            <a:r>
              <a:rPr lang="cs-CZ" sz="2000" dirty="0" smtClean="0"/>
              <a:t>Pražský </a:t>
            </a:r>
            <a:r>
              <a:rPr lang="cs-CZ" sz="2000" dirty="0"/>
              <a:t>okruh neboli rychlostní silnice R1</a:t>
            </a:r>
            <a:r>
              <a:rPr lang="cs-CZ" sz="2000" dirty="0" smtClean="0"/>
              <a:t>.</a:t>
            </a:r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 </a:t>
            </a:r>
            <a:r>
              <a:rPr lang="cs-CZ" sz="2800" dirty="0"/>
              <a:t>Někdy se tento okruh označuje </a:t>
            </a:r>
            <a:r>
              <a:rPr lang="cs-CZ" sz="2000" dirty="0"/>
              <a:t>také jako "vnější", protože v Praze je budován ještě vnitřní, tzv. Městský okruh (MO). </a:t>
            </a:r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endParaRPr lang="cs-CZ" sz="2000" dirty="0"/>
          </a:p>
          <a:p>
            <a:pPr algn="ctr"/>
            <a:r>
              <a:rPr lang="cs-CZ" sz="2800" dirty="0"/>
              <a:t>O výstavbě velkého dálničního okruhu</a:t>
            </a:r>
            <a:r>
              <a:rPr lang="cs-CZ" sz="2000" dirty="0"/>
              <a:t>, který by pojal tranzitní dopravu, se v Praze mluvilo již před 2. světovou válkou, protože město takové velikosti se bez podobného projektu neobejde</a:t>
            </a:r>
            <a:r>
              <a:rPr lang="cs-CZ" sz="2000" dirty="0" smtClean="0"/>
              <a:t>.</a:t>
            </a:r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 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3779912" cy="15567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ZÁKLADNÍ INFORMACE</a:t>
            </a:r>
            <a:endParaRPr lang="cs-CZ" sz="2400" b="1" dirty="0"/>
          </a:p>
        </p:txBody>
      </p:sp>
    </p:spTree>
  </p:cSld>
  <p:clrMapOvr>
    <a:masterClrMapping/>
  </p:clrMapOvr>
  <p:transition spd="med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772816"/>
            <a:ext cx="7848872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 </a:t>
            </a:r>
            <a:r>
              <a:rPr lang="cs-CZ" sz="2800" dirty="0" smtClean="0"/>
              <a:t>Stavba okruhu </a:t>
            </a:r>
            <a:r>
              <a:rPr lang="cs-CZ" sz="2000" dirty="0" smtClean="0"/>
              <a:t>ovšem byla schválena až v roce 1963 a výstavba okruhu dálničního typu kolem Prahy začala na konci 70. let. V roce 1987 došlo k rozhodnutí, že okruh nebude dálnicí, ale pouze rychlostní silnicí (stejné rozhodnutí se uskutečnilo i na D35, resp. R35). </a:t>
            </a:r>
          </a:p>
          <a:p>
            <a:pPr algn="ctr"/>
            <a:endParaRPr lang="cs-CZ" sz="2000" dirty="0"/>
          </a:p>
          <a:p>
            <a:pPr algn="ctr"/>
            <a:r>
              <a:rPr lang="cs-CZ" sz="2800" dirty="0" smtClean="0"/>
              <a:t>Ukončily se tak mimo jiné debaty</a:t>
            </a:r>
            <a:r>
              <a:rPr lang="cs-CZ" sz="2000" dirty="0" smtClean="0"/>
              <a:t>, jaké číslo by měla tato dálnice mít (D1 už v té době existovala). 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Úkolem okruhu</a:t>
            </a:r>
            <a:r>
              <a:rPr lang="cs-CZ" sz="2000" dirty="0" smtClean="0"/>
              <a:t> je, ale hlavně bude, odlehčit zatížené síti městských komunikací a propojit všechny dálnice a rychlostní silnice u Prahy a umožnit tak tranzitní dopravě plynulý přechod mezi všemi dálkovými trasami, které se z Prahy radiálně rozbíhají.</a:t>
            </a:r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3707904" cy="19168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ZÁKLADNÍ INFORMACE</a:t>
            </a:r>
            <a:endParaRPr lang="cs-CZ" sz="2400" b="1" dirty="0"/>
          </a:p>
        </p:txBody>
      </p:sp>
    </p:spTree>
  </p:cSld>
  <p:clrMapOvr>
    <a:masterClrMapping/>
  </p:clrMapOvr>
  <p:transition spd="med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700808"/>
            <a:ext cx="860444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800" dirty="0" smtClean="0"/>
              <a:t>Vzhledem k poloze </a:t>
            </a:r>
            <a:r>
              <a:rPr lang="cs-CZ" sz="2000" dirty="0" smtClean="0"/>
              <a:t>naší republiky uprostřed Evropy a zrušení hraničních kontrol (v důsledku začlenění Česka mezi země tzv. Schengenského prostoru) byl zaznamenán zvýšený tranzit přes naše území, a to zejména zvýšený podíl kamionů na celkových intenzitách dopravy. 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Všechna tato doprava </a:t>
            </a:r>
            <a:r>
              <a:rPr lang="cs-CZ" sz="2000" dirty="0" smtClean="0"/>
              <a:t>bude využívat Pražský okruh namísto problematického a pomalého projíždění Prahou. 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Aby ale svou funkci okruh vykonával</a:t>
            </a:r>
            <a:r>
              <a:rPr lang="cs-CZ" sz="2000" dirty="0" smtClean="0"/>
              <a:t>, nesmí vést daleko od města, aby tranzit nevyužíval kratší cestu přes město, zároveň ale také nesmí vést blízko, aby výrazně nezasahoval do obydlených oblastí.</a:t>
            </a:r>
          </a:p>
          <a:p>
            <a:pPr algn="ctr"/>
            <a:endParaRPr lang="cs-CZ" sz="2000" dirty="0" smtClean="0"/>
          </a:p>
          <a:p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3923928" cy="19888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ZÁKLADNÍ INFORMACE</a:t>
            </a:r>
            <a:endParaRPr lang="cs-CZ" sz="2400" b="1" dirty="0"/>
          </a:p>
        </p:txBody>
      </p:sp>
    </p:spTree>
  </p:cSld>
  <p:clrMapOvr>
    <a:masterClrMapping/>
  </p:clrMapOvr>
  <p:transition spd="med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420888"/>
            <a:ext cx="828092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 budoucí trase Pražského okruhu </a:t>
            </a:r>
            <a:r>
              <a:rPr lang="cs-CZ" sz="2400" dirty="0" smtClean="0"/>
              <a:t>se v několika lokalitách vedou dlouhé debaty, proti různým možným variantám tras stojí řada občanských sdružení a ekologů (nejsilnější odpor proti současným plánům se vede na severu, v městské části Praha - </a:t>
            </a:r>
            <a:r>
              <a:rPr lang="cs-CZ" sz="2400" dirty="0" err="1" smtClean="0"/>
              <a:t>Suchdol</a:t>
            </a:r>
            <a:r>
              <a:rPr lang="cs-CZ" sz="2400" dirty="0" smtClean="0"/>
              <a:t>). </a:t>
            </a:r>
          </a:p>
          <a:p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0" y="0"/>
            <a:ext cx="3491880" cy="21328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ZÁKLADNÍ INFORMACE</a:t>
            </a:r>
            <a:endParaRPr lang="cs-CZ" sz="2400" b="1" dirty="0"/>
          </a:p>
        </p:txBody>
      </p:sp>
    </p:spTree>
  </p:cSld>
  <p:clrMapOvr>
    <a:masterClrMapping/>
  </p:clrMapOvr>
  <p:transition spd="med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1196752"/>
          <a:ext cx="7920880" cy="441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/>
                <a:gridCol w="3960440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5400" dirty="0" smtClean="0">
                          <a:solidFill>
                            <a:schemeClr val="bg1"/>
                          </a:solidFill>
                        </a:rPr>
                        <a:t>VÝSTAVBA</a:t>
                      </a:r>
                      <a:endParaRPr lang="cs-CZ" sz="5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DÉLKA OKRUHU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83 km </a:t>
                      </a:r>
                      <a:br>
                        <a:rPr lang="cs-CZ" sz="2400" dirty="0" smtClean="0"/>
                      </a:br>
                      <a:r>
                        <a:rPr lang="cs-CZ" sz="2400" dirty="0" smtClean="0"/>
                        <a:t>(39 km v provozu, 44 km v různých fázích přípravy)</a:t>
                      </a:r>
                    </a:p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Pozn.: Délka se v závislosti na výběru výsledné trasy může změnit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KATEGORIE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 27,5/100 až po R 34/100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188640"/>
          <a:ext cx="7992888" cy="64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6444"/>
                <a:gridCol w="3996444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u="none" dirty="0" smtClean="0">
                          <a:solidFill>
                            <a:schemeClr val="bg1"/>
                          </a:solidFill>
                        </a:rPr>
                        <a:t>TRASA S NÁVAZNOSTMI</a:t>
                      </a:r>
                      <a:endParaRPr lang="cs-CZ" sz="2800" u="none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            Praha – Satalice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R10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           Praha - Horní Počernice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D11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   Praha – Běchovice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I/12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Říčany	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I/2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Modletice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D1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Jesenice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D3</a:t>
                      </a:r>
                      <a:endParaRPr lang="cs-CZ" sz="2000" b="1" dirty="0"/>
                    </a:p>
                  </a:txBody>
                  <a:tcPr/>
                </a:tc>
              </a:tr>
              <a:tr h="4472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aseline="0" dirty="0" smtClean="0"/>
                        <a:t>            </a:t>
                      </a:r>
                      <a:r>
                        <a:rPr lang="cs-CZ" sz="2000" dirty="0" smtClean="0"/>
                        <a:t>Praha - Zbraslav</a:t>
                      </a:r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R4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 Praha – Třebonice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D5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baseline="0" dirty="0" smtClean="0"/>
                        <a:t>            </a:t>
                      </a:r>
                      <a:r>
                        <a:rPr lang="cs-CZ" sz="2000" dirty="0" smtClean="0"/>
                        <a:t>Praha – Řepy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R6</a:t>
                      </a:r>
                      <a:endParaRPr lang="cs-CZ" sz="2000" b="1" dirty="0"/>
                    </a:p>
                  </a:txBody>
                  <a:tcPr/>
                </a:tc>
              </a:tr>
              <a:tr h="795456">
                <a:tc>
                  <a:txBody>
                    <a:bodyPr/>
                    <a:lstStyle/>
                    <a:p>
                      <a:pPr lvl="0" algn="ctr"/>
                      <a:r>
                        <a:rPr lang="cs-CZ" sz="2000" dirty="0" smtClean="0"/>
                        <a:t>           Praha - Ruzyně				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R7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i="1" dirty="0" smtClean="0"/>
                        <a:t>přerušení </a:t>
                      </a:r>
                      <a:br>
                        <a:rPr lang="cs-CZ" sz="2000" i="1" dirty="0" smtClean="0"/>
                      </a:br>
                      <a:r>
                        <a:rPr lang="cs-CZ" sz="2000" i="1" dirty="0" smtClean="0"/>
                        <a:t>(celá severní část R1)</a:t>
                      </a:r>
                      <a:endParaRPr lang="cs-CZ" sz="2000" dirty="0" smtClean="0"/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             </a:t>
                      </a:r>
                      <a:r>
                        <a:rPr lang="cs-CZ" sz="2000" baseline="0" dirty="0" smtClean="0"/>
                        <a:t>         </a:t>
                      </a:r>
                      <a:r>
                        <a:rPr lang="cs-CZ" sz="2000" dirty="0" smtClean="0"/>
                        <a:t>Zdiby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přes Proseckou radiálu a </a:t>
                      </a:r>
                      <a:r>
                        <a:rPr lang="cs-CZ" sz="2000" b="1" dirty="0" smtClean="0"/>
                        <a:t>R8</a:t>
                      </a:r>
                      <a:r>
                        <a:rPr lang="cs-CZ" sz="2000" dirty="0" smtClean="0"/>
                        <a:t> na I/9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Praha - Březiněves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D8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Jak je nazýván Pražský okruh?</a:t>
            </a:r>
          </a:p>
          <a:p>
            <a:r>
              <a:rPr lang="cs-CZ" dirty="0" smtClean="0"/>
              <a:t>2.	Vysvětli co je úkolem Pražského 	okruhu?</a:t>
            </a:r>
          </a:p>
          <a:p>
            <a:r>
              <a:rPr lang="cs-CZ" dirty="0" smtClean="0"/>
              <a:t>3.	Vyjmenuj trasu Pražského okruhu s 	návaznostmi na ostatní silniční síť?</a:t>
            </a:r>
          </a:p>
        </p:txBody>
      </p:sp>
    </p:spTree>
    <p:extLst>
      <p:ext uri="{BB962C8B-B14F-4D97-AF65-F5344CB8AC3E}">
        <p14:creationId xmlns:p14="http://schemas.microsoft.com/office/powerpoint/2010/main" val="4915935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2565400"/>
            <a:ext cx="7115175" cy="2625725"/>
          </a:xfrm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http://www.ceskedalnice.cz/dalnicni-sit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056306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79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C00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C000"/>
      </a:hlink>
      <a:folHlink>
        <a:srgbClr val="FFC00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37</TotalTime>
  <Words>496</Words>
  <Application>Microsoft Office PowerPoint</Application>
  <PresentationFormat>Předvádění na obrazovce (4:3)</PresentationFormat>
  <Paragraphs>89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Anotace:</vt:lpstr>
      <vt:lpstr>PRAŽSKÝ OKRUH – R1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PRAŽSKÝ OKRUH – R1</dc:title>
  <dc:creator>Verunka</dc:creator>
  <cp:lastModifiedBy>skola</cp:lastModifiedBy>
  <cp:revision>5</cp:revision>
  <dcterms:created xsi:type="dcterms:W3CDTF">2013-10-10T13:56:22Z</dcterms:created>
  <dcterms:modified xsi:type="dcterms:W3CDTF">2013-10-30T17:50:51Z</dcterms:modified>
</cp:coreProperties>
</file>