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62" r:id="rId2"/>
    <p:sldId id="263" r:id="rId3"/>
    <p:sldId id="256" r:id="rId4"/>
    <p:sldId id="257" r:id="rId5"/>
    <p:sldId id="258" r:id="rId6"/>
    <p:sldId id="259" r:id="rId7"/>
    <p:sldId id="260" r:id="rId8"/>
    <p:sldId id="261" r:id="rId9"/>
    <p:sldId id="264" r:id="rId10"/>
    <p:sldId id="265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46" d="100"/>
          <a:sy n="46" d="100"/>
        </p:scale>
        <p:origin x="-1164" y="18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ovnoramenný trojúhelník 6"/>
          <p:cNvSpPr/>
          <p:nvPr/>
        </p:nvSpPr>
        <p:spPr>
          <a:xfrm rot="16200000">
            <a:off x="7554353" y="5254283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540544" y="776288"/>
            <a:ext cx="8062912" cy="1470025"/>
          </a:xfrm>
        </p:spPr>
        <p:txBody>
          <a:bodyPr anchor="b">
            <a:normAutofit/>
          </a:bodyPr>
          <a:lstStyle>
            <a:lvl1pPr algn="r">
              <a:defRPr sz="440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540544" y="2250280"/>
            <a:ext cx="8062912" cy="1752600"/>
          </a:xfrm>
        </p:spPr>
        <p:txBody>
          <a:bodyPr/>
          <a:lstStyle>
            <a:lvl1pPr marL="0" marR="36576" indent="0" algn="r">
              <a:spcBef>
                <a:spcPts val="0"/>
              </a:spcBef>
              <a:buNone/>
              <a:defRPr>
                <a:ln>
                  <a:solidFill>
                    <a:schemeClr val="bg2"/>
                  </a:solidFill>
                </a:ln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1371600" y="6012656"/>
            <a:ext cx="5791200" cy="365125"/>
          </a:xfrm>
        </p:spPr>
        <p:txBody>
          <a:bodyPr tIns="0" bIns="0" anchor="t"/>
          <a:lstStyle>
            <a:lvl1pPr algn="r">
              <a:defRPr sz="1000"/>
            </a:lvl1pPr>
          </a:lstStyle>
          <a:p>
            <a:fld id="{CC484DD8-07C0-4EF4-B653-82E9E40E732C}" type="datetimeFigureOut">
              <a:rPr lang="cs-CZ" smtClean="0"/>
              <a:pPr/>
              <a:t>4.11.2013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1371600" y="5650704"/>
            <a:ext cx="5791200" cy="365125"/>
          </a:xfrm>
        </p:spPr>
        <p:txBody>
          <a:bodyPr tIns="0" bIns="0" anchor="b"/>
          <a:lstStyle>
            <a:lvl1pPr algn="r">
              <a:defRPr sz="1100"/>
            </a:lvl1pPr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392247" y="5752307"/>
            <a:ext cx="502920" cy="365125"/>
          </a:xfrm>
        </p:spPr>
        <p:txBody>
          <a:bodyPr anchor="ctr"/>
          <a:lstStyle>
            <a:lvl1pPr algn="ctr">
              <a:defRPr sz="1300">
                <a:solidFill>
                  <a:srgbClr val="FFFFFF"/>
                </a:solidFill>
              </a:defRPr>
            </a:lvl1pPr>
          </a:lstStyle>
          <a:p>
            <a:fld id="{E7DF9EB6-B108-48A2-8C02-9E9A7F8CD41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randomBar dir="vert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82808"/>
            <a:ext cx="8229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91456" y="6480048"/>
            <a:ext cx="2133600" cy="301752"/>
          </a:xfrm>
        </p:spPr>
        <p:txBody>
          <a:bodyPr/>
          <a:lstStyle/>
          <a:p>
            <a:fld id="{CC484DD8-07C0-4EF4-B653-82E9E40E732C}" type="datetimeFigureOut">
              <a:rPr lang="cs-CZ" smtClean="0"/>
              <a:pPr/>
              <a:t>4.11.2013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DF9EB6-B108-48A2-8C02-9E9A7F8CD41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randomBar dir="vert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ravoúhlý trojúhelník 8"/>
          <p:cNvSpPr/>
          <p:nvPr/>
        </p:nvSpPr>
        <p:spPr>
          <a:xfrm flipV="1">
            <a:off x="7034" y="7034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marL="0" algn="ctr" defTabSz="914400" rtl="0" eaLnBrk="1" latinLnBrk="0" hangingPunct="1"/>
            <a:endParaRPr kumimoji="0"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Rovnoramenný trojúhelník 7"/>
          <p:cNvSpPr/>
          <p:nvPr/>
        </p:nvSpPr>
        <p:spPr>
          <a:xfrm rot="5400000" flipV="1">
            <a:off x="7554353" y="309490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955632" y="6477000"/>
            <a:ext cx="2133600" cy="304800"/>
          </a:xfrm>
        </p:spPr>
        <p:txBody>
          <a:bodyPr/>
          <a:lstStyle/>
          <a:p>
            <a:fld id="{CC484DD8-07C0-4EF4-B653-82E9E40E732C}" type="datetimeFigureOut">
              <a:rPr lang="cs-CZ" smtClean="0"/>
              <a:pPr/>
              <a:t>4.11.2013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619376" y="6480969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8451056" y="809624"/>
            <a:ext cx="502920" cy="300831"/>
          </a:xfrm>
        </p:spPr>
        <p:txBody>
          <a:bodyPr/>
          <a:lstStyle/>
          <a:p>
            <a:fld id="{E7DF9EB6-B108-48A2-8C02-9E9A7F8CD416}" type="slidenum">
              <a:rPr lang="cs-CZ" smtClean="0"/>
              <a:pPr/>
              <a:t>‹#›</a:t>
            </a:fld>
            <a:endParaRPr lang="cs-CZ"/>
          </a:p>
        </p:txBody>
      </p:sp>
      <p:cxnSp>
        <p:nvCxnSpPr>
          <p:cNvPr id="11" name="Přímá spojovací čára 10"/>
          <p:cNvCxnSpPr/>
          <p:nvPr/>
        </p:nvCxnSpPr>
        <p:spPr>
          <a:xfrm rot="10800000">
            <a:off x="6468794" y="9381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čára 9"/>
          <p:cNvCxnSpPr/>
          <p:nvPr/>
        </p:nvCxnSpPr>
        <p:spPr>
          <a:xfrm flipV="1"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271464"/>
            <a:ext cx="7239000" cy="1362075"/>
          </a:xfrm>
        </p:spPr>
        <p:txBody>
          <a:bodyPr anchor="ctr"/>
          <a:lstStyle>
            <a:lvl1pPr marL="0" algn="l">
              <a:buNone/>
              <a:defRPr sz="3600" b="1" cap="none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81000" y="1633536"/>
            <a:ext cx="3886200" cy="2286000"/>
          </a:xfrm>
        </p:spPr>
        <p:txBody>
          <a:bodyPr anchor="t"/>
          <a:lstStyle>
            <a:lvl1pPr marL="54864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med">
    <p:randomBar dir="vert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marL="0" algn="l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CC484DD8-07C0-4EF4-B653-82E9E40E732C}" type="datetimeFigureOut">
              <a:rPr lang="cs-CZ" smtClean="0"/>
              <a:pPr/>
              <a:t>4.11.2013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1752"/>
          </a:xfrm>
        </p:spPr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E7DF9EB6-B108-48A2-8C02-9E9A7F8CD41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randomBar dir="vert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48198" y="290732"/>
            <a:ext cx="1066800" cy="6153912"/>
          </a:xfrm>
        </p:spPr>
        <p:txBody>
          <a:bodyPr vert="vert270" anchor="b"/>
          <a:lstStyle>
            <a:lvl1pPr marL="0" algn="ctr">
              <a:defRPr sz="3300" b="1">
                <a:ln w="6350">
                  <a:solidFill>
                    <a:schemeClr val="tx1"/>
                  </a:solidFill>
                </a:ln>
                <a:solidFill>
                  <a:schemeClr val="tx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5006" y="290732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1365006" y="3427124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2022230" y="290732"/>
            <a:ext cx="6858000" cy="3017520"/>
          </a:xfrm>
        </p:spPr>
        <p:txBody>
          <a:bodyPr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2022230" y="3427124"/>
            <a:ext cx="6858000" cy="301752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0552" cy="301752"/>
          </a:xfrm>
        </p:spPr>
        <p:txBody>
          <a:bodyPr/>
          <a:lstStyle/>
          <a:p>
            <a:fld id="{CC484DD8-07C0-4EF4-B653-82E9E40E732C}" type="datetimeFigureOut">
              <a:rPr lang="cs-CZ" smtClean="0"/>
              <a:pPr/>
              <a:t>4.11.2013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1104" cy="301752"/>
          </a:xfrm>
        </p:spPr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7589520" y="6483096"/>
            <a:ext cx="502920" cy="301752"/>
          </a:xfrm>
        </p:spPr>
        <p:txBody>
          <a:bodyPr/>
          <a:lstStyle>
            <a:lvl1pPr algn="ctr">
              <a:defRPr/>
            </a:lvl1pPr>
          </a:lstStyle>
          <a:p>
            <a:fld id="{E7DF9EB6-B108-48A2-8C02-9E9A7F8CD41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med">
    <p:randomBar dir="vert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484DD8-07C0-4EF4-B653-82E9E40E732C}" type="datetimeFigureOut">
              <a:rPr lang="cs-CZ" smtClean="0"/>
              <a:pPr/>
              <a:t>4.11.2013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DF9EB6-B108-48A2-8C02-9E9A7F8CD41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randomBar dir="vert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CC484DD8-07C0-4EF4-B653-82E9E40E732C}" type="datetimeFigureOut">
              <a:rPr lang="cs-CZ" smtClean="0"/>
              <a:pPr/>
              <a:t>4.11.2013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457200" y="6481890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E7DF9EB6-B108-48A2-8C02-9E9A7F8CD41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randomBar dir="vert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367664"/>
            <a:ext cx="914400" cy="5943600"/>
          </a:xfrm>
        </p:spPr>
        <p:txBody>
          <a:bodyPr vert="vert270" anchor="b"/>
          <a:lstStyle>
            <a:lvl1pPr marL="0" marR="18288" algn="r">
              <a:spcBef>
                <a:spcPts val="0"/>
              </a:spcBef>
              <a:buNone/>
              <a:defRPr sz="2900" b="0" cap="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1135856" y="367664"/>
            <a:ext cx="2438400" cy="5943600"/>
          </a:xfrm>
        </p:spPr>
        <p:txBody>
          <a:bodyPr anchor="t"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651250" y="320040"/>
            <a:ext cx="5276088" cy="5989320"/>
          </a:xfrm>
        </p:spPr>
        <p:txBody>
          <a:bodyPr/>
          <a:lstStyle>
            <a:lvl1pPr>
              <a:spcBef>
                <a:spcPts val="0"/>
              </a:spcBef>
              <a:defRPr sz="30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278976" y="6556248"/>
            <a:ext cx="2133600" cy="301752"/>
          </a:xfrm>
        </p:spPr>
        <p:txBody>
          <a:bodyPr/>
          <a:lstStyle>
            <a:lvl1pPr>
              <a:defRPr sz="900"/>
            </a:lvl1pPr>
          </a:lstStyle>
          <a:p>
            <a:fld id="{CC484DD8-07C0-4EF4-B653-82E9E40E732C}" type="datetimeFigureOut">
              <a:rPr lang="cs-CZ" smtClean="0"/>
              <a:pPr/>
              <a:t>4.11.2013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35856" y="6556248"/>
            <a:ext cx="5143120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410576" y="6556248"/>
            <a:ext cx="502920" cy="301752"/>
          </a:xfrm>
        </p:spPr>
        <p:txBody>
          <a:bodyPr/>
          <a:lstStyle>
            <a:lvl1pPr>
              <a:defRPr sz="900"/>
            </a:lvl1pPr>
          </a:lstStyle>
          <a:p>
            <a:fld id="{E7DF9EB6-B108-48A2-8C02-9E9A7F8CD41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med">
    <p:randomBar dir="vert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150896"/>
            <a:ext cx="914400" cy="6400800"/>
          </a:xfrm>
        </p:spPr>
        <p:txBody>
          <a:bodyPr vert="vert270" anchor="b"/>
          <a:lstStyle>
            <a:lvl1pPr marL="0" algn="l">
              <a:buNone/>
              <a:defRPr sz="3000" b="0" cap="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138237" y="373966"/>
            <a:ext cx="7333488" cy="5486400"/>
          </a:xfrm>
          <a:solidFill>
            <a:schemeClr val="bg2">
              <a:shade val="5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3000" y="5867400"/>
            <a:ext cx="7333488" cy="685800"/>
          </a:xfrm>
          <a:solidFill>
            <a:schemeClr val="accent1">
              <a:alpha val="15000"/>
            </a:schemeClr>
          </a:solidFill>
          <a:ln>
            <a:solidFill>
              <a:schemeClr val="accent1"/>
            </a:solidFill>
            <a:miter lim="800000"/>
          </a:ln>
        </p:spPr>
        <p:txBody>
          <a:bodyPr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108192" y="6556248"/>
            <a:ext cx="2103120" cy="301752"/>
          </a:xfrm>
        </p:spPr>
        <p:txBody>
          <a:bodyPr/>
          <a:lstStyle>
            <a:lvl1pPr>
              <a:defRPr sz="900"/>
            </a:lvl1pPr>
          </a:lstStyle>
          <a:p>
            <a:fld id="{CC484DD8-07C0-4EF4-B653-82E9E40E732C}" type="datetimeFigureOut">
              <a:rPr lang="cs-CZ" smtClean="0"/>
              <a:pPr/>
              <a:t>4.11.2013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70432" y="6557169"/>
            <a:ext cx="4948072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17192" y="6556248"/>
            <a:ext cx="365760" cy="301752"/>
          </a:xfrm>
        </p:spPr>
        <p:txBody>
          <a:bodyPr/>
          <a:lstStyle>
            <a:lvl1pPr algn="ctr">
              <a:defRPr sz="900"/>
            </a:lvl1pPr>
          </a:lstStyle>
          <a:p>
            <a:fld id="{E7DF9EB6-B108-48A2-8C02-9E9A7F8CD41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med">
    <p:randomBar dir="vert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484DD8-07C0-4EF4-B653-82E9E40E732C}" type="datetimeFigureOut">
              <a:rPr lang="cs-CZ" smtClean="0"/>
              <a:pPr/>
              <a:t>4.11.2013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DF9EB6-B108-48A2-8C02-9E9A7F8CD41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randomBar dir="vert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381000"/>
            <a:ext cx="1905000" cy="5486400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381000"/>
            <a:ext cx="6248400" cy="5486400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484DD8-07C0-4EF4-B653-82E9E40E732C}" type="datetimeFigureOut">
              <a:rPr lang="cs-CZ" smtClean="0"/>
              <a:pPr/>
              <a:t>4.11.2013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DF9EB6-B108-48A2-8C02-9E9A7F8CD41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randomBar dir="vert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ravoúhlý trojúhelník 10"/>
          <p:cNvSpPr/>
          <p:nvPr/>
        </p:nvSpPr>
        <p:spPr>
          <a:xfrm>
            <a:off x="7034" y="14068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cxnSp>
        <p:nvCxnSpPr>
          <p:cNvPr id="8" name="Přímá spojovací čára 7"/>
          <p:cNvCxnSpPr/>
          <p:nvPr/>
        </p:nvCxnSpPr>
        <p:spPr>
          <a:xfrm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čára 8"/>
          <p:cNvCxnSpPr/>
          <p:nvPr/>
        </p:nvCxnSpPr>
        <p:spPr>
          <a:xfrm rot="10800000" flipV="1">
            <a:off x="6468794" y="4948410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882808"/>
            <a:ext cx="8229600" cy="4572000"/>
          </a:xfrm>
          <a:prstGeom prst="rect">
            <a:avLst/>
          </a:prstGeom>
        </p:spPr>
        <p:txBody>
          <a:bodyPr vert="horz" anchor="t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791456" y="6480969"/>
            <a:ext cx="2133600" cy="301752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 b="0">
                <a:solidFill>
                  <a:schemeClr val="tx1"/>
                </a:solidFill>
              </a:defRPr>
            </a:lvl1pPr>
          </a:lstStyle>
          <a:p>
            <a:fld id="{CC484DD8-07C0-4EF4-B653-82E9E40E732C}" type="datetimeFigureOut">
              <a:rPr lang="cs-CZ" smtClean="0"/>
              <a:pPr/>
              <a:t>4.11.2013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457200" y="6481890"/>
            <a:ext cx="4260056" cy="300831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589520" y="6480969"/>
            <a:ext cx="502920" cy="301752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/>
                </a:solidFill>
              </a:defRPr>
            </a:lvl1pPr>
          </a:lstStyle>
          <a:p>
            <a:fld id="{E7DF9EB6-B108-48A2-8C02-9E9A7F8CD416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ransition spd="med">
    <p:randomBar dir="vert"/>
  </p:transition>
  <p:txStyles>
    <p:titleStyle>
      <a:lvl1pPr marL="484632" algn="l" rtl="0" eaLnBrk="1" latinLnBrk="0" hangingPunct="1">
        <a:spcBef>
          <a:spcPct val="0"/>
        </a:spcBef>
        <a:buNone/>
        <a:defRPr kumimoji="0" sz="4200" kern="1200">
          <a:ln w="6350">
            <a:solidFill>
              <a:schemeClr val="accent1">
                <a:shade val="43000"/>
              </a:schemeClr>
            </a:solidFill>
          </a:ln>
          <a:solidFill>
            <a:schemeClr val="accent1">
              <a:tint val="83000"/>
              <a:satMod val="150000"/>
            </a:schemeClr>
          </a:solidFill>
          <a:effectLst>
            <a:outerShdw blurRad="26000" dist="26000" dir="145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448056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822960" indent="-285750" algn="l" rtl="0" eaLnBrk="1" latinLnBrk="0" hangingPunct="1">
        <a:spcBef>
          <a:spcPct val="20000"/>
        </a:spcBef>
        <a:buClr>
          <a:schemeClr val="accent1"/>
        </a:buClr>
        <a:buSzPct val="95000"/>
        <a:buFont typeface="Verdana"/>
        <a:buChar char="›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106424" indent="-228600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10312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6002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084832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5146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slide" Target="slide6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slide" Target="slide8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obrázek 1" descr="OPVK_hor_zakladni_logolink_RGB_cz.jpg"/>
          <p:cNvPicPr>
            <a:picLocks noChangeAspect="1" noChangeArrowheads="1"/>
          </p:cNvPicPr>
          <p:nvPr/>
        </p:nvPicPr>
        <p:blipFill>
          <a:blip r:embed="rId2">
            <a:lum bright="10000" contrast="16000"/>
          </a:blip>
          <a:srcRect/>
          <a:stretch>
            <a:fillRect/>
          </a:stretch>
        </p:blipFill>
        <p:spPr bwMode="auto">
          <a:xfrm>
            <a:off x="1285875" y="285750"/>
            <a:ext cx="6896100" cy="1503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999" sy="999" algn="ctr" rotWithShape="0">
              <a:srgbClr val="000000"/>
            </a:outerShdw>
          </a:effectLst>
        </p:spPr>
      </p:pic>
      <p:graphicFrame>
        <p:nvGraphicFramePr>
          <p:cNvPr id="14" name="Tabulka 1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87405958"/>
              </p:ext>
            </p:extLst>
          </p:nvPr>
        </p:nvGraphicFramePr>
        <p:xfrm>
          <a:off x="1000100" y="2357430"/>
          <a:ext cx="6929486" cy="3640476"/>
        </p:xfrm>
        <a:graphic>
          <a:graphicData uri="http://schemas.openxmlformats.org/drawingml/2006/table">
            <a:tbl>
              <a:tblPr firstCol="1">
                <a:effectLst>
                  <a:innerShdw blurRad="63500" dist="50800" dir="16200000">
                    <a:prstClr val="black">
                      <a:alpha val="50000"/>
                    </a:prstClr>
                  </a:innerShdw>
                </a:effectLst>
                <a:tableStyleId>{8799B23B-EC83-4686-B30A-512413B5E67A}</a:tableStyleId>
              </a:tblPr>
              <a:tblGrid>
                <a:gridCol w="2786082"/>
                <a:gridCol w="4143404"/>
              </a:tblGrid>
              <a:tr h="500066">
                <a:tc gridSpan="2"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Střední odborná</a:t>
                      </a:r>
                      <a:r>
                        <a:rPr lang="cs-CZ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škola a Střední odborné učiliště,  </a:t>
                      </a:r>
                      <a:r>
                        <a:rPr lang="cs-CZ" baseline="0" dirty="0" err="1" smtClean="0">
                          <a:latin typeface="Times New Roman" pitchFamily="18" charset="0"/>
                          <a:cs typeface="Times New Roman" pitchFamily="18" charset="0"/>
                        </a:rPr>
                        <a:t>Vocelova</a:t>
                      </a:r>
                      <a:r>
                        <a:rPr lang="cs-CZ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1338</a:t>
                      </a:r>
                    </a:p>
                    <a:p>
                      <a:pPr algn="ctr"/>
                      <a:r>
                        <a:rPr lang="cs-CZ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Hradec Králové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noFill/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Registrační číslo projektu: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kern="1200" dirty="0" smtClean="0">
                          <a:latin typeface="Times New Roman" pitchFamily="18" charset="0"/>
                          <a:cs typeface="Times New Roman" pitchFamily="18" charset="0"/>
                        </a:rPr>
                        <a:t>CZ.1.07/1.5.00/34.0245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Číslo DUM: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kern="1200" dirty="0" smtClean="0">
                          <a:latin typeface="Times New Roman" pitchFamily="18" charset="0"/>
                          <a:cs typeface="Times New Roman" pitchFamily="18" charset="0"/>
                        </a:rPr>
                        <a:t>VY_32_INOVACE_13_B_06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Tematická oblast: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mtClean="0">
                          <a:latin typeface="Times New Roman" pitchFamily="18" charset="0"/>
                          <a:cs typeface="Times New Roman" pitchFamily="18" charset="0"/>
                        </a:rPr>
                        <a:t>Základy a technologie silniční dopravy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Téma: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Evropské mezinárodní silnice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Autor: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Ing. František </a:t>
                      </a:r>
                      <a:r>
                        <a:rPr lang="cs-CZ" dirty="0" err="1" smtClean="0">
                          <a:latin typeface="Times New Roman" pitchFamily="18" charset="0"/>
                          <a:cs typeface="Times New Roman" pitchFamily="18" charset="0"/>
                        </a:rPr>
                        <a:t>Smitka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Datum vytvoření: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Únor 2013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307214798"/>
      </p:ext>
    </p:extLst>
  </p:cSld>
  <p:clrMapOvr>
    <a:masterClrMapping/>
  </p:clrMapOvr>
  <p:transition spd="med">
    <p:randomBar dir="vert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obrázek 1" descr="OPVK_hor_zakladni_logolink_RGB_cz.jpg"/>
          <p:cNvPicPr>
            <a:picLocks noChangeAspect="1" noChangeArrowheads="1"/>
          </p:cNvPicPr>
          <p:nvPr/>
        </p:nvPicPr>
        <p:blipFill>
          <a:blip r:embed="rId2">
            <a:lum bright="10000" contrast="16000"/>
          </a:blip>
          <a:srcRect/>
          <a:stretch>
            <a:fillRect/>
          </a:stretch>
        </p:blipFill>
        <p:spPr bwMode="auto">
          <a:xfrm>
            <a:off x="1116013" y="404813"/>
            <a:ext cx="6896100" cy="15033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999" sy="999" algn="ctr" rotWithShape="0">
              <a:srgbClr val="000000"/>
            </a:outerShdw>
          </a:effectLst>
        </p:spPr>
      </p:pic>
      <p:sp>
        <p:nvSpPr>
          <p:cNvPr id="3075" name="Nadpis 3"/>
          <p:cNvSpPr>
            <a:spLocks noGrp="1"/>
          </p:cNvSpPr>
          <p:nvPr>
            <p:ph type="title"/>
          </p:nvPr>
        </p:nvSpPr>
        <p:spPr>
          <a:xfrm>
            <a:off x="357188" y="2071688"/>
            <a:ext cx="6872287" cy="571500"/>
          </a:xfrm>
        </p:spPr>
        <p:txBody>
          <a:bodyPr>
            <a:normAutofit fontScale="90000"/>
          </a:bodyPr>
          <a:lstStyle/>
          <a:p>
            <a:pPr algn="l" eaLnBrk="1" hangingPunct="1"/>
            <a:r>
              <a:rPr lang="cs-CZ" altLang="cs-CZ" smtClean="0">
                <a:latin typeface="Times New Roman" pitchFamily="18" charset="0"/>
                <a:cs typeface="Times New Roman" pitchFamily="18" charset="0"/>
              </a:rPr>
              <a:t>Anotace:</a:t>
            </a:r>
          </a:p>
        </p:txBody>
      </p:sp>
      <p:sp>
        <p:nvSpPr>
          <p:cNvPr id="3076" name="Zástupný symbol pro obsah 4"/>
          <p:cNvSpPr>
            <a:spLocks noGrp="1"/>
          </p:cNvSpPr>
          <p:nvPr>
            <p:ph idx="1"/>
          </p:nvPr>
        </p:nvSpPr>
        <p:spPr>
          <a:xfrm>
            <a:off x="285750" y="2857500"/>
            <a:ext cx="8389938" cy="3163888"/>
          </a:xfrm>
        </p:spPr>
        <p:txBody>
          <a:bodyPr>
            <a:normAutofit lnSpcReduction="10000"/>
          </a:bodyPr>
          <a:lstStyle/>
          <a:p>
            <a:pPr eaLnBrk="1" hangingPunct="1">
              <a:buFont typeface="Arial" charset="0"/>
              <a:buNone/>
            </a:pP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Materiál je určen pro 1. ročník studijního oboru Provoz a ekonomika dopravy, předmětu Dopravní zeměpis, inovuje výuku použitím multimediálních pomůcek – prezentace s názornými obrázky doplněných textem podporujícím výklad učitele</a:t>
            </a:r>
          </a:p>
          <a:p>
            <a:pPr eaLnBrk="1" hangingPunct="1">
              <a:buFont typeface="Arial" charset="0"/>
              <a:buNone/>
            </a:pPr>
            <a:endParaRPr lang="cs-CZ" altLang="cs-CZ" sz="1800" dirty="0" smtClean="0">
              <a:latin typeface="Times New Roman" pitchFamily="18" charset="0"/>
              <a:cs typeface="Times New Roman" pitchFamily="18" charset="0"/>
            </a:endParaRPr>
          </a:p>
          <a:p>
            <a:pPr eaLnBrk="1" hangingPunct="1">
              <a:buFont typeface="Arial" charset="0"/>
              <a:buNone/>
            </a:pPr>
            <a:r>
              <a:rPr lang="cs-CZ" altLang="cs-CZ" sz="4400" dirty="0" smtClean="0">
                <a:latin typeface="Times New Roman" pitchFamily="18" charset="0"/>
                <a:cs typeface="Times New Roman" pitchFamily="18" charset="0"/>
              </a:rPr>
              <a:t>Metodický pokyn</a:t>
            </a:r>
          </a:p>
          <a:p>
            <a:pPr eaLnBrk="1" hangingPunct="1">
              <a:buFont typeface="Arial" charset="0"/>
              <a:buNone/>
            </a:pPr>
            <a:r>
              <a:rPr lang="cs-CZ" sz="18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Materiál používá učitel při výkladu – pro větší názornost a atraktivnost výuky a zároveň jej mohou využívat žáci pro domácí přípravu na výuku.</a:t>
            </a:r>
          </a:p>
          <a:p>
            <a:pPr eaLnBrk="1" hangingPunct="1">
              <a:buFont typeface="Arial" charset="0"/>
              <a:buNone/>
            </a:pPr>
            <a:r>
              <a:rPr lang="cs-CZ" sz="18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Pro možnost plného využití materiálu je potřebné být připojen k internetu a žáci potřebují k hodině Autoatlas České republiky.</a:t>
            </a:r>
            <a:endParaRPr lang="cs-CZ" sz="2800" dirty="0" smtClean="0">
              <a:solidFill>
                <a:srgbClr val="000000"/>
              </a:solidFill>
              <a:latin typeface="Arial" charset="0"/>
              <a:cs typeface="Arial" charset="0"/>
            </a:endParaRPr>
          </a:p>
          <a:p>
            <a:pPr eaLnBrk="1" hangingPunct="1">
              <a:buFont typeface="Arial" charset="0"/>
              <a:buNone/>
            </a:pPr>
            <a:endParaRPr lang="cs-CZ" altLang="cs-CZ" sz="2800" dirty="0" smtClean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35329857"/>
      </p:ext>
    </p:extLst>
  </p:cSld>
  <p:clrMapOvr>
    <a:masterClrMapping/>
  </p:clrMapOvr>
  <p:transition spd="med">
    <p:randomBar dir="vert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11560" y="4077072"/>
            <a:ext cx="8062912" cy="1470025"/>
          </a:xfrm>
        </p:spPr>
        <p:txBody>
          <a:bodyPr>
            <a:normAutofit fontScale="90000"/>
          </a:bodyPr>
          <a:lstStyle/>
          <a:p>
            <a:pPr algn="ctr"/>
            <a:r>
              <a:rPr lang="cs-CZ" sz="8000" b="1" dirty="0" smtClean="0">
                <a:effectLst/>
              </a:rPr>
              <a:t>EVROPSKÉ MEZINÁRODNÍ SILNICE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ransition spd="med">
    <p:randomBar dir="vert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692696"/>
            <a:ext cx="8064896" cy="64325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endParaRPr lang="cs-CZ" sz="3200" dirty="0" smtClean="0"/>
          </a:p>
          <a:p>
            <a:pPr algn="ctr"/>
            <a:r>
              <a:rPr lang="cs-CZ" sz="3200" dirty="0" smtClean="0"/>
              <a:t>Je</a:t>
            </a:r>
            <a:r>
              <a:rPr lang="cs-CZ" sz="2000" dirty="0" smtClean="0"/>
              <a:t> </a:t>
            </a:r>
            <a:r>
              <a:rPr lang="cs-CZ" sz="2000" dirty="0"/>
              <a:t>silnice či </a:t>
            </a:r>
            <a:r>
              <a:rPr lang="cs-CZ" sz="2000" dirty="0" smtClean="0"/>
              <a:t>dálnice zařazená </a:t>
            </a:r>
            <a:r>
              <a:rPr lang="cs-CZ" sz="2000" dirty="0"/>
              <a:t>do evropské sítě mezinárodních </a:t>
            </a:r>
          </a:p>
          <a:p>
            <a:pPr algn="ctr"/>
            <a:r>
              <a:rPr lang="cs-CZ" sz="2000" dirty="0"/>
              <a:t>silnic. </a:t>
            </a:r>
            <a:endParaRPr lang="cs-CZ" sz="2000" dirty="0" smtClean="0"/>
          </a:p>
          <a:p>
            <a:pPr algn="ctr"/>
            <a:endParaRPr lang="cs-CZ" sz="2000" dirty="0" smtClean="0"/>
          </a:p>
          <a:p>
            <a:pPr algn="ctr"/>
            <a:r>
              <a:rPr lang="cs-CZ" sz="3200" dirty="0" smtClean="0"/>
              <a:t>Většina </a:t>
            </a:r>
            <a:r>
              <a:rPr lang="cs-CZ" sz="2000" dirty="0"/>
              <a:t>těchto silnic vede po území více států.</a:t>
            </a:r>
          </a:p>
          <a:p>
            <a:pPr algn="ctr"/>
            <a:r>
              <a:rPr lang="cs-CZ" sz="2000" dirty="0"/>
              <a:t> </a:t>
            </a:r>
          </a:p>
          <a:p>
            <a:pPr algn="ctr"/>
            <a:r>
              <a:rPr lang="cs-CZ" sz="3200" dirty="0"/>
              <a:t>Síť mezinárodních silnic</a:t>
            </a:r>
            <a:r>
              <a:rPr lang="cs-CZ" sz="2000" dirty="0"/>
              <a:t> má na starosti Evropská hospodářská komise OSN (UNECE</a:t>
            </a:r>
            <a:r>
              <a:rPr lang="cs-CZ" sz="2000" dirty="0" smtClean="0"/>
              <a:t>).</a:t>
            </a:r>
          </a:p>
          <a:p>
            <a:pPr algn="ctr"/>
            <a:endParaRPr lang="cs-CZ" sz="2000" dirty="0"/>
          </a:p>
          <a:p>
            <a:pPr algn="ctr"/>
            <a:r>
              <a:rPr lang="cs-CZ" sz="3200" dirty="0"/>
              <a:t>V Česku </a:t>
            </a:r>
            <a:r>
              <a:rPr lang="cs-CZ" sz="2000" dirty="0"/>
              <a:t>je označuje dopravní značka „silnice pro mezinárodní provoz“ – zelená tabule s bílým písmenem E a číslem silnice</a:t>
            </a:r>
            <a:r>
              <a:rPr lang="cs-CZ" sz="2000" dirty="0" smtClean="0"/>
              <a:t>.</a:t>
            </a:r>
          </a:p>
          <a:p>
            <a:pPr algn="ctr"/>
            <a:endParaRPr lang="cs-CZ" sz="2000" dirty="0"/>
          </a:p>
          <a:p>
            <a:pPr algn="ctr"/>
            <a:r>
              <a:rPr lang="cs-CZ" sz="3200" dirty="0"/>
              <a:t>Mezinárodních silnice </a:t>
            </a:r>
            <a:r>
              <a:rPr lang="cs-CZ" sz="2000" dirty="0"/>
              <a:t>existují i v jiných světadílech; např. Panamerická dálnice v Severní a Jižní Americe a asijská síť </a:t>
            </a:r>
            <a:r>
              <a:rPr lang="cs-CZ" sz="2000" dirty="0" smtClean="0"/>
              <a:t>dálnic.</a:t>
            </a:r>
            <a:endParaRPr lang="cs-CZ" sz="2000" dirty="0"/>
          </a:p>
          <a:p>
            <a:pPr algn="ctr"/>
            <a:endParaRPr lang="cs-CZ" sz="2000" dirty="0"/>
          </a:p>
        </p:txBody>
      </p:sp>
      <p:sp>
        <p:nvSpPr>
          <p:cNvPr id="3" name="Elipsa 2"/>
          <p:cNvSpPr/>
          <p:nvPr/>
        </p:nvSpPr>
        <p:spPr>
          <a:xfrm>
            <a:off x="2195736" y="0"/>
            <a:ext cx="4320480" cy="126876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EVROPSKÁ MEZINÁRODNÍ SILNICE</a:t>
            </a:r>
            <a:endParaRPr lang="cs-CZ" sz="2000" b="1" dirty="0"/>
          </a:p>
        </p:txBody>
      </p:sp>
    </p:spTree>
  </p:cSld>
  <p:clrMapOvr>
    <a:masterClrMapping/>
  </p:clrMapOvr>
  <p:transition spd="med">
    <p:randomBar dir="vert"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827584" y="548680"/>
            <a:ext cx="7952818" cy="83099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800" b="1" dirty="0" smtClean="0"/>
              <a:t>EVROPSKÉ SILNICE DĚLÍME:</a:t>
            </a:r>
            <a:endParaRPr lang="cs-CZ" sz="4800" b="1" dirty="0"/>
          </a:p>
        </p:txBody>
      </p:sp>
      <p:cxnSp>
        <p:nvCxnSpPr>
          <p:cNvPr id="4" name="Přímá spojovací čára 3"/>
          <p:cNvCxnSpPr/>
          <p:nvPr/>
        </p:nvCxnSpPr>
        <p:spPr>
          <a:xfrm>
            <a:off x="755576" y="1412776"/>
            <a:ext cx="7920880" cy="0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Obdélník 5"/>
          <p:cNvSpPr/>
          <p:nvPr/>
        </p:nvSpPr>
        <p:spPr>
          <a:xfrm>
            <a:off x="1691680" y="3068960"/>
            <a:ext cx="6984776" cy="193899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4000" b="1" dirty="0" smtClean="0"/>
              <a:t>  </a:t>
            </a:r>
            <a:r>
              <a:rPr lang="cs-CZ" sz="4400" dirty="0" smtClean="0">
                <a:hlinkClick r:id="rId2" action="ppaction://hlinksldjump"/>
              </a:rPr>
              <a:t>A)  SILNICE 1. TŘÍDY</a:t>
            </a:r>
          </a:p>
          <a:p>
            <a:r>
              <a:rPr lang="cs-CZ" sz="4400" dirty="0" smtClean="0">
                <a:hlinkClick r:id="rId2" action="ppaction://hlinksldjump"/>
              </a:rPr>
              <a:t> </a:t>
            </a:r>
            <a:endParaRPr lang="cs-CZ" sz="4400" dirty="0" smtClean="0"/>
          </a:p>
          <a:p>
            <a:r>
              <a:rPr lang="cs-CZ" sz="3200" dirty="0" smtClean="0"/>
              <a:t>  Číslují </a:t>
            </a:r>
            <a:r>
              <a:rPr lang="cs-CZ" sz="3200" dirty="0"/>
              <a:t>se dvojciferným </a:t>
            </a:r>
            <a:r>
              <a:rPr lang="cs-CZ" sz="3200" dirty="0" smtClean="0"/>
              <a:t>číslem.</a:t>
            </a:r>
            <a:endParaRPr lang="cs-CZ" sz="3200" dirty="0"/>
          </a:p>
        </p:txBody>
      </p:sp>
      <p:cxnSp>
        <p:nvCxnSpPr>
          <p:cNvPr id="8" name="Přímá spojovací čára 7"/>
          <p:cNvCxnSpPr/>
          <p:nvPr/>
        </p:nvCxnSpPr>
        <p:spPr>
          <a:xfrm>
            <a:off x="0" y="3789040"/>
            <a:ext cx="9144000" cy="0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spd="med">
    <p:randomBar dir="vert"/>
  </p:transition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9" name="Tabulka 8"/>
          <p:cNvGraphicFramePr>
            <a:graphicFrameLocks noGrp="1"/>
          </p:cNvGraphicFramePr>
          <p:nvPr/>
        </p:nvGraphicFramePr>
        <p:xfrm>
          <a:off x="1043608" y="260648"/>
          <a:ext cx="7200800" cy="5184576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3600400"/>
                <a:gridCol w="3600400"/>
              </a:tblGrid>
              <a:tr h="370840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400" b="1" dirty="0" smtClean="0"/>
                        <a:t>1. PÁTEŘNÍ SILNICE</a:t>
                      </a:r>
                    </a:p>
                    <a:p>
                      <a:endParaRPr lang="cs-CZ" dirty="0"/>
                    </a:p>
                  </a:txBody>
                  <a:tcPr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2. MEZILEHLÉ SILNICE</a:t>
                      </a:r>
                      <a:endParaRPr lang="cs-CZ" sz="2400" dirty="0"/>
                    </a:p>
                  </a:txBody>
                  <a:tcPr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</a:tr>
              <a:tr h="4453056">
                <a:tc>
                  <a:txBody>
                    <a:bodyPr/>
                    <a:lstStyle/>
                    <a:p>
                      <a:pPr marL="457200" indent="-457200" algn="ctr">
                        <a:buAutoNum type="alphaUcParenR"/>
                      </a:pPr>
                      <a:r>
                        <a:rPr lang="cs-CZ" sz="1800" b="1" dirty="0" smtClean="0"/>
                        <a:t>PÁTEŘNÍ SILNICE VE SMĚRU</a:t>
                      </a:r>
                    </a:p>
                    <a:p>
                      <a:pPr marL="457200" indent="-457200" algn="ctr">
                        <a:buNone/>
                      </a:pPr>
                      <a:r>
                        <a:rPr lang="cs-CZ" sz="1800" b="1" dirty="0" smtClean="0"/>
                        <a:t>SEVER-JIH </a:t>
                      </a:r>
                    </a:p>
                    <a:p>
                      <a:pPr marL="457200" indent="-457200" algn="ctr">
                        <a:buNone/>
                      </a:pPr>
                      <a:endParaRPr lang="cs-CZ" sz="1800" b="1" dirty="0" smtClean="0"/>
                    </a:p>
                    <a:p>
                      <a:pPr marL="457200" indent="-457200" algn="ctr"/>
                      <a:r>
                        <a:rPr lang="cs-CZ" sz="1800" b="0" dirty="0" smtClean="0"/>
                        <a:t>mají dvojciferná čísla</a:t>
                      </a:r>
                      <a:endParaRPr lang="cs-CZ" sz="1800" b="0" baseline="0" dirty="0" smtClean="0"/>
                    </a:p>
                    <a:p>
                      <a:pPr marL="457200" indent="-457200" algn="ctr"/>
                      <a:r>
                        <a:rPr lang="cs-CZ" sz="1800" b="0" dirty="0" smtClean="0"/>
                        <a:t>končící číslicí 5, která směrem</a:t>
                      </a:r>
                    </a:p>
                    <a:p>
                      <a:pPr marL="457200" indent="-457200" algn="ctr"/>
                      <a:r>
                        <a:rPr lang="cs-CZ" sz="1800" b="0" dirty="0" smtClean="0"/>
                        <a:t>k východu</a:t>
                      </a:r>
                      <a:r>
                        <a:rPr lang="cs-CZ" sz="1800" b="0" baseline="0" dirty="0" smtClean="0"/>
                        <a:t> </a:t>
                      </a:r>
                      <a:r>
                        <a:rPr lang="cs-CZ" sz="1800" b="0" dirty="0" smtClean="0"/>
                        <a:t>narůstají o 10. </a:t>
                      </a:r>
                    </a:p>
                    <a:p>
                      <a:pPr marL="457200" indent="-457200" algn="ctr"/>
                      <a:endParaRPr lang="cs-CZ" sz="1800" b="0" dirty="0" smtClean="0"/>
                    </a:p>
                    <a:p>
                      <a:pPr algn="ctr"/>
                      <a:r>
                        <a:rPr lang="cs-CZ" sz="1800" b="1" dirty="0" smtClean="0"/>
                        <a:t>B) PÁTEŘNÍ SILNICE VE SMĚRU VÝCHOD-ZÁPAD </a:t>
                      </a:r>
                    </a:p>
                    <a:p>
                      <a:pPr algn="ctr"/>
                      <a:endParaRPr lang="cs-CZ" sz="1800" b="1" dirty="0" smtClean="0"/>
                    </a:p>
                    <a:p>
                      <a:pPr algn="ctr"/>
                      <a:r>
                        <a:rPr lang="cs-CZ" sz="1800" b="0" dirty="0" smtClean="0"/>
                        <a:t>     mají dvojciferná čísla končící číslicí 0, která směrem k jihu narůstají o 10. </a:t>
                      </a:r>
                    </a:p>
                    <a:p>
                      <a:endParaRPr lang="cs-CZ" sz="1800" b="0" dirty="0"/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lvl="0" algn="ctr"/>
                      <a:r>
                        <a:rPr lang="cs-CZ" sz="1800" b="1" dirty="0" smtClean="0"/>
                        <a:t>      MAJÍ DVOJCIFERNÁ LICHÁ      </a:t>
                      </a:r>
                    </a:p>
                    <a:p>
                      <a:pPr lvl="0" algn="ctr"/>
                      <a:r>
                        <a:rPr lang="cs-CZ" sz="1800" b="1" dirty="0" smtClean="0"/>
                        <a:t>      (SEVER-JIH)</a:t>
                      </a:r>
                      <a:r>
                        <a:rPr lang="cs-CZ" sz="1800" b="0" dirty="0" smtClean="0"/>
                        <a:t> </a:t>
                      </a:r>
                    </a:p>
                    <a:p>
                      <a:pPr lvl="0" algn="ctr"/>
                      <a:r>
                        <a:rPr lang="cs-CZ" sz="1800" b="0" dirty="0" smtClean="0"/>
                        <a:t>a</a:t>
                      </a:r>
                    </a:p>
                    <a:p>
                      <a:pPr lvl="0" algn="ctr"/>
                      <a:r>
                        <a:rPr lang="cs-CZ" sz="1800" b="1" dirty="0" smtClean="0"/>
                        <a:t>DVOJCIFERNÁ SUDÁ </a:t>
                      </a:r>
                      <a:br>
                        <a:rPr lang="cs-CZ" sz="1800" b="1" dirty="0" smtClean="0"/>
                      </a:br>
                      <a:r>
                        <a:rPr lang="cs-CZ" sz="1800" b="1" dirty="0" smtClean="0"/>
                        <a:t>(ZÁPAD-VÝCHOD) </a:t>
                      </a:r>
                    </a:p>
                    <a:p>
                      <a:pPr lvl="0" algn="ctr"/>
                      <a:r>
                        <a:rPr lang="cs-CZ" sz="1800" b="0" dirty="0" smtClean="0"/>
                        <a:t>čísla s hodnotou v intervalu daném čísly páteřních silnic, mezi nimiž se nacházejí. </a:t>
                      </a:r>
                    </a:p>
                    <a:p>
                      <a:pPr algn="ctr"/>
                      <a:r>
                        <a:rPr lang="cs-CZ" sz="1800" b="0" dirty="0" smtClean="0"/>
                        <a:t> </a:t>
                      </a:r>
                    </a:p>
                    <a:p>
                      <a:pPr algn="ctr"/>
                      <a:r>
                        <a:rPr lang="cs-CZ" sz="1800" b="1" dirty="0" smtClean="0"/>
                        <a:t>     </a:t>
                      </a:r>
                      <a:endParaRPr lang="cs-CZ" sz="1800" b="0" dirty="0" smtClean="0"/>
                    </a:p>
                    <a:p>
                      <a:endParaRPr lang="cs-CZ" sz="1800" b="0" dirty="0"/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  <p:sp>
        <p:nvSpPr>
          <p:cNvPr id="10" name="Šipka doprava 9"/>
          <p:cNvSpPr/>
          <p:nvPr/>
        </p:nvSpPr>
        <p:spPr>
          <a:xfrm>
            <a:off x="1043608" y="1772816"/>
            <a:ext cx="360040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Šipka doprava 10"/>
          <p:cNvSpPr/>
          <p:nvPr/>
        </p:nvSpPr>
        <p:spPr>
          <a:xfrm>
            <a:off x="1043608" y="3717032"/>
            <a:ext cx="360040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Šipka doprava 12"/>
          <p:cNvSpPr/>
          <p:nvPr/>
        </p:nvSpPr>
        <p:spPr>
          <a:xfrm>
            <a:off x="4716016" y="1052736"/>
            <a:ext cx="360040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Šipka doprava 13"/>
          <p:cNvSpPr/>
          <p:nvPr/>
        </p:nvSpPr>
        <p:spPr>
          <a:xfrm>
            <a:off x="4716016" y="1916832"/>
            <a:ext cx="360040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TextovéPole 16"/>
          <p:cNvSpPr txBox="1"/>
          <p:nvPr/>
        </p:nvSpPr>
        <p:spPr>
          <a:xfrm>
            <a:off x="323528" y="5565338"/>
            <a:ext cx="8640960" cy="129266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SILNICE 1. TŘÍDY </a:t>
            </a:r>
            <a:r>
              <a:rPr lang="cs-CZ" dirty="0" smtClean="0"/>
              <a:t>VE SMĚRU SEVER-JIH SITUOVANÉ VÝCHODNĚ OD SILNICE E99 MAJÍ TROJCIFERNÁ LICHÁ ČÍSLA OD 101 DO 129. JINAK PRO NĚ PLATÍ PRAVIDLA POPSANÁ V ODSTAVCI 2 VÝŠE. </a:t>
            </a:r>
          </a:p>
          <a:p>
            <a:endParaRPr lang="cs-CZ" dirty="0"/>
          </a:p>
        </p:txBody>
      </p:sp>
    </p:spTree>
  </p:cSld>
  <p:clrMapOvr>
    <a:masterClrMapping/>
  </p:clrMapOvr>
  <p:transition spd="med">
    <p:randomBar dir="vert"/>
  </p:transition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323528" y="548680"/>
            <a:ext cx="8568952" cy="67403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b="1" dirty="0" smtClean="0">
                <a:hlinkClick r:id="rId2" action="ppaction://hlinksldjump"/>
              </a:rPr>
              <a:t>B) SILNICE 2. TŘÍDY</a:t>
            </a:r>
            <a:endParaRPr lang="cs-CZ" sz="4400" b="1" dirty="0" smtClean="0"/>
          </a:p>
          <a:p>
            <a:pPr algn="ctr"/>
            <a:endParaRPr lang="cs-CZ" sz="4400" dirty="0" smtClean="0"/>
          </a:p>
          <a:p>
            <a:pPr algn="ctr"/>
            <a:r>
              <a:rPr lang="cs-CZ" sz="3200" b="1" dirty="0" smtClean="0"/>
              <a:t>Číslují </a:t>
            </a:r>
            <a:r>
              <a:rPr lang="cs-CZ" sz="3200" b="1" dirty="0"/>
              <a:t>se </a:t>
            </a:r>
            <a:r>
              <a:rPr lang="cs-CZ" sz="3200" b="1" dirty="0" smtClean="0">
                <a:solidFill>
                  <a:schemeClr val="accent1"/>
                </a:solidFill>
              </a:rPr>
              <a:t>TROJCIFERNÝM ČÍSLEM</a:t>
            </a:r>
            <a:r>
              <a:rPr lang="cs-CZ" sz="3200" dirty="0" smtClean="0"/>
              <a:t>.</a:t>
            </a:r>
          </a:p>
          <a:p>
            <a:pPr algn="ctr"/>
            <a:r>
              <a:rPr lang="cs-CZ" sz="3200" dirty="0" smtClean="0"/>
              <a:t/>
            </a:r>
            <a:br>
              <a:rPr lang="cs-CZ" sz="3200" dirty="0" smtClean="0"/>
            </a:br>
            <a:r>
              <a:rPr lang="cs-CZ" sz="3200" dirty="0" smtClean="0"/>
              <a:t> </a:t>
            </a:r>
            <a:r>
              <a:rPr lang="cs-CZ" sz="3200" b="1" dirty="0" smtClean="0">
                <a:solidFill>
                  <a:schemeClr val="accent1"/>
                </a:solidFill>
              </a:rPr>
              <a:t>PRVNÍ CIFRU </a:t>
            </a:r>
            <a:r>
              <a:rPr lang="cs-CZ" sz="3200" dirty="0" smtClean="0"/>
              <a:t>mají </a:t>
            </a:r>
            <a:r>
              <a:rPr lang="cs-CZ" sz="3200" dirty="0"/>
              <a:t>shodnou s </a:t>
            </a:r>
            <a:r>
              <a:rPr lang="cs-CZ" sz="3200" dirty="0" smtClean="0"/>
              <a:t>první cifrou </a:t>
            </a:r>
            <a:r>
              <a:rPr lang="cs-CZ" sz="3200" dirty="0"/>
              <a:t>nejbližší páteřní silnice směrem na </a:t>
            </a:r>
            <a:r>
              <a:rPr lang="cs-CZ" sz="3200" dirty="0" smtClean="0"/>
              <a:t>sever. </a:t>
            </a:r>
          </a:p>
          <a:p>
            <a:pPr algn="ctr"/>
            <a:endParaRPr lang="cs-CZ" sz="3200" b="1" dirty="0"/>
          </a:p>
          <a:p>
            <a:pPr algn="ctr"/>
            <a:r>
              <a:rPr lang="cs-CZ" sz="3200" b="1" dirty="0" smtClean="0">
                <a:solidFill>
                  <a:schemeClr val="accent1"/>
                </a:solidFill>
              </a:rPr>
              <a:t>DRUHOU CIFROU </a:t>
            </a:r>
            <a:r>
              <a:rPr lang="cs-CZ" sz="3200" dirty="0" smtClean="0"/>
              <a:t>shodnou </a:t>
            </a:r>
            <a:r>
              <a:rPr lang="cs-CZ" sz="3200" dirty="0"/>
              <a:t>s první cifrou nejbližší páteřní silnice směrem na </a:t>
            </a:r>
            <a:r>
              <a:rPr lang="cs-CZ" sz="3200" dirty="0" smtClean="0"/>
              <a:t>západ.</a:t>
            </a:r>
          </a:p>
          <a:p>
            <a:pPr algn="ctr"/>
            <a:endParaRPr lang="cs-CZ" sz="3200" dirty="0" smtClean="0"/>
          </a:p>
          <a:p>
            <a:pPr algn="ctr"/>
            <a:r>
              <a:rPr lang="cs-CZ" sz="3200" dirty="0" smtClean="0"/>
              <a:t> A </a:t>
            </a:r>
            <a:r>
              <a:rPr lang="cs-CZ" sz="3200" b="1" dirty="0" smtClean="0">
                <a:solidFill>
                  <a:schemeClr val="accent1"/>
                </a:solidFill>
              </a:rPr>
              <a:t>TŘETÍ CIFROU </a:t>
            </a:r>
            <a:r>
              <a:rPr lang="cs-CZ" sz="3200" dirty="0" smtClean="0"/>
              <a:t>řadovou</a:t>
            </a:r>
            <a:r>
              <a:rPr lang="cs-CZ" sz="3200" dirty="0"/>
              <a:t>. </a:t>
            </a:r>
          </a:p>
          <a:p>
            <a:pPr algn="ctr"/>
            <a:r>
              <a:rPr lang="cs-CZ" sz="3200" dirty="0"/>
              <a:t> </a:t>
            </a:r>
          </a:p>
          <a:p>
            <a:endParaRPr lang="cs-CZ" sz="2400" dirty="0"/>
          </a:p>
        </p:txBody>
      </p:sp>
      <p:cxnSp>
        <p:nvCxnSpPr>
          <p:cNvPr id="4" name="Přímá spojovací čára 3"/>
          <p:cNvCxnSpPr/>
          <p:nvPr/>
        </p:nvCxnSpPr>
        <p:spPr>
          <a:xfrm>
            <a:off x="0" y="1340768"/>
            <a:ext cx="9144000" cy="0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spd="med">
    <p:randomBar dir="vert"/>
  </p:transition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44879" y="4509120"/>
            <a:ext cx="8051563" cy="123110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3200" b="1" dirty="0" smtClean="0"/>
              <a:t>Silnice </a:t>
            </a:r>
            <a:r>
              <a:rPr lang="cs-CZ" sz="3200" b="1" dirty="0"/>
              <a:t>2. třídy </a:t>
            </a:r>
            <a:r>
              <a:rPr lang="cs-CZ" sz="2400" dirty="0"/>
              <a:t>situované východně od E101 </a:t>
            </a:r>
            <a:r>
              <a:rPr lang="cs-CZ" sz="2400" dirty="0" smtClean="0"/>
              <a:t/>
            </a:r>
            <a:br>
              <a:rPr lang="cs-CZ" sz="2400" dirty="0" smtClean="0"/>
            </a:br>
            <a:r>
              <a:rPr lang="cs-CZ" sz="2400" dirty="0" smtClean="0"/>
              <a:t>mají </a:t>
            </a:r>
            <a:r>
              <a:rPr lang="cs-CZ" sz="2400" dirty="0"/>
              <a:t>trojciferná </a:t>
            </a:r>
            <a:r>
              <a:rPr lang="cs-CZ" sz="2400" dirty="0" smtClean="0"/>
              <a:t>čísla </a:t>
            </a:r>
            <a:r>
              <a:rPr lang="cs-CZ" sz="2400" dirty="0"/>
              <a:t>začínající 0, od 001 do 099. </a:t>
            </a:r>
          </a:p>
          <a:p>
            <a:endParaRPr lang="cs-CZ" dirty="0"/>
          </a:p>
        </p:txBody>
      </p: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194617776"/>
              </p:ext>
            </p:extLst>
          </p:nvPr>
        </p:nvGraphicFramePr>
        <p:xfrm>
          <a:off x="1835696" y="764704"/>
          <a:ext cx="6096000" cy="2407920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6096000"/>
              </a:tblGrid>
              <a:tr h="864096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/>
                        <a:t>ODBOČNÉ SILNICE</a:t>
                      </a:r>
                    </a:p>
                    <a:p>
                      <a:pPr algn="ctr"/>
                      <a:endParaRPr lang="cs-CZ" sz="2800" b="1" dirty="0"/>
                    </a:p>
                  </a:txBody>
                  <a:tcPr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/>
                        <a:t>PROPOJOVACÍ SILNICE</a:t>
                      </a:r>
                    </a:p>
                    <a:p>
                      <a:pPr algn="ctr"/>
                      <a:endParaRPr lang="cs-CZ" sz="2800" b="1" dirty="0"/>
                    </a:p>
                  </a:txBody>
                  <a:tcPr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cs-CZ" sz="2800" b="1" dirty="0"/>
                    </a:p>
                  </a:txBody>
                  <a:tcPr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p:transition spd="med">
    <p:randomBar dir="vert"/>
  </p:transition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smtClean="0">
                <a:latin typeface="Times New Roman" pitchFamily="18" charset="0"/>
                <a:cs typeface="Times New Roman" pitchFamily="18" charset="0"/>
              </a:rPr>
              <a:t>Kontrolní otázky:	</a:t>
            </a:r>
            <a:endParaRPr lang="cs-CZ" smtClean="0"/>
          </a:p>
        </p:txBody>
      </p:sp>
      <p:sp>
        <p:nvSpPr>
          <p:cNvPr id="4099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1.	Vysvětli jak se dělí Evropské 	mezinárodní silnice?</a:t>
            </a:r>
          </a:p>
          <a:p>
            <a:r>
              <a:rPr lang="cs-CZ" dirty="0" smtClean="0"/>
              <a:t>2.	Popiš co jsou páteřní silnice?</a:t>
            </a:r>
          </a:p>
          <a:p>
            <a:r>
              <a:rPr lang="cs-CZ" dirty="0" smtClean="0"/>
              <a:t>3.	Popiš silnice 2. třídy?</a:t>
            </a:r>
          </a:p>
        </p:txBody>
      </p:sp>
    </p:spTree>
    <p:extLst>
      <p:ext uri="{BB962C8B-B14F-4D97-AF65-F5344CB8AC3E}">
        <p14:creationId xmlns:p14="http://schemas.microsoft.com/office/powerpoint/2010/main" val="2994757628"/>
      </p:ext>
    </p:extLst>
  </p:cSld>
  <p:clrMapOvr>
    <a:masterClrMapping/>
  </p:clrMapOvr>
  <p:transition spd="med">
    <p:randomBar dir="vert"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Nadpis 3"/>
          <p:cNvSpPr>
            <a:spLocks noGrp="1"/>
          </p:cNvSpPr>
          <p:nvPr>
            <p:ph type="title"/>
          </p:nvPr>
        </p:nvSpPr>
        <p:spPr>
          <a:xfrm>
            <a:off x="323850" y="1196975"/>
            <a:ext cx="6872288" cy="571500"/>
          </a:xfrm>
        </p:spPr>
        <p:txBody>
          <a:bodyPr>
            <a:normAutofit fontScale="90000"/>
          </a:bodyPr>
          <a:lstStyle/>
          <a:p>
            <a:pPr algn="l" eaLnBrk="1" hangingPunct="1"/>
            <a:r>
              <a:rPr lang="cs-CZ" altLang="cs-CZ" smtClean="0">
                <a:latin typeface="Times New Roman" pitchFamily="18" charset="0"/>
                <a:cs typeface="Times New Roman" pitchFamily="18" charset="0"/>
              </a:rPr>
              <a:t>Použité zdroje:</a:t>
            </a:r>
          </a:p>
        </p:txBody>
      </p:sp>
      <p:sp>
        <p:nvSpPr>
          <p:cNvPr id="5123" name="Zástupný symbol pro obsah 4"/>
          <p:cNvSpPr>
            <a:spLocks noGrp="1"/>
          </p:cNvSpPr>
          <p:nvPr>
            <p:ph idx="1"/>
          </p:nvPr>
        </p:nvSpPr>
        <p:spPr>
          <a:xfrm>
            <a:off x="250825" y="2565400"/>
            <a:ext cx="7115175" cy="2625725"/>
          </a:xfrm>
        </p:spPr>
        <p:txBody>
          <a:bodyPr>
            <a:normAutofit/>
          </a:bodyPr>
          <a:lstStyle/>
          <a:p>
            <a:pPr eaLnBrk="1" hangingPunct="1">
              <a:buNone/>
            </a:pP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http://www.rsd.cz/silnicni-a-dalnicni-sit</a:t>
            </a:r>
          </a:p>
          <a:p>
            <a:pPr eaLnBrk="1" hangingPunct="1">
              <a:buFont typeface="Arial" charset="0"/>
              <a:buNone/>
            </a:pPr>
            <a:endParaRPr lang="cs-CZ" sz="1800" dirty="0" smtClean="0">
              <a:latin typeface="Times New Roman" pitchFamily="18" charset="0"/>
              <a:cs typeface="Times New Roman" pitchFamily="18" charset="0"/>
            </a:endParaRPr>
          </a:p>
          <a:p>
            <a:pPr eaLnBrk="1" hangingPunct="1">
              <a:buFont typeface="Arial" charset="0"/>
              <a:buNone/>
            </a:pP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Pokud není uvedeno jinak, použitý materiál je z vlastních zdrojů autora</a:t>
            </a:r>
            <a:endParaRPr lang="cs-CZ" altLang="cs-CZ" sz="1800" dirty="0" smtClean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43516051"/>
      </p:ext>
    </p:extLst>
  </p:cSld>
  <p:clrMapOvr>
    <a:masterClrMapping/>
  </p:clrMapOvr>
  <p:transition spd="med">
    <p:randomBar dir="vert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alent">
  <a:themeElements>
    <a:clrScheme name="Vlastní 74">
      <a:dk1>
        <a:sysClr val="windowText" lastClr="000000"/>
      </a:dk1>
      <a:lt1>
        <a:sysClr val="window" lastClr="FFFFFF"/>
      </a:lt1>
      <a:dk2>
        <a:srgbClr val="666666"/>
      </a:dk2>
      <a:lt2>
        <a:srgbClr val="D2D2D2"/>
      </a:lt2>
      <a:accent1>
        <a:srgbClr val="7030A0"/>
      </a:accent1>
      <a:accent2>
        <a:srgbClr val="E40059"/>
      </a:accent2>
      <a:accent3>
        <a:srgbClr val="9C007F"/>
      </a:accent3>
      <a:accent4>
        <a:srgbClr val="68007F"/>
      </a:accent4>
      <a:accent5>
        <a:srgbClr val="005BD3"/>
      </a:accent5>
      <a:accent6>
        <a:srgbClr val="00349E"/>
      </a:accent6>
      <a:hlink>
        <a:srgbClr val="FFFFFF"/>
      </a:hlink>
      <a:folHlink>
        <a:srgbClr val="FFFFFF"/>
      </a:folHlink>
    </a:clrScheme>
    <a:fontScheme name="Talent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</a:minorFont>
    </a:fontScheme>
    <a:fmtScheme name="Talent">
      <a:fillStyleLst>
        <a:solidFill>
          <a:schemeClr val="phClr"/>
        </a:solidFill>
        <a:gradFill rotWithShape="1">
          <a:gsLst>
            <a:gs pos="0">
              <a:schemeClr val="phClr">
                <a:tint val="10000"/>
                <a:satMod val="300000"/>
              </a:schemeClr>
            </a:gs>
            <a:gs pos="34000">
              <a:schemeClr val="phClr">
                <a:tint val="13500"/>
                <a:satMod val="250000"/>
              </a:schemeClr>
            </a:gs>
            <a:gs pos="100000">
              <a:schemeClr val="phClr">
                <a:tint val="60000"/>
                <a:satMod val="200000"/>
              </a:schemeClr>
            </a:gs>
          </a:gsLst>
          <a:path path="circle">
            <a:fillToRect l="50000" t="155000" r="50000" b="-55000"/>
          </a:path>
        </a:gradFill>
        <a:gradFill rotWithShape="1">
          <a:gsLst>
            <a:gs pos="0">
              <a:schemeClr val="phClr">
                <a:tint val="60000"/>
                <a:satMod val="160000"/>
              </a:schemeClr>
            </a:gs>
            <a:gs pos="46000">
              <a:schemeClr val="phClr">
                <a:tint val="86000"/>
                <a:satMod val="160000"/>
              </a:schemeClr>
            </a:gs>
            <a:gs pos="100000">
              <a:schemeClr val="phClr">
                <a:shade val="40000"/>
                <a:satMod val="160000"/>
              </a:schemeClr>
            </a:gs>
          </a:gsLst>
          <a:path path="circle">
            <a:fillToRect l="50000" t="155000" r="50000" b="-55000"/>
          </a:path>
        </a:gradFill>
      </a:fillStyleLst>
      <a:lnStyleLst>
        <a:ln w="9525" cap="flat" cmpd="sng" algn="ctr">
          <a:solidFill>
            <a:schemeClr val="phClr">
              <a:satMod val="12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147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3600000"/>
            </a:lightRig>
          </a:scene3d>
          <a:sp3d prstMaterial="plastic">
            <a:bevelT w="127000" h="38200" prst="relaxedInset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8000"/>
                <a:satMod val="230000"/>
              </a:schemeClr>
            </a:gs>
            <a:gs pos="60000">
              <a:schemeClr val="phClr">
                <a:shade val="92000"/>
                <a:satMod val="230000"/>
              </a:schemeClr>
            </a:gs>
            <a:gs pos="100000">
              <a:schemeClr val="phClr">
                <a:tint val="85000"/>
                <a:satMod val="40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1200"/>
                <a:satMod val="150000"/>
              </a:schemeClr>
              <a:schemeClr val="phClr">
                <a:tint val="90000"/>
                <a:satMod val="150000"/>
              </a:schemeClr>
            </a:duotone>
          </a:blip>
          <a:tile tx="0" ty="0" sx="70000" sy="7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Verve</Template>
  <TotalTime>45</TotalTime>
  <Words>307</Words>
  <Application>Microsoft Office PowerPoint</Application>
  <PresentationFormat>Předvádění na obrazovce (4:3)</PresentationFormat>
  <Paragraphs>77</Paragraphs>
  <Slides>10</Slides>
  <Notes>0</Notes>
  <HiddenSlides>2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Talent</vt:lpstr>
      <vt:lpstr>Prezentace aplikace PowerPoint</vt:lpstr>
      <vt:lpstr>Anotace:</vt:lpstr>
      <vt:lpstr>EVROPSKÉ MEZINÁRODNÍ SILNICE 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Kontrolní otázky: </vt:lpstr>
      <vt:lpstr>Použité zdroje:</vt:lpstr>
    </vt:vector>
  </TitlesOfParts>
  <Company>Hewlett-Packard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EVROPSKÉ MEZINÁRODNÍ SILNICE</dc:title>
  <dc:creator>Verunka</dc:creator>
  <cp:lastModifiedBy>Ludmila Moličová</cp:lastModifiedBy>
  <cp:revision>6</cp:revision>
  <dcterms:created xsi:type="dcterms:W3CDTF">2013-10-06T13:44:25Z</dcterms:created>
  <dcterms:modified xsi:type="dcterms:W3CDTF">2013-11-04T17:15:52Z</dcterms:modified>
</cp:coreProperties>
</file>