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74" r:id="rId2"/>
    <p:sldId id="275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78" r:id="rId11"/>
    <p:sldId id="263" r:id="rId12"/>
    <p:sldId id="264" r:id="rId13"/>
    <p:sldId id="265" r:id="rId14"/>
    <p:sldId id="266" r:id="rId15"/>
    <p:sldId id="272" r:id="rId16"/>
    <p:sldId id="279" r:id="rId17"/>
    <p:sldId id="268" r:id="rId18"/>
    <p:sldId id="273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53" autoAdjust="0"/>
    <p:restoredTop sz="94660"/>
  </p:normalViewPr>
  <p:slideViewPr>
    <p:cSldViewPr>
      <p:cViewPr varScale="1">
        <p:scale>
          <a:sx n="87" d="100"/>
          <a:sy n="87" d="100"/>
        </p:scale>
        <p:origin x="-15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5EF95E-39BD-445E-8265-DC7B5C2CB43C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68F09F-5FAB-4C9F-B073-75A6883C33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754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5B8B46E-92D3-4EF7-947C-8BCEAFFA3EC1}" type="datetimeFigureOut">
              <a:rPr lang="cs-CZ" smtClean="0"/>
              <a:pPr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43B2DE0-72B1-4194-84BA-F353B5110A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9/Tram_Stop_in_Olomouc.jpg/220px-Tram_Stop_in_Olomouc.jpg" TargetMode="External"/><Relationship Id="rId2" Type="http://schemas.openxmlformats.org/officeDocument/2006/relationships/hyperlink" Target="http://upload.wikimedia.org/wikipedia/commons/thumb/d/dd/Brno%2C_Bystrc%2C_Kub%C3%AD%C4%8Dkova_tram_stop.jpg/800px-Brno%2C_Bystrc%2C_Kub%C3%AD%C4%8Dkova_tram_stop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025735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VY_32_INOVACE_13_B_12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Základy a technologie silniční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Parkování a odstavování, zastávky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3130115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  <a:endParaRPr lang="cs-CZ" sz="280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85169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276872"/>
            <a:ext cx="9144000" cy="1470025"/>
          </a:xfrm>
        </p:spPr>
        <p:txBody>
          <a:bodyPr>
            <a:noAutofit/>
          </a:bodyPr>
          <a:lstStyle/>
          <a:p>
            <a:pPr algn="ctr"/>
            <a:r>
              <a:rPr lang="cs-CZ" b="1" dirty="0" smtClean="0"/>
              <a:t>PARKOVÁNÍ A ODSTAVOVÁNÍ</a:t>
            </a:r>
            <a:br>
              <a:rPr lang="cs-CZ" b="1" dirty="0" smtClean="0"/>
            </a:br>
            <a:r>
              <a:rPr lang="cs-CZ" b="1" dirty="0" smtClean="0"/>
              <a:t>ZASTÁVKY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429000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988840"/>
            <a:ext cx="55386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b="1" dirty="0" smtClean="0">
                <a:hlinkClick r:id="rId2" action="ppaction://hlinksldjump"/>
              </a:rPr>
              <a:t>PARKOVÁNÍ</a:t>
            </a:r>
            <a:endParaRPr lang="cs-CZ" sz="72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763688" y="3140968"/>
            <a:ext cx="532859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5446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Je umístění vozidla mimo jízdní pruhy</a:t>
            </a:r>
          </a:p>
          <a:p>
            <a:pPr algn="ctr">
              <a:buNone/>
            </a:pPr>
            <a:r>
              <a:rPr lang="cs-CZ" dirty="0" smtClean="0"/>
              <a:t>komunikací např. po dobu nákupu,</a:t>
            </a:r>
          </a:p>
          <a:p>
            <a:pPr algn="ctr">
              <a:buNone/>
            </a:pPr>
            <a:r>
              <a:rPr lang="cs-CZ" dirty="0" smtClean="0"/>
              <a:t>zaměstnání, návštěvy, atd.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Rozeznáváme:</a:t>
            </a:r>
          </a:p>
          <a:p>
            <a:pPr>
              <a:buNone/>
            </a:pPr>
            <a:r>
              <a:rPr lang="cs-CZ" dirty="0" smtClean="0"/>
              <a:t>1.	krátkodobě		do 2 hodin trvání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	dlouhodobě	nad 2 hodiny trvání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0" y="3501008"/>
            <a:ext cx="35638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prava 5"/>
          <p:cNvSpPr/>
          <p:nvPr/>
        </p:nvSpPr>
        <p:spPr>
          <a:xfrm>
            <a:off x="3275856" y="3645024"/>
            <a:ext cx="576064" cy="504056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347864" y="4725144"/>
            <a:ext cx="576064" cy="504056"/>
          </a:xfrm>
          <a:prstGeom prst="rightArrow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132856"/>
            <a:ext cx="684995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hlinkClick r:id="rId2" action="ppaction://hlinksldjump"/>
              </a:rPr>
              <a:t>ODSTAVOVÁNÍ</a:t>
            </a:r>
            <a:endParaRPr lang="cs-CZ" sz="7200" b="1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1259632" y="3284984"/>
            <a:ext cx="6624736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44824"/>
            <a:ext cx="7520007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/>
              <a:t>J</a:t>
            </a:r>
            <a:r>
              <a:rPr lang="cs-CZ" sz="3200" dirty="0" smtClean="0"/>
              <a:t>e</a:t>
            </a:r>
            <a:r>
              <a:rPr lang="cs-CZ" sz="3200" b="1" dirty="0" smtClean="0"/>
              <a:t> </a:t>
            </a:r>
            <a:r>
              <a:rPr lang="cs-CZ" sz="3200" dirty="0"/>
              <a:t>umístění vozidla mimo jízdní </a:t>
            </a:r>
            <a:r>
              <a:rPr lang="cs-CZ" sz="3200" dirty="0" smtClean="0"/>
              <a:t>pruhy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dirty="0"/>
              <a:t>komunikací po dobu, kdy se </a:t>
            </a:r>
            <a:r>
              <a:rPr lang="cs-CZ" sz="3200" dirty="0" smtClean="0"/>
              <a:t>vozidlo </a:t>
            </a:r>
            <a:br>
              <a:rPr lang="cs-CZ" sz="3200" dirty="0" smtClean="0"/>
            </a:br>
            <a:r>
              <a:rPr lang="cs-CZ" sz="3200" dirty="0" smtClean="0"/>
              <a:t>nepoužívá </a:t>
            </a:r>
            <a:r>
              <a:rPr lang="cs-CZ" sz="3200" dirty="0"/>
              <a:t>např.: v místě bydliště,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</a:t>
            </a:r>
            <a:r>
              <a:rPr lang="cs-CZ" sz="3200" dirty="0"/>
              <a:t> sídle provozovatele </a:t>
            </a:r>
            <a:r>
              <a:rPr lang="cs-CZ" sz="3200" dirty="0" smtClean="0"/>
              <a:t>vozidla.</a:t>
            </a:r>
            <a:endParaRPr lang="cs-CZ" sz="3200" dirty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96448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Parkovací a odstavné plochy se zřizují pro</a:t>
            </a:r>
            <a:r>
              <a:rPr lang="cs-CZ" sz="3600" dirty="0" smtClean="0"/>
              <a:t>:</a:t>
            </a:r>
          </a:p>
          <a:p>
            <a:endParaRPr lang="cs-CZ" sz="3200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/>
              <a:t>osobní vozidla, motocykly, mopedy</a:t>
            </a:r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u </a:t>
            </a:r>
            <a:r>
              <a:rPr lang="cs-CZ" dirty="0"/>
              <a:t>všech potenciálních cílů a </a:t>
            </a:r>
            <a:r>
              <a:rPr lang="cs-CZ" dirty="0" smtClean="0"/>
              <a:t>zdrojů dopravy jako </a:t>
            </a:r>
            <a:r>
              <a:rPr lang="cs-CZ" dirty="0"/>
              <a:t>jsou obytné objekty, </a:t>
            </a:r>
            <a:r>
              <a:rPr lang="cs-CZ" dirty="0" smtClean="0"/>
              <a:t>   </a:t>
            </a:r>
          </a:p>
          <a:p>
            <a:pPr lvl="0">
              <a:buClr>
                <a:schemeClr val="accent1"/>
              </a:buClr>
            </a:pPr>
            <a:r>
              <a:rPr lang="cs-CZ" dirty="0" smtClean="0"/>
              <a:t>       školy</a:t>
            </a:r>
            <a:r>
              <a:rPr lang="cs-CZ" dirty="0"/>
              <a:t>, občanská vybavenost </a:t>
            </a:r>
            <a:r>
              <a:rPr lang="cs-CZ" dirty="0" smtClean="0"/>
              <a:t>(</a:t>
            </a:r>
            <a:r>
              <a:rPr lang="cs-CZ" dirty="0"/>
              <a:t>obchodní domy</a:t>
            </a:r>
            <a:r>
              <a:rPr lang="cs-CZ" dirty="0" smtClean="0"/>
              <a:t>)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/>
              <a:t>autobusy</a:t>
            </a:r>
            <a:r>
              <a:rPr lang="cs-CZ" dirty="0"/>
              <a:t>	</a:t>
            </a:r>
          </a:p>
          <a:p>
            <a:pPr lvl="0">
              <a:buClr>
                <a:schemeClr val="accent1"/>
              </a:buClr>
            </a:pPr>
            <a:r>
              <a:rPr lang="cs-CZ" dirty="0" smtClean="0"/>
              <a:t>       u </a:t>
            </a:r>
            <a:r>
              <a:rPr lang="cs-CZ" dirty="0"/>
              <a:t>turisticky atraktivních lokalit, výstavišť, motorestů, sportovních </a:t>
            </a:r>
            <a:r>
              <a:rPr lang="cs-CZ" dirty="0" smtClean="0"/>
              <a:t>zařízení</a:t>
            </a:r>
          </a:p>
          <a:p>
            <a:pPr lvl="0">
              <a:buClr>
                <a:schemeClr val="accent1"/>
              </a:buClr>
            </a:pPr>
            <a:endParaRPr lang="cs-CZ" dirty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/>
              <a:t>nákladní automobily</a:t>
            </a:r>
            <a:r>
              <a:rPr lang="cs-CZ" dirty="0"/>
              <a:t>		</a:t>
            </a:r>
          </a:p>
          <a:p>
            <a:pPr lvl="0">
              <a:buClr>
                <a:schemeClr val="accent1"/>
              </a:buClr>
            </a:pPr>
            <a:r>
              <a:rPr lang="cs-CZ" dirty="0" smtClean="0"/>
              <a:t>       na </a:t>
            </a:r>
            <a:r>
              <a:rPr lang="cs-CZ" dirty="0"/>
              <a:t>hraničních přechodech, u čerpacích stanic, v areálech </a:t>
            </a:r>
            <a:r>
              <a:rPr lang="cs-CZ" dirty="0" smtClean="0"/>
              <a:t>výrobních     </a:t>
            </a:r>
          </a:p>
          <a:p>
            <a:pPr lvl="0">
              <a:buClr>
                <a:schemeClr val="accent1"/>
              </a:buClr>
            </a:pPr>
            <a:r>
              <a:rPr lang="cs-CZ" dirty="0"/>
              <a:t> </a:t>
            </a:r>
            <a:r>
              <a:rPr lang="cs-CZ" dirty="0" smtClean="0"/>
              <a:t>      podniků </a:t>
            </a:r>
            <a:r>
              <a:rPr lang="cs-CZ" dirty="0"/>
              <a:t>a </a:t>
            </a:r>
            <a:r>
              <a:rPr lang="cs-CZ" dirty="0" smtClean="0"/>
              <a:t>přepravců</a:t>
            </a:r>
            <a:endParaRPr lang="cs-CZ" dirty="0"/>
          </a:p>
          <a:p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0" y="2924944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0" y="4149080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5301208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332656"/>
            <a:ext cx="8748464" cy="51706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Plošné umístění parkovacích a </a:t>
            </a:r>
            <a:b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</a:b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odstavných stání:</a:t>
            </a:r>
          </a:p>
          <a:p>
            <a:pPr marL="0" marR="0" lvl="0" indent="180975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podélné v ose komunikace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tabLst/>
            </a:pPr>
            <a:r>
              <a:rPr lang="cs-CZ" dirty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parkovací pruhy podél komunikací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kolmé nebo šikmé k ose komunikace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tabLst/>
            </a:pPr>
            <a:r>
              <a:rPr lang="cs-CZ" dirty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na parkovacích pásech podél komunikací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v"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na samostatných plochách	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   podélné, kolmé nebo šikmé řazení kolem vnitřních komunikací   </a:t>
            </a: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Tx/>
              <a:tabLst/>
            </a:pPr>
            <a:r>
              <a:rPr lang="cs-CZ" dirty="0">
                <a:ea typeface="Times New Roman" pitchFamily="18" charset="0"/>
                <a:cs typeface="Arial" pitchFamily="34" charset="0"/>
              </a:rPr>
              <a:t> </a:t>
            </a:r>
            <a:r>
              <a:rPr lang="cs-CZ" dirty="0" smtClean="0">
                <a:ea typeface="Times New Roman" pitchFamily="18" charset="0"/>
                <a:cs typeface="Arial" pitchFamily="34" charset="0"/>
              </a:rPr>
              <a:t>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 jedné nebo více řadách za sebou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180975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" name="Přímá spojovací šipka 2"/>
          <p:cNvCxnSpPr/>
          <p:nvPr/>
        </p:nvCxnSpPr>
        <p:spPr>
          <a:xfrm>
            <a:off x="0" y="2708920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3"/>
          <p:cNvCxnSpPr/>
          <p:nvPr/>
        </p:nvCxnSpPr>
        <p:spPr>
          <a:xfrm>
            <a:off x="0" y="3717032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0" y="4869160"/>
            <a:ext cx="53955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0830"/>
            <a:ext cx="7180598" cy="908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398" y="1412776"/>
            <a:ext cx="7180816" cy="1149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69884"/>
            <a:ext cx="7108590" cy="4153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1116542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1844824"/>
            <a:ext cx="413606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7200" b="1" dirty="0">
                <a:hlinkClick r:id="rId2" action="ppaction://hlinksldjump"/>
              </a:rPr>
              <a:t>Zastávky</a:t>
            </a:r>
            <a:endParaRPr lang="cs-CZ" sz="72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123728" y="2996952"/>
            <a:ext cx="39604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748883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Jsou místa předepsaným způsobem označená a vybavená, ležící na pozemních komunikacích určená k zastavování vozidel MHD nebo jiných dopravců provozujících veřejnou hromadnou dopravu osob, kde vystupují, nastupují a příp. přestupují cestující.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738" y="692696"/>
            <a:ext cx="8661345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/>
              <a:t>Zastávky musí splňovat požadavky na</a:t>
            </a:r>
            <a:r>
              <a:rPr lang="cs-CZ" sz="3200" b="1" dirty="0" smtClean="0"/>
              <a:t>:</a:t>
            </a:r>
          </a:p>
          <a:p>
            <a:endParaRPr lang="cs-CZ" sz="3200" dirty="0"/>
          </a:p>
          <a:p>
            <a:pPr marL="342900" lvl="0" indent="-342900">
              <a:buFont typeface="+mj-lt"/>
              <a:buAutoNum type="alphaLcParenR"/>
            </a:pPr>
            <a:r>
              <a:rPr lang="cs-CZ" sz="2400" b="1" dirty="0" smtClean="0"/>
              <a:t> respektování </a:t>
            </a:r>
            <a:r>
              <a:rPr lang="cs-CZ" sz="2400" b="1" dirty="0"/>
              <a:t>bezpečnosti a plynulosti </a:t>
            </a:r>
            <a:r>
              <a:rPr lang="cs-CZ" sz="2400" b="1" dirty="0" smtClean="0"/>
              <a:t>provozu</a:t>
            </a:r>
          </a:p>
          <a:p>
            <a:pPr marL="342900" lvl="0" indent="-342900">
              <a:buFont typeface="+mj-lt"/>
              <a:buAutoNum type="alphaLcParenR"/>
            </a:pPr>
            <a:endParaRPr lang="cs-CZ" sz="2400" dirty="0"/>
          </a:p>
          <a:p>
            <a:pPr marL="342900" lvl="0" indent="-342900">
              <a:buFont typeface="+mj-lt"/>
              <a:buAutoNum type="alphaLcParenR"/>
            </a:pPr>
            <a:r>
              <a:rPr lang="cs-CZ" sz="2400" b="1" dirty="0" smtClean="0"/>
              <a:t> oddělení </a:t>
            </a:r>
            <a:r>
              <a:rPr lang="cs-CZ" sz="2400" b="1" dirty="0"/>
              <a:t>pohybu chodců, vozidel a </a:t>
            </a:r>
            <a:r>
              <a:rPr lang="cs-CZ" sz="2400" b="1" dirty="0" smtClean="0"/>
              <a:t>cyklistů</a:t>
            </a:r>
          </a:p>
          <a:p>
            <a:pPr marL="342900" lvl="0" indent="-342900">
              <a:buFont typeface="+mj-lt"/>
              <a:buAutoNum type="alphaLcParenR"/>
            </a:pPr>
            <a:endParaRPr lang="cs-CZ" sz="2400" b="1" dirty="0"/>
          </a:p>
          <a:p>
            <a:pPr marL="342900" lvl="0" indent="-342900">
              <a:buFont typeface="+mj-lt"/>
              <a:buAutoNum type="alphaLcParenR"/>
            </a:pPr>
            <a:r>
              <a:rPr lang="cs-CZ" sz="2400" b="1" dirty="0" smtClean="0"/>
              <a:t> zabezpečení </a:t>
            </a:r>
            <a:r>
              <a:rPr lang="cs-CZ" sz="2400" b="1" dirty="0"/>
              <a:t>nástupu a výstupu </a:t>
            </a:r>
            <a:r>
              <a:rPr lang="cs-CZ" sz="2400" b="1" dirty="0" smtClean="0"/>
              <a:t>cestujících</a:t>
            </a:r>
          </a:p>
          <a:p>
            <a:pPr marL="342900" lvl="0" indent="-342900">
              <a:buFont typeface="+mj-lt"/>
              <a:buAutoNum type="alphaLcParenR"/>
            </a:pPr>
            <a:endParaRPr lang="cs-CZ" sz="2400" b="1" dirty="0"/>
          </a:p>
          <a:p>
            <a:pPr marL="342900" lvl="0" indent="-342900">
              <a:buFont typeface="+mj-lt"/>
              <a:buAutoNum type="alphaLcParenR"/>
            </a:pPr>
            <a:r>
              <a:rPr lang="cs-CZ" sz="2400" b="1" dirty="0" smtClean="0"/>
              <a:t> vyřešení </a:t>
            </a:r>
            <a:r>
              <a:rPr lang="cs-CZ" sz="2400" b="1" dirty="0"/>
              <a:t>bezbariérového </a:t>
            </a:r>
            <a:r>
              <a:rPr lang="cs-CZ" sz="2400" b="1" dirty="0" smtClean="0"/>
              <a:t>přístupu</a:t>
            </a:r>
          </a:p>
          <a:p>
            <a:pPr marL="342900" lvl="0" indent="-342900">
              <a:buFont typeface="+mj-lt"/>
              <a:buAutoNum type="alphaLcParenR"/>
            </a:pPr>
            <a:endParaRPr lang="cs-CZ" sz="2400" b="1" dirty="0"/>
          </a:p>
          <a:p>
            <a:pPr marL="342900" lvl="0" indent="-342900">
              <a:buFont typeface="+mj-lt"/>
              <a:buAutoNum type="alphaLcParenR"/>
            </a:pPr>
            <a:r>
              <a:rPr lang="cs-CZ" sz="2400" b="1" dirty="0" smtClean="0"/>
              <a:t> minimalizaci </a:t>
            </a:r>
            <a:r>
              <a:rPr lang="cs-CZ" sz="2400" b="1" dirty="0"/>
              <a:t>přestupních vzdáleností mezi </a:t>
            </a:r>
            <a:r>
              <a:rPr lang="cs-CZ" sz="2400" b="1" dirty="0" smtClean="0"/>
              <a:t>zastávkami</a:t>
            </a:r>
            <a:endParaRPr lang="cs-CZ" sz="2400" b="1" dirty="0"/>
          </a:p>
          <a:p>
            <a:pPr marL="342900" indent="-342900"/>
            <a:endParaRPr lang="cs-CZ" sz="2400" b="1" dirty="0"/>
          </a:p>
          <a:p>
            <a:endParaRPr lang="cs-CZ" sz="2400" b="1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1268760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60648"/>
            <a:ext cx="9306988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Požadavky na umístění zastávek:</a:t>
            </a:r>
          </a:p>
          <a:p>
            <a:endParaRPr lang="cs-CZ" sz="3200" dirty="0" smtClean="0"/>
          </a:p>
          <a:p>
            <a:pPr marL="457200" indent="-457200">
              <a:buAutoNum type="alphaLcParenR"/>
            </a:pPr>
            <a:r>
              <a:rPr lang="cs-CZ" sz="2400" b="1" dirty="0" smtClean="0"/>
              <a:t>musí </a:t>
            </a:r>
            <a:r>
              <a:rPr lang="cs-CZ" sz="2400" b="1" dirty="0"/>
              <a:t>být umístěna ve zdrojích a cílech přepravních </a:t>
            </a:r>
            <a:endParaRPr lang="cs-CZ" sz="2400" b="1" dirty="0" smtClean="0"/>
          </a:p>
          <a:p>
            <a:pPr marL="457200" indent="-457200"/>
            <a:r>
              <a:rPr lang="cs-CZ" sz="2400" b="1" dirty="0"/>
              <a:t> </a:t>
            </a:r>
            <a:r>
              <a:rPr lang="cs-CZ" sz="2400" b="1" dirty="0" smtClean="0"/>
              <a:t>     proudů cestujících</a:t>
            </a:r>
          </a:p>
          <a:p>
            <a:pPr marL="457200" indent="-457200"/>
            <a:endParaRPr lang="cs-CZ" sz="2400" b="1" dirty="0"/>
          </a:p>
          <a:p>
            <a:pPr marL="457200" indent="-457200">
              <a:buAutoNum type="alphaLcParenR" startAt="2"/>
            </a:pPr>
            <a:r>
              <a:rPr lang="cs-CZ" sz="2400" b="1" dirty="0" smtClean="0"/>
              <a:t>vzdálenost </a:t>
            </a:r>
            <a:r>
              <a:rPr lang="cs-CZ" sz="2400" b="1" dirty="0"/>
              <a:t>mezi zastávkami u MHD by měli být asi </a:t>
            </a:r>
            <a:r>
              <a:rPr lang="cs-CZ" sz="2400" b="1" dirty="0" smtClean="0"/>
              <a:t>                </a:t>
            </a:r>
          </a:p>
          <a:p>
            <a:pPr marL="457200" indent="-457200"/>
            <a:r>
              <a:rPr lang="cs-CZ" sz="2400" b="1" dirty="0" smtClean="0"/>
              <a:t>      500 metrů</a:t>
            </a:r>
          </a:p>
          <a:p>
            <a:pPr marL="457200" indent="-457200"/>
            <a:endParaRPr lang="cs-CZ" sz="2400" b="1" dirty="0"/>
          </a:p>
          <a:p>
            <a:pPr marL="457200" indent="-457200">
              <a:buAutoNum type="alphaLcParenR" startAt="3"/>
            </a:pPr>
            <a:r>
              <a:rPr lang="cs-CZ" sz="2400" b="1" dirty="0" smtClean="0"/>
              <a:t>nejlepší </a:t>
            </a:r>
            <a:r>
              <a:rPr lang="cs-CZ" sz="2400" b="1" dirty="0"/>
              <a:t>umístění zastávek je mimo jízdní </a:t>
            </a:r>
            <a:r>
              <a:rPr lang="cs-CZ" sz="2400" b="1" dirty="0" smtClean="0"/>
              <a:t>pruhy</a:t>
            </a:r>
          </a:p>
          <a:p>
            <a:pPr marL="457200" indent="-457200">
              <a:buAutoNum type="alphaLcParenR" startAt="3"/>
            </a:pPr>
            <a:endParaRPr lang="cs-CZ" sz="2400" b="1" dirty="0"/>
          </a:p>
          <a:p>
            <a:r>
              <a:rPr lang="cs-CZ" sz="2400" b="1" dirty="0" smtClean="0"/>
              <a:t>d)  nesmí se </a:t>
            </a:r>
            <a:r>
              <a:rPr lang="cs-CZ" sz="2400" b="1" dirty="0"/>
              <a:t>budovat v rozhledovém poli úrovňových </a:t>
            </a:r>
            <a:r>
              <a:rPr lang="cs-CZ" sz="2400" b="1" dirty="0" smtClean="0"/>
              <a:t>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kříženích</a:t>
            </a:r>
            <a:r>
              <a:rPr lang="cs-CZ" sz="2400" b="1" dirty="0"/>
              <a:t>, pozemních komunikacích </a:t>
            </a:r>
            <a:r>
              <a:rPr lang="cs-CZ" sz="2400" b="1" dirty="0" smtClean="0"/>
              <a:t>s </a:t>
            </a:r>
            <a:r>
              <a:rPr lang="cs-CZ" sz="2400" b="1" dirty="0"/>
              <a:t>dráhou na </a:t>
            </a:r>
            <a:r>
              <a:rPr lang="cs-CZ" sz="2400" b="1" dirty="0" smtClean="0"/>
              <a:t>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mostech</a:t>
            </a:r>
            <a:r>
              <a:rPr lang="cs-CZ" sz="2400" b="1" dirty="0"/>
              <a:t>, podjezdech, tunelech a v kratších </a:t>
            </a:r>
            <a:r>
              <a:rPr lang="cs-CZ" sz="2400" b="1" dirty="0" smtClean="0"/>
              <a:t>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vzdálenostech </a:t>
            </a:r>
            <a:r>
              <a:rPr lang="cs-CZ" sz="2400" b="1" dirty="0"/>
              <a:t>jak 50 m od čerpací </a:t>
            </a:r>
            <a:r>
              <a:rPr lang="cs-CZ" sz="2400" b="1" dirty="0" smtClean="0"/>
              <a:t>stanice</a:t>
            </a:r>
          </a:p>
          <a:p>
            <a:endParaRPr lang="cs-CZ" sz="2400" b="1" dirty="0"/>
          </a:p>
          <a:p>
            <a:r>
              <a:rPr lang="cs-CZ" sz="2400" b="1" dirty="0" smtClean="0"/>
              <a:t>e)   nesmí </a:t>
            </a:r>
            <a:r>
              <a:rPr lang="cs-CZ" sz="2400" b="1" dirty="0"/>
              <a:t>se zřizovat v místech, kde to zakazují zákony a </a:t>
            </a:r>
            <a:r>
              <a:rPr lang="cs-CZ" sz="2400" b="1" dirty="0" smtClean="0"/>
              <a:t>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normy</a:t>
            </a:r>
            <a:endParaRPr lang="cs-CZ" sz="2400" b="1" dirty="0"/>
          </a:p>
          <a:p>
            <a:r>
              <a:rPr lang="cs-CZ" sz="3200" dirty="0"/>
              <a:t> </a:t>
            </a:r>
          </a:p>
          <a:p>
            <a:endParaRPr lang="cs-CZ" sz="32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908720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6" y="476672"/>
          <a:ext cx="8496944" cy="6031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96944"/>
              </a:tblGrid>
              <a:tr h="35569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DĚLENÍ ZASTÁVEK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786368">
                <a:tc>
                  <a:txBody>
                    <a:bodyPr/>
                    <a:lstStyle/>
                    <a:p>
                      <a:pPr marL="342900" indent="-342900" algn="ctr">
                        <a:buNone/>
                      </a:pPr>
                      <a:r>
                        <a:rPr kumimoji="0" lang="cs-CZ" sz="1800" b="1" i="0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ea typeface="Times New Roman" pitchFamily="18" charset="0"/>
                          <a:cs typeface="Arial" pitchFamily="34" charset="0"/>
                        </a:rPr>
                        <a:t>a) PODLE DRUHU DOPRAVY</a:t>
                      </a:r>
                    </a:p>
                    <a:p>
                      <a:pPr marL="342900" indent="-342900" algn="ctr">
                        <a:buNone/>
                      </a:pPr>
                      <a:r>
                        <a:rPr kumimoji="0" lang="cs-CZ" sz="1800" b="1" i="0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cs typeface="Arial" pitchFamily="34" charset="0"/>
                        </a:rPr>
                        <a:t>Linkové   MHD     Kombinované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9772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ea typeface="Times New Roman" pitchFamily="18" charset="0"/>
                          <a:cs typeface="Arial" pitchFamily="34" charset="0"/>
                        </a:rPr>
                        <a:t> b)</a:t>
                      </a:r>
                      <a:r>
                        <a:rPr kumimoji="0" lang="cs-CZ" sz="1800" b="1" i="0" strike="noStrike" cap="none" normalizeH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ea typeface="Times New Roman" pitchFamily="18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800" b="1" i="0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ea typeface="Times New Roman" pitchFamily="18" charset="0"/>
                          <a:cs typeface="Arial" pitchFamily="34" charset="0"/>
                        </a:rPr>
                        <a:t>PODLE PROVOZU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  <a:p>
                      <a:pPr marL="0" marR="0" lvl="0" indent="180975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Nástupní, Výchozí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Výstupní, Konečné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Nácestné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Kombinované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ctr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973346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bg1"/>
                          </a:solidFill>
                          <a:hlinkClick r:id="rId2" action="ppaction://hlinksldjump"/>
                        </a:rPr>
                        <a:t>c) Z HLEDISKA ZASTAVOVÁNÍ VOZIDEL</a:t>
                      </a:r>
                      <a:endParaRPr lang="cs-CZ" sz="1800" b="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Stálé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</a:rPr>
                        <a:t> 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Na Znamení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</a:rPr>
                        <a:t>    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Dočasné	Občasné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	</a:t>
                      </a: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825436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d) Z HLEDISKA DRUHŮ VOZIDLA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Tramvajové  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Autobusové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</a:rPr>
                        <a:t>  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Trolejbusové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 Sdružené</a:t>
                      </a:r>
                    </a:p>
                  </a:txBody>
                  <a:tcPr/>
                </a:tc>
              </a:tr>
              <a:tr h="1956346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E) Z HLEDISKA STAVEBNÍHO USPOŘÁDÁNÍ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b="1" smtClean="0">
                          <a:solidFill>
                            <a:schemeClr val="bg1"/>
                          </a:solidFill>
                        </a:rPr>
                        <a:t>  1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.  Tramvajové                          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    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r>
                        <a:rPr lang="cs-CZ" b="1" baseline="0" dirty="0" smtClean="0">
                          <a:solidFill>
                            <a:schemeClr val="bg1"/>
                          </a:solidFill>
                        </a:rPr>
                        <a:t> Autobusové, Trolejbusové</a:t>
                      </a:r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  </a:t>
                      </a:r>
                      <a:br>
                        <a:rPr lang="cs-CZ" b="1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s nástupištěm                           se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 zastávkovým pruhem a dělícím ostrůvkem</a:t>
                      </a:r>
                      <a:endParaRPr lang="cs-CZ" sz="1800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s nástupním ostrůvkem           se zastávkovým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 pruhem bez dělícího ostrůvku</a:t>
                      </a:r>
                      <a:endParaRPr lang="cs-CZ" sz="1800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s nástupem z úrovně               s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 nástupním ostrůvkem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pozemní komunikace</a:t>
                      </a:r>
                    </a:p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8380"/>
            <a:ext cx="2095501" cy="1571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333" y="4241602"/>
            <a:ext cx="2431537" cy="1823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478" y="1778380"/>
            <a:ext cx="2124995" cy="1593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64193"/>
            <a:ext cx="2095500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5"/>
            <a:ext cx="4263008" cy="85328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DĚLENÍ ZASTÁVEK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089492"/>
            <a:ext cx="1902378" cy="571328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TRAMVAJOVÉ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6071504" y="1921617"/>
            <a:ext cx="1902378" cy="571328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54864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AUTOBUSOVÉ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6071504" y="4241602"/>
            <a:ext cx="1950369" cy="571328"/>
          </a:xfrm>
          <a:prstGeom prst="rect">
            <a:avLst/>
          </a:prstGeom>
        </p:spPr>
        <p:txBody>
          <a:bodyPr vert="horz" anchor="t">
            <a:normAutofit fontScale="62500" lnSpcReduction="20000"/>
          </a:bodyPr>
          <a:lstStyle>
            <a:lvl1pPr marL="54864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e zastávkovým pruhem bez dělícího ostrůvku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Zástupný symbol pro text 2"/>
          <p:cNvSpPr txBox="1">
            <a:spLocks/>
          </p:cNvSpPr>
          <p:nvPr/>
        </p:nvSpPr>
        <p:spPr>
          <a:xfrm>
            <a:off x="2021550" y="6090928"/>
            <a:ext cx="1902378" cy="571328"/>
          </a:xfrm>
          <a:prstGeom prst="rect">
            <a:avLst/>
          </a:prstGeom>
        </p:spPr>
        <p:txBody>
          <a:bodyPr vert="horz" anchor="t">
            <a:normAutofit fontScale="92500" lnSpcReduction="20000"/>
          </a:bodyPr>
          <a:lstStyle>
            <a:lvl1pPr marL="54864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nástupem z úrovně PK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Zástupný symbol pro text 2"/>
          <p:cNvSpPr txBox="1">
            <a:spLocks/>
          </p:cNvSpPr>
          <p:nvPr/>
        </p:nvSpPr>
        <p:spPr>
          <a:xfrm>
            <a:off x="584144" y="3434048"/>
            <a:ext cx="1902378" cy="571328"/>
          </a:xfrm>
          <a:prstGeom prst="rect">
            <a:avLst/>
          </a:prstGeom>
        </p:spPr>
        <p:txBody>
          <a:bodyPr vert="horz" anchor="t">
            <a:normAutofit fontScale="92500" lnSpcReduction="20000"/>
          </a:bodyPr>
          <a:lstStyle>
            <a:lvl1pPr marL="54864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nástupním ostrůvkem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Zástupný symbol pro text 2"/>
          <p:cNvSpPr txBox="1">
            <a:spLocks/>
          </p:cNvSpPr>
          <p:nvPr/>
        </p:nvSpPr>
        <p:spPr>
          <a:xfrm>
            <a:off x="3188787" y="3393519"/>
            <a:ext cx="1902378" cy="571328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54864" indent="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nástupištěm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477805"/>
      </p:ext>
    </p:extLst>
  </p:cSld>
  <p:clrMapOvr>
    <a:masterClrMapping/>
  </p:clrMapOvr>
  <p:transition spd="med">
    <p:randomBar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196752"/>
            <a:ext cx="56380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astavují zde vozidla všech linek uvedených</a:t>
            </a:r>
          </a:p>
          <a:p>
            <a:r>
              <a:rPr lang="cs-CZ" sz="2000" dirty="0" smtClean="0"/>
              <a:t> v jízdním řádu.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358421" y="404664"/>
            <a:ext cx="57358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/>
              <a:t>c) Z HLEDISKA ZASTAVOVÁNÍ VOZIDEL</a:t>
            </a:r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339752" y="2204864"/>
            <a:ext cx="61926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Cestující musí dát znamení, že hodlá cestovat </a:t>
            </a:r>
          </a:p>
          <a:p>
            <a:r>
              <a:rPr lang="cs-CZ" sz="2000" dirty="0" smtClean="0"/>
              <a:t>daným spojem (mávání, zkřížené ruce nad hlavou).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1124744"/>
            <a:ext cx="1368152" cy="7920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STÁLÉ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39552" y="2276872"/>
            <a:ext cx="1368152" cy="86409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NA ZNAMENÍ </a:t>
            </a:r>
          </a:p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39552" y="3645024"/>
            <a:ext cx="1440160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DOČASNÉ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411760" y="3429000"/>
            <a:ext cx="626469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Zastavují zde vozidla jen v předem stanoveném časovém období např. po dobu rekonstrukce komunikace, nezřizují se na dobu déle jak 3 měsíc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11560" y="5085184"/>
            <a:ext cx="1440160" cy="93610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OBČASNÉ</a:t>
            </a:r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483768" y="5157192"/>
            <a:ext cx="61926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Zastavují zde spoje jen v určitých dnech nebo obdobích např. v neděli, o prázdninách, atd.</a:t>
            </a:r>
            <a:endParaRPr lang="cs-CZ" sz="20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3137"/>
            <a:ext cx="8388424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Vybavení zastávek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jednotným označníkem</a:t>
            </a:r>
            <a:r>
              <a:rPr lang="cs-CZ" dirty="0" smtClean="0"/>
              <a:t>		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sz="2400" dirty="0" smtClean="0"/>
              <a:t>dostatečně viditelným s náležitostmi (název zastávky, čísla line, vývěsné jízdní řády, tarifní pásma)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24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přístřešky, krytá nástupiště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osvětlení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lavičky</a:t>
            </a:r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endParaRPr lang="cs-CZ" sz="3200" dirty="0" smtClean="0"/>
          </a:p>
          <a:p>
            <a:pPr lvl="0"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automaty na jízdenky, koš na odpadky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0" y="980728"/>
            <a:ext cx="91440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Vysvětli druhy parkování?</a:t>
            </a:r>
          </a:p>
          <a:p>
            <a:r>
              <a:rPr lang="cs-CZ" dirty="0" smtClean="0"/>
              <a:t>2.	Vysvětli rozdíl mezi parkováním a 	odstavováním?</a:t>
            </a:r>
          </a:p>
          <a:p>
            <a:r>
              <a:rPr lang="cs-CZ" dirty="0" smtClean="0"/>
              <a:t>3.	Popiš typy parkování?</a:t>
            </a:r>
          </a:p>
          <a:p>
            <a:r>
              <a:rPr lang="cs-CZ" dirty="0" smtClean="0"/>
              <a:t>4.	Vyjmenuj duhy zastávek podle 	způsobu zastavování vozidel?</a:t>
            </a:r>
          </a:p>
          <a:p>
            <a:r>
              <a:rPr lang="cs-CZ" dirty="0" smtClean="0"/>
              <a:t>5.	Popiš čím by měli být vybaveny 	zastávky?</a:t>
            </a:r>
          </a:p>
        </p:txBody>
      </p:sp>
    </p:spTree>
    <p:extLst>
      <p:ext uri="{BB962C8B-B14F-4D97-AF65-F5344CB8AC3E}">
        <p14:creationId xmlns:p14="http://schemas.microsoft.com/office/powerpoint/2010/main" val="377885477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467544" y="404664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1052736"/>
            <a:ext cx="7115175" cy="5472608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ŽEMLIČKA, Zdeněk; MYNAŘÍK,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Doprava a přeprava 1. díl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Nadatur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2008, ISBN 80-7270-030-8 (BROŽ.). 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ŠIROKÝ, Jaromír.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Základy technologie a řízení dopravy, Vyd. 1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Pardubice: Institut Jana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Pernera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2007, ISBN 978-80-7194-983-1 (BROŽ). </a:t>
            </a:r>
          </a:p>
          <a:p>
            <a:pPr>
              <a:buNone/>
            </a:pPr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SLABÝ, Petr. </a:t>
            </a:r>
            <a:r>
              <a:rPr lang="cs-CZ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Dopravní inženýrství I</a:t>
            </a:r>
            <a:r>
              <a:rPr lang="cs-CZ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Praha: Česká technika - nakladatelství ČVUT, 2006, ISBN 80-01-03365-1 (BROŽ.).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64008" indent="0">
              <a:buNone/>
            </a:pPr>
            <a:endParaRPr lang="cs-CZ" sz="1800" dirty="0" smtClean="0">
              <a:hlinkClick r:id="rId2"/>
            </a:endParaRPr>
          </a:p>
          <a:p>
            <a:pPr marL="64008" indent="0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://upload.wikimedia.org/wikipedia/commons/thumb/d/dd/Brno%2C_Bystrc%2C_Kub%C3%AD%C4%8Dkova_tram_stop.jpg/800px-Brno%2C_Bystrc%2C_Kub%C3%AD%C4%8Dkova_tram_stop.jpg</a:t>
            </a:r>
            <a:endParaRPr lang="cs-CZ" sz="1800" dirty="0"/>
          </a:p>
          <a:p>
            <a:pPr marL="64008" indent="0">
              <a:buNone/>
            </a:pPr>
            <a:endParaRPr lang="cs-CZ" sz="1800" dirty="0" smtClean="0"/>
          </a:p>
          <a:p>
            <a:pPr marL="64008" indent="0">
              <a:buNone/>
            </a:pPr>
            <a:r>
              <a:rPr lang="cs-CZ" sz="1800" dirty="0" smtClean="0"/>
              <a:t>http</a:t>
            </a:r>
            <a:r>
              <a:rPr lang="cs-CZ" sz="1800" dirty="0"/>
              <a:t>://upload.wikimedia.org/wikipedia/commons/thumb/e/e7/N%C3%A1b%C5%99e%C5%BE%C3%AD_Edvarda_Bene%C5%A1e_u_%</a:t>
            </a:r>
            <a:r>
              <a:rPr lang="cs-CZ" sz="1800" dirty="0" smtClean="0"/>
              <a:t>C4%8Cechova_mostu.jpg/220pxN%C3%A1b%C5%99e%C5%BE%C3%AD_Edvarda_Bene%C5%A1e_u</a:t>
            </a:r>
            <a:r>
              <a:rPr lang="cs-CZ" sz="1800" dirty="0"/>
              <a:t>_%C4%8Cechova_mostu.jpg</a:t>
            </a:r>
          </a:p>
          <a:p>
            <a:pPr marL="64008" indent="0">
              <a:buNone/>
            </a:pPr>
            <a:endParaRPr lang="cs-CZ" sz="1800" dirty="0" smtClean="0">
              <a:hlinkClick r:id="rId3"/>
            </a:endParaRPr>
          </a:p>
          <a:p>
            <a:pPr marL="64008" indent="0">
              <a:buNone/>
            </a:pP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upload.wikimedia.org/wikipedia/commons/thumb/5/59/Tram_Stop_in_Olomouc.jpg/220px-Tram_Stop_in_Olomouc.jpg</a:t>
            </a:r>
            <a:endParaRPr lang="cs-CZ" sz="1800" dirty="0" smtClean="0"/>
          </a:p>
          <a:p>
            <a:pPr marL="64008" indent="0">
              <a:buNone/>
            </a:pPr>
            <a:endParaRPr lang="cs-CZ" sz="1800" dirty="0"/>
          </a:p>
          <a:p>
            <a:pPr marL="64008" indent="0">
              <a:buNone/>
            </a:pPr>
            <a:r>
              <a:rPr lang="cs-CZ" sz="1800" dirty="0"/>
              <a:t>http://</a:t>
            </a:r>
            <a:r>
              <a:rPr lang="cs-CZ" sz="1800" dirty="0" smtClean="0"/>
              <a:t>upload.wikimedia.org/wikipedia/commons/thumb/9/9f/Prague_Uhrineves_Prat</a:t>
            </a:r>
          </a:p>
          <a:p>
            <a:pPr marL="64008" indent="0">
              <a:buNone/>
            </a:pPr>
            <a:r>
              <a:rPr lang="cs-CZ" sz="1800" dirty="0" smtClean="0"/>
              <a:t>elstvi_str1.jpg/220px-Prague_Uhrineves_Pratelstvi_str1.jpg</a:t>
            </a:r>
            <a:endParaRPr lang="cs-CZ" sz="1800" dirty="0"/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330482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27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CA2CA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000000"/>
      </a:hlink>
      <a:folHlink>
        <a:srgbClr val="00000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320</TotalTime>
  <Words>593</Words>
  <Application>Microsoft Office PowerPoint</Application>
  <PresentationFormat>Předvádění na obrazovce (4:3)</PresentationFormat>
  <Paragraphs>150</Paragraphs>
  <Slides>20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Talent</vt:lpstr>
      <vt:lpstr>Prezentace aplikace PowerPoint</vt:lpstr>
      <vt:lpstr>Anotace:</vt:lpstr>
      <vt:lpstr>PARKOVÁNÍ A ODSTAVOVÁNÍ ZASTÁVKY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DĚLENÍ ZASTÁVEK 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PARKOVÁNÍ A ODSTAVOVÁNÍ</dc:title>
  <dc:creator>Verunka</dc:creator>
  <cp:lastModifiedBy>SMITKA František</cp:lastModifiedBy>
  <cp:revision>11</cp:revision>
  <dcterms:created xsi:type="dcterms:W3CDTF">2013-09-12T12:13:11Z</dcterms:created>
  <dcterms:modified xsi:type="dcterms:W3CDTF">2013-10-31T14:51:30Z</dcterms:modified>
</cp:coreProperties>
</file>