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7" r:id="rId14"/>
    <p:sldId id="264" r:id="rId15"/>
    <p:sldId id="268" r:id="rId16"/>
    <p:sldId id="269" r:id="rId17"/>
    <p:sldId id="270" r:id="rId18"/>
    <p:sldId id="271" r:id="rId19"/>
    <p:sldId id="272" r:id="rId20"/>
    <p:sldId id="273" r:id="rId21"/>
    <p:sldId id="276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BEF0958-7626-40F4-8776-D5242C1BF22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9663148-C47F-4117-9546-B5BCD3D2A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BEF0958-7626-40F4-8776-D5242C1BF22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63148-C47F-4117-9546-B5BCD3D2A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BEF0958-7626-40F4-8776-D5242C1BF22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9663148-C47F-4117-9546-B5BCD3D2A532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BEF0958-7626-40F4-8776-D5242C1BF22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9663148-C47F-4117-9546-B5BCD3D2A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BEF0958-7626-40F4-8776-D5242C1BF22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9663148-C47F-4117-9546-B5BCD3D2A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0958-7626-40F4-8776-D5242C1BF22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63148-C47F-4117-9546-B5BCD3D2A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BEF0958-7626-40F4-8776-D5242C1BF22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9663148-C47F-4117-9546-B5BCD3D2A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BEF0958-7626-40F4-8776-D5242C1BF22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9663148-C47F-4117-9546-B5BCD3D2A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BEF0958-7626-40F4-8776-D5242C1BF22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9663148-C47F-4117-9546-B5BCD3D2A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0958-7626-40F4-8776-D5242C1BF22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63148-C47F-4117-9546-B5BCD3D2A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0958-7626-40F4-8776-D5242C1BF22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63148-C47F-4117-9546-B5BCD3D2A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BEF0958-7626-40F4-8776-D5242C1BF22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9663148-C47F-4117-9546-B5BCD3D2A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1434581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VY_32_INOVACE_13_B_13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silniční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Dopravní prostředky v SD, dělení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343042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421575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908720"/>
            <a:ext cx="8422952" cy="33123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    </a:t>
            </a:r>
            <a:r>
              <a:rPr lang="cs-CZ" sz="4800" b="1" dirty="0" smtClean="0">
                <a:ln w="6350">
                  <a:solidFill>
                    <a:schemeClr val="accent1"/>
                  </a:solidFill>
                </a:ln>
                <a:solidFill>
                  <a:schemeClr val="accent1"/>
                </a:solidFill>
                <a:hlinkClick r:id="rId2" action="ppaction://hlinksldjump"/>
              </a:rPr>
              <a:t/>
            </a:r>
            <a:br>
              <a:rPr lang="cs-CZ" sz="4800" b="1" dirty="0" smtClean="0">
                <a:ln w="6350">
                  <a:solidFill>
                    <a:schemeClr val="accent1"/>
                  </a:solidFill>
                </a:ln>
                <a:solidFill>
                  <a:schemeClr val="accent1"/>
                </a:solidFill>
                <a:hlinkClick r:id="rId2" action="ppaction://hlinksldjump"/>
              </a:rPr>
            </a:br>
            <a:r>
              <a:rPr lang="cs-CZ" sz="4800" b="1" dirty="0" smtClean="0">
                <a:ln w="6350">
                  <a:solidFill>
                    <a:schemeClr val="accent1"/>
                  </a:solidFill>
                </a:ln>
                <a:solidFill>
                  <a:schemeClr val="accent1"/>
                </a:solidFill>
                <a:hlinkClick r:id="rId2" action="ppaction://hlinksldjump"/>
              </a:rPr>
              <a:t>DOPRAVNÍ PROSTŘEDKY</a:t>
            </a:r>
            <a:r>
              <a:rPr lang="cs-CZ" sz="4800" b="1" dirty="0" smtClean="0">
                <a:ln w="6350">
                  <a:solidFill>
                    <a:schemeClr val="accent1"/>
                  </a:solidFill>
                </a:ln>
                <a:solidFill>
                  <a:schemeClr val="accent1"/>
                </a:solidFill>
              </a:rPr>
              <a:t/>
            </a:r>
            <a:br>
              <a:rPr lang="cs-CZ" sz="4800" b="1" dirty="0" smtClean="0">
                <a:ln w="6350">
                  <a:solidFill>
                    <a:schemeClr val="accent1"/>
                  </a:solidFill>
                </a:ln>
                <a:solidFill>
                  <a:schemeClr val="accent1"/>
                </a:solidFill>
              </a:rPr>
            </a:br>
            <a:r>
              <a:rPr lang="cs-CZ" sz="4800" b="1" dirty="0" smtClean="0">
                <a:ln w="6350">
                  <a:solidFill>
                    <a:schemeClr val="accent1"/>
                  </a:solidFill>
                </a:ln>
                <a:solidFill>
                  <a:schemeClr val="accent1"/>
                </a:solidFill>
              </a:rPr>
              <a:t>V</a:t>
            </a:r>
            <a:br>
              <a:rPr lang="cs-CZ" sz="4800" b="1" dirty="0" smtClean="0">
                <a:ln w="6350">
                  <a:solidFill>
                    <a:schemeClr val="accent1"/>
                  </a:solidFill>
                </a:ln>
                <a:solidFill>
                  <a:schemeClr val="accent1"/>
                </a:solidFill>
              </a:rPr>
            </a:br>
            <a:r>
              <a:rPr lang="cs-CZ" sz="4800" b="1" dirty="0" smtClean="0">
                <a:ln w="6350">
                  <a:solidFill>
                    <a:schemeClr val="accent1"/>
                  </a:solidFill>
                </a:ln>
                <a:solidFill>
                  <a:schemeClr val="accent1"/>
                </a:solidFill>
              </a:rPr>
              <a:t>SILNIČNÍ DOPRAVĚ,</a:t>
            </a:r>
            <a:br>
              <a:rPr lang="cs-CZ" sz="4800" b="1" dirty="0" smtClean="0">
                <a:ln w="6350">
                  <a:solidFill>
                    <a:schemeClr val="accent1"/>
                  </a:solidFill>
                </a:ln>
                <a:solidFill>
                  <a:schemeClr val="accent1"/>
                </a:solidFill>
              </a:rPr>
            </a:br>
            <a:r>
              <a:rPr lang="cs-CZ" sz="4800" b="1" dirty="0" smtClean="0">
                <a:ln w="6350">
                  <a:solidFill>
                    <a:schemeClr val="accent1"/>
                  </a:solidFill>
                </a:ln>
                <a:solidFill>
                  <a:schemeClr val="accent1"/>
                </a:solidFill>
              </a:rPr>
              <a:t>DĚLENÍ</a:t>
            </a:r>
            <a:endParaRPr lang="cs-CZ" sz="4800" dirty="0">
              <a:ln w="6350">
                <a:solidFill>
                  <a:schemeClr val="accent1"/>
                </a:solidFill>
              </a:ln>
              <a:solidFill>
                <a:schemeClr val="accent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365104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96752"/>
            <a:ext cx="79208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Kategorie, druhy vozidel a požadavky na ně jsou stanoveny právními předpisy. </a:t>
            </a:r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Pro </a:t>
            </a:r>
            <a:r>
              <a:rPr lang="cs-CZ" sz="2400" dirty="0"/>
              <a:t>silniční vozidla, zvláštní vozidla a přípojná vozidla je to v ČR zákon č. 56/2001 Sb., o </a:t>
            </a:r>
            <a:r>
              <a:rPr lang="cs-CZ" sz="2400" dirty="0" smtClean="0"/>
              <a:t>podmínkách provozu </a:t>
            </a:r>
            <a:r>
              <a:rPr lang="cs-CZ" sz="2400" dirty="0"/>
              <a:t>vozidel na pozemních komunikacích, ve znění pozdějších předpisů a jeho prováděcí vyhlášky. </a:t>
            </a:r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Základní </a:t>
            </a:r>
            <a:r>
              <a:rPr lang="cs-CZ" sz="2400" dirty="0"/>
              <a:t>pojmy a rozdělení z hlediska jejich konstrukční koncepce upravuje také ČSN 30 </a:t>
            </a:r>
            <a:r>
              <a:rPr lang="cs-CZ" sz="2400" dirty="0" smtClean="0"/>
              <a:t>0024.</a:t>
            </a:r>
            <a:endParaRPr lang="cs-CZ" sz="24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Některé definice: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7920880" cy="4572000"/>
          </a:xfrm>
        </p:spPr>
        <p:txBody>
          <a:bodyPr/>
          <a:lstStyle/>
          <a:p>
            <a:pPr>
              <a:buNone/>
            </a:pPr>
            <a:r>
              <a:rPr lang="cs-CZ" sz="4400" b="1" dirty="0" smtClean="0"/>
              <a:t>Silniční vozidlo</a:t>
            </a: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Je motorové nebo nemotorové vozidlo,</a:t>
            </a:r>
          </a:p>
          <a:p>
            <a:pPr>
              <a:buNone/>
            </a:pPr>
            <a:r>
              <a:rPr lang="cs-CZ" dirty="0" smtClean="0"/>
              <a:t>které je vyrobené za účelem provozu na</a:t>
            </a:r>
          </a:p>
          <a:p>
            <a:pPr>
              <a:buNone/>
            </a:pPr>
            <a:r>
              <a:rPr lang="cs-CZ" dirty="0" smtClean="0"/>
              <a:t>pozemních komunikacích pro přepravu</a:t>
            </a:r>
          </a:p>
          <a:p>
            <a:pPr>
              <a:buNone/>
            </a:pPr>
            <a:r>
              <a:rPr lang="cs-CZ" dirty="0" smtClean="0"/>
              <a:t>osob, zvířat nebo věcí.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0" y="2204864"/>
            <a:ext cx="572412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229200"/>
            <a:ext cx="577215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08720"/>
            <a:ext cx="849694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Zvláštní vozidlo</a:t>
            </a:r>
            <a:r>
              <a:rPr lang="cs-CZ" dirty="0"/>
              <a:t>	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/>
              <a:t>Je </a:t>
            </a:r>
            <a:r>
              <a:rPr lang="cs-CZ" sz="2800" dirty="0"/>
              <a:t>vozidlo vyrobené k jiným účelům než k provozu na pozemních </a:t>
            </a:r>
            <a:r>
              <a:rPr lang="cs-CZ" sz="2800" dirty="0" smtClean="0"/>
              <a:t>komunikacích</a:t>
            </a:r>
            <a:r>
              <a:rPr lang="cs-CZ" sz="2800" dirty="0"/>
              <a:t>, které může být při splnění podmínek stanovených zákonem o podmínkách provozu vozidel na pozemních komunikacích schváleno k provozu na pozemních komunikacích (např. traktor, přípojné vozidlo traktoru).</a:t>
            </a: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1628800"/>
            <a:ext cx="572412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813690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Přípojné vozidlo</a:t>
            </a:r>
            <a:r>
              <a:rPr lang="cs-CZ" dirty="0"/>
              <a:t>	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/>
              <a:t>Je </a:t>
            </a:r>
            <a:r>
              <a:rPr lang="cs-CZ" sz="2800" dirty="0"/>
              <a:t>silniční nemotorové vozidlo určené k tažení jiným vozidlem, s nímž je </a:t>
            </a:r>
            <a:r>
              <a:rPr lang="cs-CZ" sz="2800" dirty="0" smtClean="0"/>
              <a:t>spojeno </a:t>
            </a:r>
            <a:r>
              <a:rPr lang="cs-CZ" sz="2800" dirty="0"/>
              <a:t>do jízdní soupravy. 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Přípojná </a:t>
            </a:r>
            <a:r>
              <a:rPr lang="cs-CZ" sz="2800" dirty="0"/>
              <a:t>vozidla se člení na přívěsy a návěsy</a:t>
            </a:r>
            <a:r>
              <a:rPr lang="cs-CZ" dirty="0"/>
              <a:t>.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1700808"/>
            <a:ext cx="572412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934576"/>
            <a:ext cx="7390464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25559"/>
            <a:ext cx="8316700" cy="606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/>
              <a:t>Jízdní souprava</a:t>
            </a:r>
            <a:r>
              <a:rPr lang="cs-CZ" dirty="0"/>
              <a:t>	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/>
              <a:t>Je </a:t>
            </a:r>
            <a:r>
              <a:rPr lang="cs-CZ" sz="2800" dirty="0"/>
              <a:t>spojení motorového vozidla (tažného) s 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jedním </a:t>
            </a:r>
            <a:r>
              <a:rPr lang="cs-CZ" sz="2800" dirty="0"/>
              <a:t>přípojným vozidlem nebo </a:t>
            </a:r>
            <a:r>
              <a:rPr lang="cs-CZ" sz="2800" dirty="0" smtClean="0"/>
              <a:t>s</a:t>
            </a:r>
            <a:r>
              <a:rPr lang="cs-CZ" sz="2800" dirty="0"/>
              <a:t> více vozidly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/>
              <a:t>Rozeznáváme následující jízdní soupravy</a:t>
            </a:r>
            <a:r>
              <a:rPr lang="cs-CZ" sz="2800" dirty="0" smtClean="0"/>
              <a:t>:</a:t>
            </a:r>
            <a:endParaRPr lang="cs-CZ" sz="2800" dirty="0"/>
          </a:p>
          <a:p>
            <a:pPr marL="514350" lvl="0" indent="-514350">
              <a:buClr>
                <a:schemeClr val="accent1"/>
              </a:buClr>
              <a:buFont typeface="+mj-lt"/>
              <a:buAutoNum type="alphaUcPeriod"/>
            </a:pPr>
            <a:r>
              <a:rPr lang="cs-CZ" sz="2800" b="1" dirty="0"/>
              <a:t>návěsová jízdní souprava	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 je </a:t>
            </a:r>
            <a:r>
              <a:rPr lang="cs-CZ" sz="2800" dirty="0"/>
              <a:t>tvořena tahačem návěsů s </a:t>
            </a:r>
            <a:r>
              <a:rPr lang="cs-CZ" sz="2800" dirty="0" smtClean="0"/>
              <a:t>návěsem</a:t>
            </a:r>
          </a:p>
          <a:p>
            <a:pPr marL="514350" lvl="0" indent="-514350">
              <a:buClr>
                <a:schemeClr val="accent1"/>
              </a:buClr>
              <a:buFont typeface="+mj-lt"/>
              <a:buAutoNum type="alphaUcPeriod"/>
            </a:pPr>
            <a:endParaRPr lang="cs-CZ" sz="2800" dirty="0"/>
          </a:p>
          <a:p>
            <a:pPr marL="514350" lvl="0" indent="-514350">
              <a:buClr>
                <a:schemeClr val="accent1"/>
              </a:buClr>
              <a:buFont typeface="+mj-lt"/>
              <a:buAutoNum type="alphaUcPeriod"/>
            </a:pPr>
            <a:r>
              <a:rPr lang="cs-CZ" sz="2800" b="1" dirty="0"/>
              <a:t>přívěsová jízdní souprava	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 je </a:t>
            </a:r>
            <a:r>
              <a:rPr lang="cs-CZ" sz="2800" dirty="0"/>
              <a:t>tvořena tahačem přívěsů s přívěsem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 nebo nákladním </a:t>
            </a:r>
            <a:r>
              <a:rPr lang="cs-CZ" sz="2800" dirty="0"/>
              <a:t>automobilem s přívěsem</a:t>
            </a:r>
          </a:p>
          <a:p>
            <a:endParaRPr lang="cs-CZ" sz="28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1340768"/>
            <a:ext cx="572412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323528" y="4221088"/>
            <a:ext cx="648072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323528" y="5517232"/>
            <a:ext cx="648072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767685"/>
            <a:ext cx="3683918" cy="984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77072"/>
            <a:ext cx="2377257" cy="628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568952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Důvod členění vozidel do kategorií je například pro</a:t>
            </a:r>
            <a:r>
              <a:rPr lang="cs-CZ" sz="2400" b="1" dirty="0" smtClean="0"/>
              <a:t>:</a:t>
            </a:r>
          </a:p>
          <a:p>
            <a:pPr algn="ctr"/>
            <a:endParaRPr lang="cs-CZ" sz="2400" b="1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 smtClean="0"/>
              <a:t> schvalování </a:t>
            </a:r>
            <a:r>
              <a:rPr lang="cs-CZ" sz="2000" dirty="0"/>
              <a:t>technické způsobilosti</a:t>
            </a:r>
            <a:r>
              <a:rPr lang="cs-CZ" dirty="0"/>
              <a:t> </a:t>
            </a:r>
            <a:endParaRPr lang="cs-CZ" dirty="0" smtClean="0"/>
          </a:p>
          <a:p>
            <a:pPr lvl="0">
              <a:buClr>
                <a:schemeClr val="accent1"/>
              </a:buClr>
            </a:pPr>
            <a:r>
              <a:rPr lang="cs-CZ" dirty="0" smtClean="0"/>
              <a:t>(</a:t>
            </a:r>
            <a:r>
              <a:rPr lang="cs-CZ" dirty="0"/>
              <a:t>typu vozidla, přestavby vozidla, jednotlivého vozidla</a:t>
            </a:r>
            <a:r>
              <a:rPr lang="cs-CZ" dirty="0" smtClean="0"/>
              <a:t>),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 smtClean="0"/>
              <a:t> provádění </a:t>
            </a:r>
            <a:r>
              <a:rPr lang="cs-CZ" sz="2000" dirty="0"/>
              <a:t>technických prohlídek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/>
              <a:t>STK pro osobní automobily, pro užitkové automobily, pro traktory</a:t>
            </a:r>
            <a:r>
              <a:rPr lang="cs-CZ" dirty="0" smtClean="0"/>
              <a:t>),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 smtClean="0"/>
              <a:t> stanovení </a:t>
            </a:r>
            <a:r>
              <a:rPr lang="cs-CZ" sz="2000" dirty="0"/>
              <a:t>lhůty pravidelné technické prohlídky a měření emisí</a:t>
            </a:r>
            <a:r>
              <a:rPr lang="cs-CZ" sz="2000" dirty="0" smtClean="0"/>
              <a:t>,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 smtClean="0"/>
              <a:t> stanovení </a:t>
            </a:r>
            <a:r>
              <a:rPr lang="cs-CZ" sz="2000" dirty="0"/>
              <a:t>povinné výbavy a náhradních dílů</a:t>
            </a:r>
            <a:r>
              <a:rPr lang="cs-CZ" sz="2000" dirty="0" smtClean="0"/>
              <a:t>,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 smtClean="0"/>
              <a:t> určení </a:t>
            </a:r>
            <a:r>
              <a:rPr lang="cs-CZ" sz="2000" dirty="0"/>
              <a:t>oprávnění k řízení vozidel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/>
              <a:t>skupiny a podskupiny řidičských oprávnění</a:t>
            </a:r>
            <a:r>
              <a:rPr lang="cs-CZ" dirty="0" smtClean="0"/>
              <a:t>),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 smtClean="0"/>
              <a:t> placení </a:t>
            </a:r>
            <a:r>
              <a:rPr lang="cs-CZ" sz="2000" dirty="0"/>
              <a:t>za užívání pozemních komunikací</a:t>
            </a:r>
            <a:r>
              <a:rPr lang="cs-CZ" sz="2000" dirty="0" smtClean="0"/>
              <a:t>,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 smtClean="0"/>
              <a:t> povolení </a:t>
            </a:r>
            <a:r>
              <a:rPr lang="cs-CZ" sz="2000" dirty="0"/>
              <a:t>jízdy nebo vjezdu, a další.</a:t>
            </a:r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395536" y="1124744"/>
            <a:ext cx="835292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      </a:t>
            </a:r>
            <a:r>
              <a:rPr lang="cs-CZ" b="1" dirty="0" smtClean="0">
                <a:hlinkClick r:id="rId2" action="ppaction://hlinksldjump"/>
              </a:rPr>
              <a:t>Kategorie vozidel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820472" cy="5112568"/>
          </a:xfrm>
        </p:spPr>
        <p:txBody>
          <a:bodyPr>
            <a:normAutofit fontScale="70000" lnSpcReduction="20000"/>
          </a:bodyPr>
          <a:lstStyle/>
          <a:p>
            <a:pPr algn="ctr">
              <a:buNone/>
            </a:pPr>
            <a:r>
              <a:rPr lang="cs-CZ" sz="3400" dirty="0" smtClean="0"/>
              <a:t>Silniční a zvláštní vozidla se dělí do následujících kategorií:</a:t>
            </a:r>
          </a:p>
          <a:p>
            <a:pPr lvl="0"/>
            <a:endParaRPr lang="cs-CZ" b="1" dirty="0" smtClean="0"/>
          </a:p>
          <a:p>
            <a:pPr lvl="0">
              <a:buNone/>
            </a:pP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chemeClr val="accent1"/>
                </a:solidFill>
              </a:rPr>
              <a:t>L</a:t>
            </a:r>
            <a:r>
              <a:rPr lang="cs-CZ" sz="4100" dirty="0" smtClean="0">
                <a:solidFill>
                  <a:schemeClr val="accent1"/>
                </a:solidFill>
              </a:rPr>
              <a:t>	</a:t>
            </a:r>
            <a:r>
              <a:rPr lang="cs-CZ" dirty="0" smtClean="0"/>
              <a:t>	motorová vozidla zpravidla s méně než 4 koly</a:t>
            </a:r>
          </a:p>
          <a:p>
            <a:pPr lvl="0">
              <a:buNone/>
            </a:pPr>
            <a:r>
              <a:rPr lang="cs-CZ" sz="4000" b="1" dirty="0" smtClean="0">
                <a:solidFill>
                  <a:schemeClr val="accent1"/>
                </a:solidFill>
              </a:rPr>
              <a:t>M</a:t>
            </a:r>
            <a:r>
              <a:rPr lang="cs-CZ" sz="4100" dirty="0" smtClean="0">
                <a:solidFill>
                  <a:schemeClr val="accent1"/>
                </a:solidFill>
              </a:rPr>
              <a:t>	</a:t>
            </a:r>
            <a:r>
              <a:rPr lang="cs-CZ" dirty="0" smtClean="0"/>
              <a:t>	motorová vozidla, která mají nejméně čtyři kola a   </a:t>
            </a:r>
          </a:p>
          <a:p>
            <a:pPr lvl="0">
              <a:buNone/>
            </a:pPr>
            <a:r>
              <a:rPr lang="cs-CZ" dirty="0" smtClean="0"/>
              <a:t>            používají se pro dopravu osob</a:t>
            </a:r>
          </a:p>
          <a:p>
            <a:pPr lvl="0">
              <a:buNone/>
            </a:pPr>
            <a:r>
              <a:rPr lang="cs-CZ" sz="4000" b="1" dirty="0" smtClean="0">
                <a:solidFill>
                  <a:schemeClr val="accent1"/>
                </a:solidFill>
              </a:rPr>
              <a:t>N</a:t>
            </a:r>
            <a:r>
              <a:rPr lang="cs-CZ" sz="4000" dirty="0" smtClean="0"/>
              <a:t>	</a:t>
            </a:r>
            <a:r>
              <a:rPr lang="cs-CZ" dirty="0" smtClean="0"/>
              <a:t>	motorová vozidla, která mají nejméně čtyři kola a používají   </a:t>
            </a:r>
          </a:p>
          <a:p>
            <a:pPr lvl="0">
              <a:buNone/>
            </a:pPr>
            <a:r>
              <a:rPr lang="cs-CZ" dirty="0" smtClean="0"/>
              <a:t>            se pro dopravu nákladů</a:t>
            </a:r>
          </a:p>
          <a:p>
            <a:pPr lvl="0">
              <a:buNone/>
            </a:pPr>
            <a:r>
              <a:rPr lang="cs-CZ" sz="4000" b="1" dirty="0" smtClean="0">
                <a:solidFill>
                  <a:schemeClr val="accent1"/>
                </a:solidFill>
              </a:rPr>
              <a:t>O</a:t>
            </a:r>
            <a:r>
              <a:rPr lang="cs-CZ" dirty="0" smtClean="0"/>
              <a:t>		přípojná vozidla</a:t>
            </a:r>
          </a:p>
          <a:p>
            <a:pPr lvl="0">
              <a:buNone/>
            </a:pP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chemeClr val="accent1"/>
                </a:solidFill>
              </a:rPr>
              <a:t>T</a:t>
            </a:r>
            <a:r>
              <a:rPr lang="cs-CZ" dirty="0" smtClean="0"/>
              <a:t>		traktory zemědělské nebo lesnické</a:t>
            </a:r>
          </a:p>
          <a:p>
            <a:pPr lvl="0">
              <a:buNone/>
            </a:pP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chemeClr val="accent1"/>
                </a:solidFill>
              </a:rPr>
              <a:t>S</a:t>
            </a:r>
            <a:r>
              <a:rPr lang="cs-CZ" sz="4000" dirty="0" smtClean="0">
                <a:solidFill>
                  <a:schemeClr val="accent1"/>
                </a:solidFill>
              </a:rPr>
              <a:t>	</a:t>
            </a:r>
            <a:r>
              <a:rPr lang="cs-CZ" dirty="0" smtClean="0"/>
              <a:t>	pracovní stroje</a:t>
            </a:r>
          </a:p>
          <a:p>
            <a:pPr lvl="0">
              <a:buNone/>
            </a:pP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chemeClr val="accent1"/>
                </a:solidFill>
              </a:rPr>
              <a:t>R</a:t>
            </a:r>
            <a:r>
              <a:rPr lang="cs-CZ" dirty="0" smtClean="0"/>
              <a:t>		ostatní vozidla, která nelze zařadit do výše uvedených         </a:t>
            </a:r>
          </a:p>
          <a:p>
            <a:pPr lvl="0">
              <a:buNone/>
            </a:pPr>
            <a:r>
              <a:rPr lang="cs-CZ" dirty="0" smtClean="0"/>
              <a:t>            kategorií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0" y="1556792"/>
            <a:ext cx="914400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23528" y="4725144"/>
            <a:ext cx="6480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3528" y="3645024"/>
            <a:ext cx="6480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3528" y="2708920"/>
            <a:ext cx="6480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3528" y="1772816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0" y="0"/>
            <a:ext cx="2843808" cy="14127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301879"/>
            <a:ext cx="334786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 KATEGORII L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700808"/>
            <a:ext cx="8820472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 smtClean="0"/>
              <a:t>L1</a:t>
            </a:r>
            <a:r>
              <a:rPr lang="cs-CZ" dirty="0" smtClean="0"/>
              <a:t>       MOPEDY, DVOUKOLOVÁ VOZIDLA S OBJEMEM VÁLCŮ DO 50 CM</a:t>
            </a:r>
            <a:r>
              <a:rPr lang="cs-CZ" baseline="30000" dirty="0" smtClean="0"/>
              <a:t>3</a:t>
            </a:r>
            <a:r>
              <a:rPr lang="cs-CZ" dirty="0" smtClean="0"/>
              <a:t> A   </a:t>
            </a:r>
          </a:p>
          <a:p>
            <a:pPr lvl="0"/>
            <a:r>
              <a:rPr lang="cs-CZ" dirty="0"/>
              <a:t> </a:t>
            </a:r>
            <a:r>
              <a:rPr lang="cs-CZ" dirty="0" smtClean="0"/>
              <a:t>                           MAXIMÁLNÍ  KONSTRUKČNÍ RYCHLOST DO 45 KM/H.</a:t>
            </a:r>
          </a:p>
          <a:p>
            <a:pPr lvl="0"/>
            <a:endParaRPr lang="cs-CZ" dirty="0"/>
          </a:p>
          <a:p>
            <a:pPr lvl="0"/>
            <a:r>
              <a:rPr lang="cs-CZ" sz="2800" b="1" dirty="0" smtClean="0"/>
              <a:t>L2</a:t>
            </a:r>
            <a:r>
              <a:rPr lang="cs-CZ" dirty="0"/>
              <a:t>	</a:t>
            </a:r>
            <a:r>
              <a:rPr lang="cs-CZ" dirty="0" smtClean="0"/>
              <a:t>TŘÍKOLOVÉ MOPEDY, S OBJEMEM VÁLCŮ DO 50 CM</a:t>
            </a:r>
            <a:r>
              <a:rPr lang="cs-CZ" baseline="30000" dirty="0" smtClean="0"/>
              <a:t>3</a:t>
            </a:r>
            <a:r>
              <a:rPr lang="cs-CZ" dirty="0" smtClean="0"/>
              <a:t> A MAXIMÁLNÍ  </a:t>
            </a:r>
          </a:p>
          <a:p>
            <a:pPr lvl="0"/>
            <a:r>
              <a:rPr lang="cs-CZ" dirty="0"/>
              <a:t> </a:t>
            </a:r>
            <a:r>
              <a:rPr lang="cs-CZ" dirty="0" smtClean="0"/>
              <a:t>                                   KONSTRUKČNÍ RYCHLOST DO 45 KM/H.</a:t>
            </a:r>
          </a:p>
          <a:p>
            <a:pPr lvl="0"/>
            <a:endParaRPr lang="cs-CZ" dirty="0"/>
          </a:p>
          <a:p>
            <a:pPr lvl="0"/>
            <a:r>
              <a:rPr lang="cs-CZ" sz="2800" b="1" dirty="0" smtClean="0"/>
              <a:t>L3</a:t>
            </a:r>
            <a:r>
              <a:rPr lang="cs-CZ" dirty="0"/>
              <a:t>	</a:t>
            </a:r>
            <a:r>
              <a:rPr lang="cs-CZ" dirty="0" smtClean="0"/>
              <a:t>MOTOCYKLY, DVOUKOLOVÁ VOZIDLA S OBJEMEM VÁLCŮ NAD 50  </a:t>
            </a:r>
          </a:p>
          <a:p>
            <a:pPr lvl="0"/>
            <a:r>
              <a:rPr lang="cs-CZ" dirty="0"/>
              <a:t> </a:t>
            </a:r>
            <a:r>
              <a:rPr lang="cs-CZ" dirty="0" smtClean="0"/>
              <a:t>                 CM</a:t>
            </a:r>
            <a:r>
              <a:rPr lang="cs-CZ" baseline="30000" dirty="0" smtClean="0"/>
              <a:t>3</a:t>
            </a:r>
            <a:r>
              <a:rPr lang="cs-CZ" dirty="0" smtClean="0"/>
              <a:t> NEBO S MAXIMÁLNÍ KONSTRUKČNÍ RYCHLOST NAD 45 KM/H.</a:t>
            </a:r>
          </a:p>
          <a:p>
            <a:pPr lvl="0"/>
            <a:endParaRPr lang="cs-CZ" dirty="0"/>
          </a:p>
          <a:p>
            <a:pPr lvl="0"/>
            <a:r>
              <a:rPr lang="cs-CZ" sz="2800" b="1" dirty="0" smtClean="0"/>
              <a:t>L4</a:t>
            </a:r>
            <a:r>
              <a:rPr lang="cs-CZ" dirty="0"/>
              <a:t>	</a:t>
            </a:r>
            <a:r>
              <a:rPr lang="cs-CZ" dirty="0" smtClean="0"/>
              <a:t>MOTOCYKLY S POSTRANNÍM VOZÍKEM SE TŘEMI KOLY USPOŘÁDANÝMI  </a:t>
            </a:r>
          </a:p>
          <a:p>
            <a:pPr lvl="0"/>
            <a:r>
              <a:rPr lang="cs-CZ" dirty="0"/>
              <a:t> </a:t>
            </a:r>
            <a:r>
              <a:rPr lang="cs-CZ" dirty="0" smtClean="0"/>
              <a:t>                NESOUMĚRNĚ VZHLEDEM K STŘEDNÍ PODÉLNÉ ROVINĚ S OBJEMEM  </a:t>
            </a:r>
          </a:p>
          <a:p>
            <a:pPr lvl="0"/>
            <a:r>
              <a:rPr lang="cs-CZ" dirty="0"/>
              <a:t> </a:t>
            </a:r>
            <a:r>
              <a:rPr lang="cs-CZ" dirty="0" smtClean="0"/>
              <a:t>                     VÁLCŮ NAD 50 CM</a:t>
            </a:r>
            <a:r>
              <a:rPr lang="cs-CZ" baseline="30000" dirty="0" smtClean="0"/>
              <a:t>3</a:t>
            </a:r>
            <a:r>
              <a:rPr lang="cs-CZ" dirty="0" smtClean="0"/>
              <a:t> NEBO S MAXIMÁLNÍ KONSTRUKČNÍ RYCHLOST               </a:t>
            </a:r>
          </a:p>
          <a:p>
            <a:pPr lvl="0"/>
            <a:r>
              <a:rPr lang="cs-CZ" dirty="0"/>
              <a:t> </a:t>
            </a:r>
            <a:r>
              <a:rPr lang="cs-CZ" dirty="0" smtClean="0"/>
              <a:t>                                                         NAD 45 KM/H.</a:t>
            </a:r>
          </a:p>
          <a:p>
            <a:pPr lvl="0"/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708920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83568" y="1196752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1124744"/>
            <a:ext cx="8460432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 smtClean="0"/>
              <a:t>L5</a:t>
            </a:r>
            <a:r>
              <a:rPr lang="cs-CZ" dirty="0" smtClean="0"/>
              <a:t>	MOTOROVÉ TŘÍKOLKY SE TŘEMI KOLY USPOŘÁDANÝMI SOUMĚRNĚ  </a:t>
            </a:r>
          </a:p>
          <a:p>
            <a:pPr lvl="0"/>
            <a:r>
              <a:rPr lang="cs-CZ" dirty="0"/>
              <a:t> </a:t>
            </a:r>
            <a:r>
              <a:rPr lang="cs-CZ" dirty="0" smtClean="0"/>
              <a:t>                  VZHLEDEM KE STŘEDNÍ PODÉLNÉ ROVINĚ S OBJEMEM VÁLCŮ  </a:t>
            </a:r>
          </a:p>
          <a:p>
            <a:pPr lvl="0"/>
            <a:r>
              <a:rPr lang="cs-CZ" dirty="0"/>
              <a:t> </a:t>
            </a:r>
            <a:r>
              <a:rPr lang="cs-CZ" dirty="0" smtClean="0"/>
              <a:t>                        NAD 50 CM</a:t>
            </a:r>
            <a:r>
              <a:rPr lang="cs-CZ" baseline="30000" dirty="0" smtClean="0"/>
              <a:t>3</a:t>
            </a:r>
            <a:r>
              <a:rPr lang="cs-CZ" dirty="0" smtClean="0"/>
              <a:t> NEBO S MAXIMÁLNÍ KONSTRUKČNÍ RYCHLOSTÍ </a:t>
            </a:r>
            <a:br>
              <a:rPr lang="cs-CZ" dirty="0" smtClean="0"/>
            </a:br>
            <a:r>
              <a:rPr lang="cs-CZ" dirty="0" smtClean="0"/>
              <a:t>                                                             NAD 45 KM/H.</a:t>
            </a:r>
          </a:p>
          <a:p>
            <a:pPr lvl="0"/>
            <a:endParaRPr lang="cs-CZ" dirty="0" smtClean="0"/>
          </a:p>
          <a:p>
            <a:pPr lvl="0"/>
            <a:r>
              <a:rPr lang="cs-CZ" sz="2800" b="1" dirty="0" smtClean="0"/>
              <a:t>L6</a:t>
            </a:r>
            <a:r>
              <a:rPr lang="cs-CZ" dirty="0" smtClean="0"/>
              <a:t>	MOTOROVÉ ČTYŘKOLKY, JEJICHŽ HMOTNOST V NENALOŽENÉM </a:t>
            </a:r>
          </a:p>
          <a:p>
            <a:pPr lvl="0"/>
            <a:r>
              <a:rPr lang="cs-CZ" dirty="0"/>
              <a:t> </a:t>
            </a:r>
            <a:r>
              <a:rPr lang="cs-CZ" dirty="0" smtClean="0"/>
              <a:t>                     STAVU NEPŘESAHUJE 400 KG NEBO 550 KG U VOZIDEL </a:t>
            </a:r>
          </a:p>
          <a:p>
            <a:pPr lvl="0"/>
            <a:r>
              <a:rPr lang="cs-CZ" dirty="0"/>
              <a:t> </a:t>
            </a:r>
            <a:r>
              <a:rPr lang="cs-CZ" dirty="0" smtClean="0"/>
              <a:t>                         URČENÝCH K PŘEPRAVĚ NÁKLADŮ, DO KTERÉ SE  </a:t>
            </a:r>
          </a:p>
          <a:p>
            <a:pPr lvl="0"/>
            <a:r>
              <a:rPr lang="cs-CZ" dirty="0"/>
              <a:t> </a:t>
            </a:r>
            <a:r>
              <a:rPr lang="cs-CZ" dirty="0" smtClean="0"/>
              <a:t>                          NEZAPOČÍTÁVÁ HMOTNOST BATERIÍ V PŘÍPADĚ  </a:t>
            </a:r>
          </a:p>
          <a:p>
            <a:pPr lvl="0"/>
            <a:r>
              <a:rPr lang="cs-CZ" dirty="0"/>
              <a:t> </a:t>
            </a:r>
            <a:r>
              <a:rPr lang="cs-CZ" dirty="0" smtClean="0"/>
              <a:t>                               ELEKTRICKÝCH VOZIDEL A DÁLE, U KTERÝCH </a:t>
            </a:r>
            <a:br>
              <a:rPr lang="cs-CZ" dirty="0" smtClean="0"/>
            </a:br>
            <a:r>
              <a:rPr lang="cs-CZ" dirty="0" smtClean="0"/>
              <a:t>                                   MAXIMÁLNÍ ČISTÝ VÝKON MOTORU </a:t>
            </a:r>
            <a:br>
              <a:rPr lang="cs-CZ" dirty="0" smtClean="0"/>
            </a:br>
            <a:r>
              <a:rPr lang="cs-CZ" dirty="0" smtClean="0"/>
              <a:t>                                               NEPŘESAHUJE  15KW.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95536" y="4221088"/>
            <a:ext cx="7200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2924944"/>
            <a:ext cx="7200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5536" y="1772816"/>
            <a:ext cx="7200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Elipsa 1"/>
          <p:cNvSpPr/>
          <p:nvPr/>
        </p:nvSpPr>
        <p:spPr>
          <a:xfrm>
            <a:off x="0" y="0"/>
            <a:ext cx="2771800" cy="14127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179512" y="330424"/>
            <a:ext cx="250222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 KATEGORII M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323528" y="1839307"/>
            <a:ext cx="9046066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M1</a:t>
            </a:r>
            <a:r>
              <a:rPr lang="cs-CZ" dirty="0"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ea typeface="Calibri" pitchFamily="34" charset="0"/>
                <a:cs typeface="Arial" pitchFamily="34" charset="0"/>
              </a:rPr>
              <a:t>  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VOZIDLA, KTERÁ MAJÍ NEJVÝŠE 8 MÍST K PŘEPRAVĚ OSOB, </a:t>
            </a:r>
            <a:b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                    KROMĚ MÍSTA ŘIDIČE, NEBO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VÍCEÚČELOVÁ VOZIDLA .</a:t>
            </a:r>
            <a:b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M2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	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VOZIDLA, KTERÁ MAJÍ VÍCE NEŽ 8 MÍST K PŘEPRAVĚ OSOB, </a:t>
            </a:r>
            <a:b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                     KROMĚ MÍSTA ŘIDIČE,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JEJICHŽ NEJVĚTŠÍ PŘÍPUSTNÁ </a:t>
            </a:r>
            <a:b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                         HMOTNOST NEPŘEVYŠUJE 5 000 KG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M3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	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VOZIDLA, KTERÁ MAJÍ VÍCE NEŽ 8 MÍST K PŘEPRAVĚ OSOB, </a:t>
            </a:r>
            <a:b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                      KROMĚ MÍSTA ŘIDIČE, A JEJICHŽ NEJVĚTŠÍ PŘÍPUSTNÁ </a:t>
            </a:r>
            <a:b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                             HMOTNOST PŘEVYŠUJE 5 000 KG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96752"/>
            <a:ext cx="874846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pPr algn="ctr"/>
            <a:r>
              <a:rPr lang="cs-CZ" sz="3200" dirty="0"/>
              <a:t>Kategorie vozidla je skupina vozidel, která mají stejné technické podmínky</a:t>
            </a:r>
            <a:r>
              <a:rPr lang="cs-CZ" sz="3200" dirty="0" smtClean="0"/>
              <a:t>.</a:t>
            </a:r>
          </a:p>
          <a:p>
            <a:pPr algn="ctr"/>
            <a:endParaRPr lang="cs-CZ" sz="3200" dirty="0"/>
          </a:p>
          <a:p>
            <a:pPr algn="ctr"/>
            <a:r>
              <a:rPr lang="cs-CZ" sz="3200" dirty="0" smtClean="0"/>
              <a:t> </a:t>
            </a:r>
            <a:r>
              <a:rPr lang="cs-CZ" sz="3200" dirty="0"/>
              <a:t>Toto členění je v souladu s doporučením "Souhrnné rezoluce o konstrukci vozidel" EHK OSN.</a:t>
            </a:r>
          </a:p>
          <a:p>
            <a:pPr algn="ctr"/>
            <a:r>
              <a:rPr lang="cs-CZ" sz="3200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59160" y="3780656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5536" y="2564904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5536" y="1484784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0" y="0"/>
            <a:ext cx="2771800" cy="14127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1520" y="404664"/>
            <a:ext cx="237597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 KATEGORII N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412776"/>
            <a:ext cx="770485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/>
              <a:t>N1</a:t>
            </a:r>
            <a:r>
              <a:rPr lang="cs-CZ" dirty="0" smtClean="0"/>
              <a:t>	-	VOZIDLO, JEHOŽ NEJVĚTŠÍ PŘÍPUSTNÁ HMOTNOST </a:t>
            </a:r>
          </a:p>
          <a:p>
            <a:pPr lvl="0"/>
            <a:r>
              <a:rPr lang="cs-CZ" dirty="0" smtClean="0"/>
              <a:t>                                            NEPŘEVYŠUJE 3 500 </a:t>
            </a:r>
            <a:r>
              <a:rPr lang="cs-CZ" dirty="0" smtClean="0"/>
              <a:t>KG,</a:t>
            </a:r>
          </a:p>
          <a:p>
            <a:pPr lvl="0"/>
            <a:endParaRPr lang="cs-CZ" dirty="0" smtClean="0"/>
          </a:p>
          <a:p>
            <a:pPr lvl="0"/>
            <a:r>
              <a:rPr lang="cs-CZ" sz="3200" dirty="0" smtClean="0"/>
              <a:t>N2</a:t>
            </a:r>
            <a:r>
              <a:rPr lang="cs-CZ" dirty="0" smtClean="0"/>
              <a:t>	-	VOZIDLO, JEHOŽ NEJVĚTŠÍ PŘÍPUSTNÁ HMOTNOST  </a:t>
            </a:r>
          </a:p>
          <a:p>
            <a:pPr lvl="0"/>
            <a:r>
              <a:rPr lang="cs-CZ" dirty="0" smtClean="0"/>
              <a:t>                                     PŘEVYŠUJE 3 500 KG, AVŠAK NEPŘEVYŠUJE  </a:t>
            </a:r>
          </a:p>
          <a:p>
            <a:pPr lvl="0"/>
            <a:r>
              <a:rPr lang="cs-CZ" dirty="0" smtClean="0"/>
              <a:t>                                                           12000 KG </a:t>
            </a:r>
            <a:r>
              <a:rPr lang="cs-CZ" dirty="0" smtClean="0"/>
              <a:t>,</a:t>
            </a:r>
          </a:p>
          <a:p>
            <a:pPr lvl="0"/>
            <a:endParaRPr lang="cs-CZ" dirty="0" smtClean="0"/>
          </a:p>
          <a:p>
            <a:pPr lvl="0"/>
            <a:r>
              <a:rPr lang="cs-CZ" sz="3200" dirty="0" smtClean="0"/>
              <a:t>N3</a:t>
            </a:r>
            <a:r>
              <a:rPr lang="cs-CZ" dirty="0" smtClean="0"/>
              <a:t>	-	VOZIDLO, JEHOŽ NEJVĚTŠÍ PŘÍPUSTNÁ HMOTNOST </a:t>
            </a:r>
          </a:p>
          <a:p>
            <a:pPr lvl="0"/>
            <a:r>
              <a:rPr lang="cs-CZ" dirty="0" smtClean="0"/>
              <a:t>                                             PŘEVYŠUJE 12 000 </a:t>
            </a:r>
            <a:r>
              <a:rPr lang="cs-CZ" dirty="0" smtClean="0"/>
              <a:t>KG.</a:t>
            </a:r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dirty="0" smtClean="0"/>
              <a:t>Do kategorie N se také zahrnují:</a:t>
            </a:r>
          </a:p>
          <a:p>
            <a:pPr lvl="0"/>
            <a:r>
              <a:rPr lang="cs-CZ" dirty="0" smtClean="0"/>
              <a:t>speciální automobily pro vykonávání určitých prací </a:t>
            </a:r>
            <a:endParaRPr lang="cs-CZ" dirty="0" smtClean="0"/>
          </a:p>
          <a:p>
            <a:pPr lvl="0"/>
            <a:r>
              <a:rPr lang="cs-CZ" dirty="0" smtClean="0"/>
              <a:t>(</a:t>
            </a:r>
            <a:r>
              <a:rPr lang="cs-CZ" dirty="0" smtClean="0"/>
              <a:t>např. </a:t>
            </a:r>
            <a:r>
              <a:rPr lang="cs-CZ" dirty="0" smtClean="0"/>
              <a:t>autojeřáb), speciální </a:t>
            </a:r>
            <a:r>
              <a:rPr lang="cs-CZ" dirty="0" smtClean="0"/>
              <a:t>nákladní automobily (např. cisterna na </a:t>
            </a:r>
            <a:r>
              <a:rPr lang="cs-CZ" dirty="0" smtClean="0"/>
              <a:t>mléko),</a:t>
            </a:r>
            <a:r>
              <a:rPr lang="cs-CZ" dirty="0" smtClean="0"/>
              <a:t> </a:t>
            </a:r>
            <a:r>
              <a:rPr lang="cs-CZ" dirty="0" smtClean="0"/>
              <a:t>tahače </a:t>
            </a:r>
            <a:r>
              <a:rPr lang="cs-CZ" dirty="0" smtClean="0"/>
              <a:t>určené k tažení přívěsů nebo </a:t>
            </a:r>
            <a:r>
              <a:rPr lang="cs-CZ" dirty="0" smtClean="0"/>
              <a:t>návěsů.</a:t>
            </a:r>
            <a:endParaRPr lang="cs-CZ" dirty="0" smtClean="0"/>
          </a:p>
          <a:p>
            <a:endParaRPr lang="cs-CZ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123728" y="5373216"/>
            <a:ext cx="410445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611560" y="4797152"/>
            <a:ext cx="7920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1560" y="3717032"/>
            <a:ext cx="7920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1560" y="2708920"/>
            <a:ext cx="7920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1560" y="1844824"/>
            <a:ext cx="7920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0" y="0"/>
            <a:ext cx="2771800" cy="14127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79512" y="404664"/>
            <a:ext cx="248459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 KATEGORII O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844824"/>
            <a:ext cx="8280920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/>
              <a:t>O1</a:t>
            </a:r>
            <a:r>
              <a:rPr lang="cs-CZ" dirty="0" smtClean="0"/>
              <a:t>		PŘÍPOJNÁ VOZIDLA, JEJICHŽ NEJVĚTŠÍ PŘÍPUSTNÁ  </a:t>
            </a:r>
          </a:p>
          <a:p>
            <a:pPr lvl="0"/>
            <a:r>
              <a:rPr lang="cs-CZ" dirty="0" smtClean="0"/>
              <a:t>                                       HMOTNOST NEPŘEVYŠUJE 750 KG</a:t>
            </a:r>
          </a:p>
          <a:p>
            <a:pPr lvl="0"/>
            <a:r>
              <a:rPr lang="cs-CZ" sz="3200" dirty="0" smtClean="0"/>
              <a:t>O2</a:t>
            </a:r>
            <a:r>
              <a:rPr lang="cs-CZ" dirty="0" smtClean="0"/>
              <a:t>		PŘÍPOJNÁ VOZIDLA, JEJICHŽ NEJVĚTŠÍ PŘÍPUSTNÁ  </a:t>
            </a:r>
          </a:p>
          <a:p>
            <a:pPr lvl="0"/>
            <a:r>
              <a:rPr lang="cs-CZ" dirty="0" smtClean="0"/>
              <a:t>                                         HMOTNOST PŘEVYŠUJE 750 KG, ALE </a:t>
            </a:r>
            <a:br>
              <a:rPr lang="cs-CZ" dirty="0" smtClean="0"/>
            </a:br>
            <a:r>
              <a:rPr lang="cs-CZ" dirty="0" smtClean="0"/>
              <a:t>                                                   NEPŘEVYŠUJE  3 500 KG</a:t>
            </a:r>
          </a:p>
          <a:p>
            <a:pPr lvl="0"/>
            <a:r>
              <a:rPr lang="cs-CZ" sz="3200" dirty="0" smtClean="0"/>
              <a:t>O3</a:t>
            </a:r>
            <a:r>
              <a:rPr lang="cs-CZ" dirty="0" smtClean="0"/>
              <a:t>		PŘÍPOJNÁ VOZIDLA, JEJICHŽ NEJVĚTŠÍ PŘÍPUSTNÁ  </a:t>
            </a:r>
          </a:p>
          <a:p>
            <a:pPr lvl="0"/>
            <a:r>
              <a:rPr lang="cs-CZ" dirty="0" smtClean="0"/>
              <a:t>                                       HMOTNOST PŘEVYŠUJE 3 500 KG, ALE</a:t>
            </a:r>
          </a:p>
          <a:p>
            <a:r>
              <a:rPr lang="cs-CZ" dirty="0" smtClean="0"/>
              <a:t>                                                    NEPŘEVYŠUJE 10 000 KG</a:t>
            </a:r>
          </a:p>
          <a:p>
            <a:pPr lvl="0"/>
            <a:r>
              <a:rPr lang="cs-CZ" sz="3200" dirty="0" smtClean="0"/>
              <a:t>O4</a:t>
            </a:r>
            <a:r>
              <a:rPr lang="cs-CZ" dirty="0" smtClean="0"/>
              <a:t>		PŘÍPOJNÁ VOZIDLA, JEJICHŽ NEJVĚTŠÍ PŘÍPUSTNÁ             </a:t>
            </a:r>
          </a:p>
          <a:p>
            <a:pPr lvl="0"/>
            <a:r>
              <a:rPr lang="cs-CZ" dirty="0" smtClean="0"/>
              <a:t>                                           HMOTNOST PŘEVYŠUJE 10 000 KG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611560" y="4797152"/>
            <a:ext cx="7920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1560" y="3717032"/>
            <a:ext cx="7920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1560" y="2708920"/>
            <a:ext cx="7920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1560" y="1844824"/>
            <a:ext cx="7920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0" y="0"/>
            <a:ext cx="2771800" cy="14127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79512" y="404664"/>
            <a:ext cx="248459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 KATEGORII O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844824"/>
            <a:ext cx="8280920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/>
              <a:t>OT1</a:t>
            </a:r>
            <a:r>
              <a:rPr lang="cs-CZ" dirty="0" smtClean="0"/>
              <a:t>		PŘÍPOJNÁ VOZIDLA, JEJICHŽ NEJVĚTŠÍ PŘÍPUSTNÁ  </a:t>
            </a:r>
          </a:p>
          <a:p>
            <a:pPr lvl="0"/>
            <a:r>
              <a:rPr lang="cs-CZ" dirty="0" smtClean="0"/>
              <a:t>                                       HMOTNOST NEPŘEVYŠUJE  1500 KG</a:t>
            </a:r>
          </a:p>
          <a:p>
            <a:pPr lvl="0"/>
            <a:r>
              <a:rPr lang="cs-CZ" sz="3200" dirty="0" smtClean="0"/>
              <a:t>OT2</a:t>
            </a:r>
            <a:r>
              <a:rPr lang="cs-CZ" dirty="0" smtClean="0"/>
              <a:t>		PŘÍPOJNÁ VOZIDLA, JEJICHŽ NEJVĚTŠÍ PŘÍPUSTNÁ  </a:t>
            </a:r>
          </a:p>
          <a:p>
            <a:pPr lvl="0"/>
            <a:r>
              <a:rPr lang="cs-CZ" dirty="0" smtClean="0"/>
              <a:t>                                         HMOTNOST PŘEVYŠUJE 1500 KG, ALE </a:t>
            </a:r>
            <a:br>
              <a:rPr lang="cs-CZ" dirty="0" smtClean="0"/>
            </a:br>
            <a:r>
              <a:rPr lang="cs-CZ" dirty="0" smtClean="0"/>
              <a:t>                                                   NEPŘEVYŠUJE  3 500 KG</a:t>
            </a:r>
          </a:p>
          <a:p>
            <a:pPr lvl="0"/>
            <a:r>
              <a:rPr lang="cs-CZ" sz="3200" dirty="0" smtClean="0"/>
              <a:t>OT3</a:t>
            </a:r>
            <a:r>
              <a:rPr lang="cs-CZ" dirty="0" smtClean="0"/>
              <a:t>		PŘÍPOJNÁ VOZIDLA, JEJICHŽ NEJVĚTŠÍ PŘÍPUSTNÁ  </a:t>
            </a:r>
          </a:p>
          <a:p>
            <a:pPr lvl="0"/>
            <a:r>
              <a:rPr lang="cs-CZ" dirty="0" smtClean="0"/>
              <a:t>                                       HMOTNOST PŘEVYŠUJE 3 500 KG, ALE</a:t>
            </a:r>
          </a:p>
          <a:p>
            <a:r>
              <a:rPr lang="cs-CZ" dirty="0" smtClean="0"/>
              <a:t>                                                    NEPŘEVYŠUJE 6 000 KG</a:t>
            </a:r>
          </a:p>
          <a:p>
            <a:pPr lvl="0"/>
            <a:r>
              <a:rPr lang="cs-CZ" sz="3200" dirty="0" smtClean="0"/>
              <a:t>OT4</a:t>
            </a:r>
            <a:r>
              <a:rPr lang="cs-CZ" dirty="0" smtClean="0"/>
              <a:t>		PŘÍPOJNÁ VOZIDLA, JEJICHŽ NEJVĚTŠÍ PŘÍPUSTNÁ             </a:t>
            </a:r>
          </a:p>
          <a:p>
            <a:pPr lvl="0"/>
            <a:r>
              <a:rPr lang="cs-CZ" dirty="0" smtClean="0"/>
              <a:t>                                           HMOTNOST PŘEVYŠUJE 6 000 KG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4" y="692696"/>
            <a:ext cx="475001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PŘÍPOJNÁ VOZIDLA TRAKTORŮ:</a:t>
            </a:r>
          </a:p>
          <a:p>
            <a:endParaRPr lang="cs-CZ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2843808" y="1196752"/>
            <a:ext cx="504056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556792"/>
            <a:ext cx="7128792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DO TÉTO KATEGORIE PATŘÍ TRAKTORY S KOLY NEBO PÁSY, NEJMÉNĚ SE DVĚMA NÁPRAVAMI, JEJICHŽ FUNKCE JE DÁNA TAŽNOU SILOU, KONSTRUKČNĚ URČENÝMI PRO TAŽENÍ, TLAČENÍ, NESENÍ NEBO POHONU URČITÝCH NÁŘADÍ, STROJŮ NEBO PŘÍPOJNÝCH VOZIDEL URČENÝCH PRO UŽÍVÁNÍ V ZEMĚDĚLSKÉM, LESNÍM NEBO JINÉM HOSPODÁŘSTVÍ. 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MŮŽE BÝT PROVEDEN PRO PŘEPRAVU NÁKLADU NEBO DOPROVODNÉ OBSLUHY. 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TRAKTOR MUSÍ MÍT KONSTRUKČNÍ RYCHLOST MENŠÍ NEŽ 40 KM/H.</a:t>
            </a:r>
          </a:p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0" y="0"/>
            <a:ext cx="2771800" cy="14127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179512" y="404664"/>
            <a:ext cx="243329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 KATEGORII T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923928" y="3212976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779912" y="692696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1520" y="692696"/>
            <a:ext cx="846043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			</a:t>
            </a:r>
          </a:p>
          <a:p>
            <a:pPr lvl="0"/>
            <a:endParaRPr lang="cs-CZ" dirty="0" smtClean="0"/>
          </a:p>
          <a:p>
            <a:pPr lvl="0" algn="ctr"/>
            <a:r>
              <a:rPr lang="cs-CZ" dirty="0" smtClean="0"/>
              <a:t>PRACOVNÍ STROJ SAMOJÍZDNÝ JE ZVLÁŠTNÍ VOZIDLO S VLASTNÍM ZDROJEM POHONU,KONSTRUKČNĚ A SVÝM VYBAVENÍM URČENÉ POUZE PRO VYKONÁVÁNÍ URČITÝCH PRACOVNÍCH ČINNOSTÍ. </a:t>
            </a:r>
          </a:p>
          <a:p>
            <a:pPr lvl="0" algn="ctr"/>
            <a:endParaRPr lang="cs-CZ" dirty="0" smtClean="0"/>
          </a:p>
          <a:p>
            <a:pPr lvl="0" algn="ctr"/>
            <a:r>
              <a:rPr lang="cs-CZ" dirty="0" smtClean="0"/>
              <a:t>PRACOVNÍ STROJ SAMOJÍZDNÝ NENÍ URČENÝ ZPRAVIDLA PRO PŘEPRAVNÍ ČINNOST</a:t>
            </a:r>
          </a:p>
          <a:p>
            <a:pPr lvl="0" algn="ctr"/>
            <a:endParaRPr lang="cs-CZ" dirty="0" smtClean="0"/>
          </a:p>
          <a:p>
            <a:pPr lvl="0"/>
            <a:r>
              <a:rPr lang="cs-CZ" sz="2800" dirty="0" smtClean="0"/>
              <a:t>                                      SP</a:t>
            </a:r>
          </a:p>
          <a:p>
            <a:pPr lvl="0"/>
            <a:r>
              <a:rPr lang="cs-CZ" sz="2800" dirty="0" smtClean="0"/>
              <a:t>                                       </a:t>
            </a:r>
            <a:r>
              <a:rPr lang="cs-CZ" dirty="0" smtClean="0"/>
              <a:t>			</a:t>
            </a:r>
          </a:p>
          <a:p>
            <a:pPr lvl="0" algn="ctr"/>
            <a:r>
              <a:rPr lang="cs-CZ" dirty="0" smtClean="0"/>
              <a:t>PRACOVNÍ STROJ PŘÍPOJNÝ JE ZVLÁŠTNÍ VOZIDLO BEZ VLASTNÍHO ZDROJE POHONU,KONSTRUKČNĚ A SVÝM VYBAVENÍM URČENÉ POUZE PRO VYKONÁVÁNÍ URČITÝCH PRACOVNÍCH ČINNOSTÍ. </a:t>
            </a:r>
          </a:p>
          <a:p>
            <a:pPr lvl="0" algn="ctr"/>
            <a:endParaRPr lang="cs-CZ" dirty="0" smtClean="0"/>
          </a:p>
          <a:p>
            <a:pPr lvl="0" algn="ctr"/>
            <a:r>
              <a:rPr lang="cs-CZ" dirty="0" smtClean="0"/>
              <a:t>PRACOVNÍ STROJ PŘÍPOJNÝ SE PŘIPOJUJE K TAŽNÉMU MOTOROVÉMU VOZIDLU, KTERÉ JE PŘIZPŮSOBENÉ PRO JEHO PŘIPOJENÍ. </a:t>
            </a:r>
          </a:p>
          <a:p>
            <a:pPr lvl="0" algn="ctr"/>
            <a:endParaRPr lang="cs-CZ" dirty="0" smtClean="0"/>
          </a:p>
          <a:p>
            <a:pPr lvl="0" algn="ctr"/>
            <a:r>
              <a:rPr lang="cs-CZ" dirty="0" smtClean="0"/>
              <a:t>PRACOVNÍ STROJ PŘÍPOJNÝ NENÍ URČENÝ ZPRAVIDLA PRO PŘEPRAVNÍ ČINNOST. PRACOVNÍ STROJE PŘÍPOJNÉ SE DĚLÍ DLE NEJVYŠŠÍ TECHNICKY PŘÍPUSTNÉ HMOTNOSTI.</a:t>
            </a:r>
          </a:p>
          <a:p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0" y="0"/>
            <a:ext cx="2195736" cy="12687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0" y="404664"/>
            <a:ext cx="216023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 KATEGORII S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1920" y="692696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SS</a:t>
            </a:r>
            <a:endParaRPr lang="cs-CZ" sz="32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/>
          <p:cNvSpPr/>
          <p:nvPr/>
        </p:nvSpPr>
        <p:spPr>
          <a:xfrm>
            <a:off x="0" y="0"/>
            <a:ext cx="3419872" cy="14127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 KATEGORII  R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3529" y="1124744"/>
            <a:ext cx="8424936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algn="ctr"/>
            <a:r>
              <a:rPr lang="cs-CZ" dirty="0" smtClean="0"/>
              <a:t>Do této kategorie jsou zařazena ostatní vozidla, která nelze zařadit do kategorií L, M, N, 0, T, S. Patří sem například jízdní kolo, potahové vozidlo.</a:t>
            </a:r>
          </a:p>
          <a:p>
            <a:pPr algn="ctr"/>
            <a:r>
              <a:rPr lang="cs-CZ" dirty="0" smtClean="0"/>
              <a:t> </a:t>
            </a:r>
          </a:p>
          <a:p>
            <a:pPr algn="ctr"/>
            <a:r>
              <a:rPr lang="cs-CZ" dirty="0" smtClean="0"/>
              <a:t>Terénní vozidlo je motorové vozidlo patřící do kategorie M nebo N se zvýšenou průjezdností. </a:t>
            </a:r>
          </a:p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Označují se doplňkovým písmenem G (např. N3G, M3G, apod.). </a:t>
            </a:r>
          </a:p>
          <a:p>
            <a:pPr algn="ctr"/>
            <a:r>
              <a:rPr lang="cs-CZ" dirty="0" smtClean="0"/>
              <a:t>Příklad</a:t>
            </a:r>
          </a:p>
          <a:p>
            <a:pPr algn="ctr"/>
            <a:r>
              <a:rPr lang="cs-CZ" dirty="0" smtClean="0"/>
              <a:t>terénního vozidla kategorie N3G </a:t>
            </a:r>
            <a:r>
              <a:rPr lang="cs-CZ" dirty="0" smtClean="0"/>
              <a:t>.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Při klasifikaci průjezdnosti terénem se dále využívá tzv."znak náprav", kde první číslice udává celkový počet kol automobilu a druhá číslice počet hnacích kol automobilu:</a:t>
            </a:r>
          </a:p>
          <a:p>
            <a:pPr algn="ctr"/>
            <a:endParaRPr lang="cs-CZ" dirty="0" smtClean="0"/>
          </a:p>
          <a:p>
            <a:pPr lvl="0" algn="ctr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 smtClean="0"/>
              <a:t> normální průjezdnost 4x2, 6x2,</a:t>
            </a:r>
          </a:p>
          <a:p>
            <a:pPr lvl="0" algn="ctr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 smtClean="0"/>
              <a:t>zvýšená </a:t>
            </a:r>
            <a:r>
              <a:rPr lang="cs-CZ" sz="2000" dirty="0" err="1" smtClean="0"/>
              <a:t>jízdnost</a:t>
            </a:r>
            <a:r>
              <a:rPr lang="cs-CZ" sz="2000" dirty="0" smtClean="0"/>
              <a:t> 6x4, 8x4,</a:t>
            </a:r>
          </a:p>
          <a:p>
            <a:pPr lvl="0" algn="ctr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 smtClean="0"/>
              <a:t>vysoká </a:t>
            </a:r>
            <a:r>
              <a:rPr lang="cs-CZ" sz="2000" dirty="0" err="1" smtClean="0"/>
              <a:t>jízdnost</a:t>
            </a:r>
            <a:r>
              <a:rPr lang="cs-CZ" sz="2000" dirty="0" smtClean="0"/>
              <a:t> 4x4, 6x6, 8x8, IOx8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Popiš definici Silniční vozidlo?	</a:t>
            </a:r>
          </a:p>
          <a:p>
            <a:r>
              <a:rPr lang="cs-CZ" dirty="0" smtClean="0"/>
              <a:t>2.	Popiš druhy jízdních souprav?</a:t>
            </a:r>
          </a:p>
          <a:p>
            <a:r>
              <a:rPr lang="cs-CZ" dirty="0" smtClean="0"/>
              <a:t>3.	Vyjmenuj kategorie dělení dopravních 	prostředků?</a:t>
            </a:r>
          </a:p>
          <a:p>
            <a:r>
              <a:rPr lang="cs-CZ" dirty="0" smtClean="0"/>
              <a:t>4.	Do které kategorie řadíme osobní 	vozidla?</a:t>
            </a:r>
          </a:p>
          <a:p>
            <a:r>
              <a:rPr lang="cs-CZ" dirty="0" smtClean="0"/>
              <a:t>5.	Do které kategorie řadíme přívěsy?</a:t>
            </a:r>
          </a:p>
        </p:txBody>
      </p:sp>
    </p:spTree>
    <p:extLst>
      <p:ext uri="{BB962C8B-B14F-4D97-AF65-F5344CB8AC3E}">
        <p14:creationId xmlns:p14="http://schemas.microsoft.com/office/powerpoint/2010/main" val="269547967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565400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995241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25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0099C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0099CC"/>
      </a:hlink>
      <a:folHlink>
        <a:srgbClr val="0099CC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142</TotalTime>
  <Words>481</Words>
  <Application>Microsoft Office PowerPoint</Application>
  <PresentationFormat>Předvádění na obrazovce (4:3)</PresentationFormat>
  <Paragraphs>192</Paragraphs>
  <Slides>22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Talent</vt:lpstr>
      <vt:lpstr>Prezentace aplikace PowerPoint</vt:lpstr>
      <vt:lpstr>Anotace:</vt:lpstr>
      <vt:lpstr>     DOPRAVNÍ PROSTŘEDKY V SILNIČNÍ DOPRAVĚ, DĚLENÍ</vt:lpstr>
      <vt:lpstr>Prezentace aplikace PowerPoint</vt:lpstr>
      <vt:lpstr>Některé definice:</vt:lpstr>
      <vt:lpstr>Prezentace aplikace PowerPoint</vt:lpstr>
      <vt:lpstr>Prezentace aplikace PowerPoint</vt:lpstr>
      <vt:lpstr>Prezentace aplikace PowerPoint</vt:lpstr>
      <vt:lpstr>Prezentace aplikace PowerPoint</vt:lpstr>
      <vt:lpstr>       Kategorie vozidel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MOBILNÍ ZÁKLADNA (DOPRAVNÍ PROSTŘEDKY)</dc:title>
  <dc:creator>Verunka</dc:creator>
  <cp:lastModifiedBy>SMITKA František</cp:lastModifiedBy>
  <cp:revision>8</cp:revision>
  <dcterms:created xsi:type="dcterms:W3CDTF">2013-09-11T20:11:15Z</dcterms:created>
  <dcterms:modified xsi:type="dcterms:W3CDTF">2013-10-31T14:29:01Z</dcterms:modified>
</cp:coreProperties>
</file>