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2" r:id="rId2"/>
    <p:sldId id="263" r:id="rId3"/>
    <p:sldId id="256" r:id="rId4"/>
    <p:sldId id="257" r:id="rId5"/>
    <p:sldId id="258" r:id="rId6"/>
    <p:sldId id="266" r:id="rId7"/>
    <p:sldId id="259" r:id="rId8"/>
    <p:sldId id="260" r:id="rId9"/>
    <p:sldId id="261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6D06D2-DBE4-4ACA-9839-F47F7013D86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51C4C-387F-4F35-9036-E9466750B0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6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FB030CB-D49F-4337-A35A-24E3187F542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A3B3BB2-D332-4201-AFE7-7456EA40F7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3/Praha%2C_Letn%C3%A1%2C_Milady_Hor%C3%A1kov%C3%A9.jpg/220px-Praha%2C_Letn%C3%A1%2C_Milady_Hor%C3%A1kov%C3%A9.jpg" TargetMode="External"/><Relationship Id="rId2" Type="http://schemas.openxmlformats.org/officeDocument/2006/relationships/hyperlink" Target="http://upload.wikimedia.org/wikipedia/commons/thumb/a/a6/Barrantram.jpg/220px-Barrantra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d/d4/Sidl._Cerveny_vrch-z_centra.jpg/220px-Sidl._Cerveny_vrch-z_cent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072858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cesty v MHD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595313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87616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16832"/>
            <a:ext cx="8062912" cy="2406129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/>
              <a:t>DOPRAVNÍ CESTY</a:t>
            </a:r>
            <a:br>
              <a:rPr lang="cs-CZ" sz="5400" b="1" dirty="0" smtClean="0"/>
            </a:br>
            <a:r>
              <a:rPr lang="cs-CZ" sz="5400" b="1" dirty="0" smtClean="0"/>
              <a:t>V </a:t>
            </a:r>
            <a:br>
              <a:rPr lang="cs-CZ" sz="5400" b="1" dirty="0" smtClean="0"/>
            </a:br>
            <a:r>
              <a:rPr lang="cs-CZ" sz="5400" b="1" dirty="0" smtClean="0"/>
              <a:t>MHD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581128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890" y="548680"/>
            <a:ext cx="8084264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V MHD rozeznáváme následující typy </a:t>
            </a:r>
            <a:endParaRPr lang="cs-CZ" sz="3200" dirty="0" smtClean="0"/>
          </a:p>
          <a:p>
            <a:pPr algn="ctr"/>
            <a:r>
              <a:rPr lang="cs-CZ" sz="3200" dirty="0" smtClean="0"/>
              <a:t>dopravních </a:t>
            </a:r>
            <a:r>
              <a:rPr lang="cs-CZ" sz="3200" dirty="0"/>
              <a:t>cest</a:t>
            </a:r>
            <a:r>
              <a:rPr lang="cs-CZ" sz="3200" dirty="0" smtClean="0"/>
              <a:t>:</a:t>
            </a:r>
          </a:p>
          <a:p>
            <a:pPr algn="ctr"/>
            <a:endParaRPr lang="cs-CZ" sz="3200" dirty="0"/>
          </a:p>
          <a:p>
            <a:pPr algn="ctr"/>
            <a:endParaRPr lang="cs-CZ" sz="3200" dirty="0"/>
          </a:p>
          <a:p>
            <a:pPr marL="514350" lvl="0" indent="-514350">
              <a:buAutoNum type="arabicParenR"/>
            </a:pPr>
            <a:r>
              <a:rPr lang="cs-CZ" sz="3200" dirty="0" smtClean="0"/>
              <a:t>Tramvajové cesty</a:t>
            </a:r>
          </a:p>
          <a:p>
            <a:pPr marL="514350" lvl="0" indent="-514350">
              <a:buAutoNum type="arabicParenR"/>
            </a:pPr>
            <a:endParaRPr lang="cs-CZ" sz="3200" dirty="0"/>
          </a:p>
          <a:p>
            <a:pPr lvl="0"/>
            <a:r>
              <a:rPr lang="cs-CZ" sz="3200" dirty="0" smtClean="0"/>
              <a:t>2) Trolejbusové </a:t>
            </a:r>
            <a:r>
              <a:rPr lang="cs-CZ" sz="3200" dirty="0"/>
              <a:t>a autobusové </a:t>
            </a:r>
            <a:r>
              <a:rPr lang="cs-CZ" sz="3200" dirty="0" smtClean="0"/>
              <a:t>cesty</a:t>
            </a:r>
          </a:p>
          <a:p>
            <a:pPr lvl="0"/>
            <a:endParaRPr lang="cs-CZ" sz="3200" dirty="0"/>
          </a:p>
          <a:p>
            <a:pPr lvl="0"/>
            <a:r>
              <a:rPr lang="cs-CZ" sz="3200" dirty="0" smtClean="0"/>
              <a:t>3) Dopravní </a:t>
            </a:r>
            <a:r>
              <a:rPr lang="cs-CZ" sz="3200" dirty="0"/>
              <a:t>cesty městských </a:t>
            </a:r>
            <a:r>
              <a:rPr lang="cs-CZ" sz="3200" dirty="0" smtClean="0"/>
              <a:t>rychlodrah</a:t>
            </a:r>
          </a:p>
          <a:p>
            <a:pPr lvl="0"/>
            <a:endParaRPr lang="cs-CZ" sz="3200" dirty="0"/>
          </a:p>
          <a:p>
            <a:r>
              <a:rPr lang="cs-CZ" sz="3200" dirty="0" smtClean="0"/>
              <a:t>4) Ostatní </a:t>
            </a:r>
            <a:r>
              <a:rPr lang="cs-CZ" sz="3200" dirty="0"/>
              <a:t>druhy dopravních cest 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3140968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5085184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0" y="6021288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619" y="188640"/>
            <a:ext cx="9361041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0" indent="-742950"/>
            <a:r>
              <a:rPr lang="cs-CZ" sz="4000" b="1" dirty="0" smtClean="0"/>
              <a:t>           1. Tramvajové cesty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Mohou </a:t>
            </a:r>
            <a:r>
              <a:rPr lang="cs-CZ" sz="3200" dirty="0"/>
              <a:t>být součástí pozemní </a:t>
            </a:r>
            <a:r>
              <a:rPr lang="cs-CZ" sz="3200" dirty="0" smtClean="0"/>
              <a:t>komunikace.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Mohou </a:t>
            </a:r>
            <a:r>
              <a:rPr lang="cs-CZ" sz="3200" dirty="0"/>
              <a:t>být vyvýšené středové </a:t>
            </a:r>
            <a:r>
              <a:rPr lang="cs-CZ" sz="3200" dirty="0" smtClean="0"/>
              <a:t>pásy.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(</a:t>
            </a:r>
            <a:r>
              <a:rPr lang="cs-CZ" sz="2000" i="1" dirty="0"/>
              <a:t>Trať je vedena v ose komunikace, šíře tramvajového pásu 6,5m a vozovka 3,5m)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</a:pPr>
            <a:endParaRPr lang="cs-CZ" sz="3200" dirty="0"/>
          </a:p>
          <a:p>
            <a:pPr marL="742950" lvl="0" indent="-742950"/>
            <a:endParaRPr lang="cs-CZ" sz="4000" b="1" dirty="0" smtClean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957" y="1916832"/>
            <a:ext cx="2775942" cy="1854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397" y="4725144"/>
            <a:ext cx="2708076" cy="203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9361041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0" indent="-742950"/>
            <a:r>
              <a:rPr lang="cs-CZ" sz="4000" b="1" dirty="0" smtClean="0"/>
              <a:t>           1. Tramvajové cesty</a:t>
            </a:r>
          </a:p>
          <a:p>
            <a:pPr marL="742950" lvl="0" indent="-742950">
              <a:buAutoNum type="arabicPeriod"/>
            </a:pPr>
            <a:endParaRPr lang="cs-CZ" sz="4000" b="1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dirty="0" smtClean="0"/>
              <a:t>Jsou </a:t>
            </a:r>
            <a:r>
              <a:rPr lang="cs-CZ" sz="3200" dirty="0"/>
              <a:t>vedeny po samostatném </a:t>
            </a:r>
            <a:r>
              <a:rPr lang="cs-CZ" sz="3200" dirty="0" smtClean="0"/>
              <a:t>tělese.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/>
          </a:p>
          <a:p>
            <a:pPr lvl="0">
              <a:buClr>
                <a:schemeClr val="accent1"/>
              </a:buClr>
            </a:pPr>
            <a:endParaRPr lang="cs-CZ" sz="3200" dirty="0"/>
          </a:p>
          <a:p>
            <a:pPr marL="742950" lvl="0" indent="-742950"/>
            <a:endParaRPr lang="cs-CZ" sz="4000" b="1" dirty="0" smtClean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009" y="2492896"/>
            <a:ext cx="3135982" cy="4176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881710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7013" y="548680"/>
            <a:ext cx="889698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2. Trolejbusové a autobusové cesty</a:t>
            </a:r>
          </a:p>
          <a:p>
            <a:endParaRPr lang="cs-CZ" sz="4000" b="1" dirty="0" smtClean="0"/>
          </a:p>
          <a:p>
            <a:endParaRPr lang="cs-CZ" sz="4000" b="1" dirty="0"/>
          </a:p>
          <a:p>
            <a:pPr lvl="0" algn="ctr"/>
            <a:r>
              <a:rPr lang="cs-CZ" sz="3200" dirty="0" smtClean="0"/>
              <a:t>  Jsou </a:t>
            </a:r>
            <a:r>
              <a:rPr lang="cs-CZ" sz="3200" dirty="0"/>
              <a:t>vedeny po městských komunikacích,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stejně </a:t>
            </a:r>
            <a:r>
              <a:rPr lang="cs-CZ" sz="3200" dirty="0"/>
              <a:t>jako ostatní nekolejová doprava </a:t>
            </a:r>
            <a:r>
              <a:rPr lang="cs-CZ" sz="3200" dirty="0" smtClean="0"/>
              <a:t>ve</a:t>
            </a:r>
            <a:br>
              <a:rPr lang="cs-CZ" sz="3200" dirty="0" smtClean="0"/>
            </a:br>
            <a:r>
              <a:rPr lang="cs-CZ" sz="3200" dirty="0" smtClean="0"/>
              <a:t>    městě </a:t>
            </a:r>
            <a:r>
              <a:rPr lang="cs-CZ" sz="3200" dirty="0"/>
              <a:t>musí vyhovovat parametrům </a:t>
            </a:r>
            <a:r>
              <a:rPr lang="cs-CZ" sz="3200" dirty="0" smtClean="0"/>
              <a:t>jízdy.</a:t>
            </a:r>
            <a:endParaRPr lang="cs-CZ" sz="3200" dirty="0"/>
          </a:p>
          <a:p>
            <a:endParaRPr lang="cs-CZ" sz="4000" b="1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26876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9154" y="548680"/>
            <a:ext cx="9034846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3. Dopravní cesty městských rychlodrah</a:t>
            </a:r>
          </a:p>
          <a:p>
            <a:endParaRPr lang="cs-CZ" sz="3600" dirty="0"/>
          </a:p>
          <a:p>
            <a:pPr lvl="0" algn="ctr"/>
            <a:r>
              <a:rPr lang="cs-CZ" sz="2800" dirty="0"/>
              <a:t>Jedná se o samostatné drážní těleso bez křížení s 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trasami </a:t>
            </a:r>
            <a:r>
              <a:rPr lang="cs-CZ" sz="2800" dirty="0"/>
              <a:t>jiných doprav, kde přestupování a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návaznosti </a:t>
            </a:r>
            <a:r>
              <a:rPr lang="cs-CZ" sz="2800" dirty="0"/>
              <a:t>na jiné dopravy je pouze </a:t>
            </a:r>
            <a:r>
              <a:rPr lang="cs-CZ" sz="2800" dirty="0" smtClean="0"/>
              <a:t>v</a:t>
            </a:r>
            <a:br>
              <a:rPr lang="cs-CZ" sz="2800" dirty="0" smtClean="0"/>
            </a:br>
            <a:r>
              <a:rPr lang="cs-CZ" sz="2800" dirty="0"/>
              <a:t> přestupních </a:t>
            </a:r>
            <a:r>
              <a:rPr lang="cs-CZ" sz="2800" dirty="0" smtClean="0"/>
              <a:t>stanicích</a:t>
            </a:r>
          </a:p>
          <a:p>
            <a:pPr lvl="0" algn="ctr"/>
            <a:endParaRPr lang="cs-CZ" sz="2800" dirty="0"/>
          </a:p>
          <a:p>
            <a:pPr lvl="0"/>
            <a:r>
              <a:rPr lang="cs-CZ" sz="2800" u="sng" dirty="0"/>
              <a:t>Tyto cesty jsou:</a:t>
            </a:r>
            <a:endParaRPr lang="cs-CZ" sz="2800" dirty="0"/>
          </a:p>
          <a:p>
            <a:pPr lvl="0"/>
            <a:r>
              <a:rPr lang="cs-CZ" sz="2800" dirty="0" smtClean="0"/>
              <a:t>          Podzemní </a:t>
            </a:r>
            <a:r>
              <a:rPr lang="cs-CZ" sz="2800" dirty="0"/>
              <a:t>– metro</a:t>
            </a:r>
          </a:p>
          <a:p>
            <a:pPr lvl="0"/>
            <a:r>
              <a:rPr lang="cs-CZ" sz="2800" dirty="0" smtClean="0"/>
              <a:t>          Pozemní </a:t>
            </a:r>
            <a:r>
              <a:rPr lang="cs-CZ" sz="2800" dirty="0"/>
              <a:t>– metro Černý most</a:t>
            </a:r>
          </a:p>
          <a:p>
            <a:pPr lvl="0"/>
            <a:r>
              <a:rPr lang="cs-CZ" sz="2800" dirty="0" smtClean="0"/>
              <a:t>          Nadzemní </a:t>
            </a:r>
            <a:r>
              <a:rPr lang="cs-CZ" sz="2800" dirty="0"/>
              <a:t>– Berlín U- a S-</a:t>
            </a:r>
            <a:r>
              <a:rPr lang="cs-CZ" sz="2800" dirty="0" err="1"/>
              <a:t>Bahn</a:t>
            </a:r>
            <a:endParaRPr lang="cs-CZ" sz="2800" dirty="0"/>
          </a:p>
          <a:p>
            <a:endParaRPr lang="cs-CZ" sz="36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26876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95536" y="4509120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95536" y="4869160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95536" y="5301208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8385629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4. Ostatní druhy dopravních cest </a:t>
            </a:r>
          </a:p>
          <a:p>
            <a:endParaRPr lang="cs-CZ" sz="4000" b="1" dirty="0" smtClean="0"/>
          </a:p>
          <a:p>
            <a:endParaRPr lang="cs-CZ" sz="4000" b="1" dirty="0"/>
          </a:p>
          <a:p>
            <a:r>
              <a:rPr lang="cs-CZ" sz="4000" dirty="0" smtClean="0"/>
              <a:t>      lanovky</a:t>
            </a:r>
            <a:endParaRPr lang="cs-CZ" sz="4000" b="1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484784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683568" y="2996952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374" y="2708919"/>
            <a:ext cx="3278898" cy="3992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dopravní </a:t>
            </a:r>
            <a:r>
              <a:rPr lang="cs-CZ" dirty="0"/>
              <a:t>c</a:t>
            </a:r>
            <a:r>
              <a:rPr lang="cs-CZ" dirty="0" smtClean="0"/>
              <a:t>esty v MHD?</a:t>
            </a:r>
          </a:p>
          <a:p>
            <a:r>
              <a:rPr lang="cs-CZ" dirty="0" smtClean="0"/>
              <a:t>2.	Popiš tramvajové cesty?</a:t>
            </a:r>
          </a:p>
          <a:p>
            <a:r>
              <a:rPr lang="cs-CZ" dirty="0" smtClean="0"/>
              <a:t>3.	Co by si zařadil do ostatních cest?</a:t>
            </a:r>
          </a:p>
        </p:txBody>
      </p:sp>
    </p:spTree>
    <p:extLst>
      <p:ext uri="{BB962C8B-B14F-4D97-AF65-F5344CB8AC3E}">
        <p14:creationId xmlns:p14="http://schemas.microsoft.com/office/powerpoint/2010/main" val="321403945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251520" y="404664"/>
            <a:ext cx="6872288" cy="57172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1700808"/>
            <a:ext cx="7115175" cy="468052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64008" indent="0">
              <a:buNone/>
            </a:pPr>
            <a:r>
              <a:rPr lang="cs-CZ" sz="1800" dirty="0">
                <a:hlinkClick r:id="rId2"/>
              </a:rPr>
              <a:t>http://upload.wikimedia.org/wikipedia/commons/thumb/a/a6/Barrantram.jpg/220px-Barrantram.jpg</a:t>
            </a:r>
            <a:endParaRPr lang="cs-CZ" sz="1800" dirty="0"/>
          </a:p>
          <a:p>
            <a:pPr marL="64008" indent="0">
              <a:buNone/>
            </a:pPr>
            <a:r>
              <a:rPr lang="cs-CZ" sz="1800" dirty="0">
                <a:hlinkClick r:id="rId3"/>
              </a:rPr>
              <a:t>h</a:t>
            </a:r>
            <a:r>
              <a:rPr lang="cs-CZ" sz="1800" dirty="0" smtClean="0">
                <a:hlinkClick r:id="rId3"/>
              </a:rPr>
              <a:t>ttp</a:t>
            </a:r>
            <a:r>
              <a:rPr lang="cs-CZ" sz="1800" dirty="0">
                <a:hlinkClick r:id="rId3"/>
              </a:rPr>
              <a:t>://upload.wikimedia.org/wikipedia/commons/thumb/5/53/Praha%2C_Letn%C3%A1%2C_Milady_Hor%C3%A1kov%C3%A9.jpg/220px-Praha%2C_Letn%C3%A1%2C_Milady_Hor%C3%A1kov%C3%A9.jpg</a:t>
            </a:r>
            <a:endParaRPr lang="cs-CZ" sz="1800" dirty="0"/>
          </a:p>
          <a:p>
            <a:pPr marL="64008" indent="0">
              <a:buNone/>
            </a:pPr>
            <a:r>
              <a:rPr lang="cs-CZ" sz="1800" dirty="0">
                <a:hlinkClick r:id="rId4"/>
              </a:rPr>
              <a:t>http://upload.wikimedia.org/wikipedia/commons/thumb/d/d4/Sidl._Cerveny_vrch-z_centra.jpg/220px-Sidl._Cerveny_vrch-z_centra.jpg</a:t>
            </a:r>
            <a:endParaRPr lang="cs-CZ" sz="1800" dirty="0"/>
          </a:p>
          <a:p>
            <a:pPr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http://cs.wikipedia.org/wiki/Soubor:Praha,_Mal%C3%A1_Strana,_Pet%C5%99%C3%ADn,_Neboz%C3%ADzek,_jedouc%C3%AD_lanovka.JPG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99184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4FE956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58</TotalTime>
  <Words>289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DOPRAVNÍ CESTY V  MHD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CESTY</dc:title>
  <dc:creator>Verunka</dc:creator>
  <cp:lastModifiedBy>SMITKA František</cp:lastModifiedBy>
  <cp:revision>7</cp:revision>
  <dcterms:created xsi:type="dcterms:W3CDTF">2013-09-11T19:53:34Z</dcterms:created>
  <dcterms:modified xsi:type="dcterms:W3CDTF">2013-10-31T15:07:13Z</dcterms:modified>
</cp:coreProperties>
</file>