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71" r:id="rId13"/>
    <p:sldId id="265" r:id="rId14"/>
    <p:sldId id="266" r:id="rId15"/>
    <p:sldId id="267" r:id="rId16"/>
    <p:sldId id="268" r:id="rId17"/>
    <p:sldId id="269" r:id="rId18"/>
    <p:sldId id="270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9C1AF93-45EE-410A-900A-E1DF30DBA117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A640508-88DC-4FD8-9961-A3F8D3D4AA4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75571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Operativní řízení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9653796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3512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348880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 OPERATIVNÍ ŘÍZENÍ SILNIČNÍ DOPRAVY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0648"/>
            <a:ext cx="7848872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Specifická zaměřenost dopravních organizací používá </a:t>
            </a:r>
            <a:r>
              <a:rPr lang="cs-CZ" sz="2400" b="1" dirty="0"/>
              <a:t>pojmu dispečerské řízení</a:t>
            </a:r>
            <a:r>
              <a:rPr lang="cs-CZ" sz="2400" dirty="0"/>
              <a:t>, které </a:t>
            </a:r>
            <a:r>
              <a:rPr lang="cs-CZ" sz="2400" b="1" dirty="0"/>
              <a:t>vyžaduje</a:t>
            </a:r>
            <a:r>
              <a:rPr lang="cs-CZ" sz="2400" dirty="0"/>
              <a:t>, aby </a:t>
            </a:r>
            <a:r>
              <a:rPr lang="cs-CZ" sz="2400" b="1" dirty="0"/>
              <a:t>realizátoři</a:t>
            </a:r>
            <a:r>
              <a:rPr lang="cs-CZ" sz="2400" dirty="0"/>
              <a:t> této funkce řízení </a:t>
            </a:r>
            <a:r>
              <a:rPr lang="cs-CZ" sz="2400" b="1" dirty="0"/>
              <a:t>ovládli</a:t>
            </a:r>
            <a:r>
              <a:rPr lang="cs-CZ" sz="2400" dirty="0"/>
              <a:t> a </a:t>
            </a:r>
            <a:r>
              <a:rPr lang="cs-CZ" sz="2400" b="1" dirty="0"/>
              <a:t>uměli</a:t>
            </a:r>
            <a:r>
              <a:rPr lang="cs-CZ" sz="2400" dirty="0"/>
              <a:t> tvůrčím způsobem </a:t>
            </a:r>
            <a:r>
              <a:rPr lang="cs-CZ" sz="2400" b="1" dirty="0"/>
              <a:t>aplikovat specifické formy dispečerského řízení</a:t>
            </a:r>
            <a:r>
              <a:rPr lang="cs-CZ" sz="2400" dirty="0"/>
              <a:t>, a jeho </a:t>
            </a:r>
            <a:r>
              <a:rPr lang="cs-CZ" sz="2400" b="1" dirty="0"/>
              <a:t>formy</a:t>
            </a:r>
            <a:r>
              <a:rPr lang="cs-CZ" sz="2400" dirty="0"/>
              <a:t> a </a:t>
            </a:r>
            <a:r>
              <a:rPr lang="cs-CZ" sz="2400" b="1" dirty="0"/>
              <a:t>metody</a:t>
            </a:r>
            <a:r>
              <a:rPr lang="cs-CZ" sz="2400" dirty="0" smtClean="0"/>
              <a:t>.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400" dirty="0"/>
              <a:t>Dispečerské řízení je tedy součástí operativního řízení a má dvě složky: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příprava </a:t>
            </a:r>
            <a:r>
              <a:rPr lang="cs-CZ" sz="2400" b="1" dirty="0"/>
              <a:t>provozu </a:t>
            </a:r>
            <a:r>
              <a:rPr lang="cs-CZ" sz="2400" dirty="0"/>
              <a:t> </a:t>
            </a:r>
            <a:r>
              <a:rPr lang="cs-CZ" sz="2400" dirty="0" smtClean="0"/>
              <a:t>    sestavení </a:t>
            </a:r>
            <a:r>
              <a:rPr lang="cs-CZ" sz="2400" dirty="0"/>
              <a:t>plánu na určité časové období (den, týden, turnus</a:t>
            </a:r>
            <a:r>
              <a:rPr lang="cs-CZ" sz="2400" dirty="0" smtClean="0"/>
              <a:t>)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r>
              <a:rPr lang="cs-CZ" sz="2400" b="1" dirty="0"/>
              <a:t>b) řízení provozu </a:t>
            </a:r>
            <a:r>
              <a:rPr lang="cs-CZ" sz="2400" dirty="0"/>
              <a:t> </a:t>
            </a:r>
            <a:r>
              <a:rPr lang="cs-CZ" sz="2400" dirty="0" smtClean="0"/>
              <a:t>          zajišťování </a:t>
            </a:r>
            <a:r>
              <a:rPr lang="cs-CZ" sz="2400" dirty="0"/>
              <a:t>plnění </a:t>
            </a:r>
            <a:r>
              <a:rPr lang="cs-CZ" sz="2400" dirty="0" smtClean="0"/>
              <a:t>plánu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OPERATIVNÍ PLÁNY</a:t>
            </a:r>
          </a:p>
          <a:p>
            <a:endParaRPr lang="cs-CZ" sz="2400" dirty="0"/>
          </a:p>
          <a:p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3851920" y="3717032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779912" y="4797152"/>
            <a:ext cx="36004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172400" cy="5509200"/>
          </a:xfrm>
          <a:prstGeom prst="rect">
            <a:avLst/>
          </a:prstGeom>
          <a:ln w="38100"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pt-BR" sz="2400" dirty="0"/>
              <a:t>V dopravních organizacích </a:t>
            </a:r>
            <a:r>
              <a:rPr lang="pt-BR" sz="2400" b="1" dirty="0"/>
              <a:t>se sestavuje</a:t>
            </a:r>
            <a:r>
              <a:rPr lang="pt-BR" sz="2400" dirty="0"/>
              <a:t> celá řada </a:t>
            </a:r>
            <a:r>
              <a:rPr lang="pt-BR" sz="2400" b="1" dirty="0"/>
              <a:t>operativních plánů</a:t>
            </a:r>
            <a:r>
              <a:rPr lang="pt-BR" sz="2400" dirty="0" smtClean="0"/>
              <a:t>: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3200" b="1" dirty="0" smtClean="0"/>
              <a:t>G</a:t>
            </a:r>
            <a:r>
              <a:rPr lang="cs-CZ" sz="2400" dirty="0" smtClean="0"/>
              <a:t>rafikony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r>
              <a:rPr lang="cs-CZ" sz="3200" b="1" dirty="0"/>
              <a:t>2. </a:t>
            </a:r>
            <a:r>
              <a:rPr lang="cs-CZ" sz="3200" b="1" dirty="0" smtClean="0"/>
              <a:t> J</a:t>
            </a:r>
            <a:r>
              <a:rPr lang="cs-CZ" sz="2400" dirty="0" smtClean="0"/>
              <a:t>ízdní řády</a:t>
            </a:r>
          </a:p>
          <a:p>
            <a:endParaRPr lang="cs-CZ" sz="2400" dirty="0" smtClean="0"/>
          </a:p>
          <a:p>
            <a:r>
              <a:rPr lang="cs-CZ" sz="3200" b="1" dirty="0" smtClean="0"/>
              <a:t>3.  P</a:t>
            </a:r>
            <a:r>
              <a:rPr lang="cs-CZ" sz="2400" dirty="0" smtClean="0"/>
              <a:t>lány služeb provozních pracovníků</a:t>
            </a:r>
          </a:p>
          <a:p>
            <a:endParaRPr lang="cs-CZ" sz="2400" dirty="0" smtClean="0"/>
          </a:p>
          <a:p>
            <a:r>
              <a:rPr lang="cs-CZ" sz="3200" b="1" dirty="0" smtClean="0"/>
              <a:t>4.  P</a:t>
            </a:r>
            <a:r>
              <a:rPr lang="cs-CZ" sz="2400" dirty="0" smtClean="0"/>
              <a:t>lány ošetřování A oprav dopravních prostředků</a:t>
            </a:r>
          </a:p>
          <a:p>
            <a:endParaRPr lang="cs-CZ" sz="2400" dirty="0" smtClean="0"/>
          </a:p>
          <a:p>
            <a:r>
              <a:rPr lang="cs-CZ" sz="3200" b="1" dirty="0" smtClean="0"/>
              <a:t>5.  P</a:t>
            </a:r>
            <a:r>
              <a:rPr lang="cs-CZ" sz="2400" dirty="0" smtClean="0"/>
              <a:t>lány revizí protipožárních prostředků, zdvihacích prostředků, </a:t>
            </a:r>
            <a:r>
              <a:rPr lang="cs-CZ" sz="2400" dirty="0" err="1" smtClean="0"/>
              <a:t>atd</a:t>
            </a:r>
            <a:endParaRPr lang="cs-CZ" sz="2400" dirty="0" smtClean="0"/>
          </a:p>
          <a:p>
            <a:pPr algn="ctr"/>
            <a:endParaRPr lang="cs-CZ" sz="2400" dirty="0"/>
          </a:p>
        </p:txBody>
      </p:sp>
    </p:spTree>
  </p:cSld>
  <p:clrMapOvr>
    <a:masterClrMapping/>
  </p:clrMapOvr>
  <p:transition spd="med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/>
              <a:t>OPERATIVNÍ ŘÍZENÍ SILNIČNÍ NÁKLADNÍ DOPRAVY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 SILNIČNÍ DOPRAVĚ </a:t>
            </a:r>
            <a:r>
              <a:rPr lang="cs-CZ" sz="2800" b="1" dirty="0" smtClean="0"/>
              <a:t>ZÁSILKY</a:t>
            </a:r>
            <a:r>
              <a:rPr lang="cs-CZ" sz="2800" dirty="0" smtClean="0"/>
              <a:t> </a:t>
            </a:r>
            <a:br>
              <a:rPr lang="cs-CZ" sz="2800" dirty="0" smtClean="0"/>
            </a:br>
            <a:r>
              <a:rPr lang="cs-CZ" sz="2800" dirty="0" smtClean="0"/>
              <a:t>(PŘEPRAVOVANÝ NÁKLAD) </a:t>
            </a:r>
            <a:r>
              <a:rPr lang="cs-CZ" sz="2800" b="1" dirty="0" smtClean="0"/>
              <a:t>DĚLÍME NA</a:t>
            </a:r>
            <a:r>
              <a:rPr lang="cs-CZ" sz="2800" dirty="0" smtClean="0"/>
              <a:t>:</a:t>
            </a:r>
          </a:p>
          <a:p>
            <a:pPr algn="ctr"/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800" b="1" dirty="0" smtClean="0"/>
              <a:t>VOZOVÉ</a:t>
            </a:r>
            <a:r>
              <a:rPr lang="cs-CZ" sz="2000" b="1" dirty="0" smtClean="0"/>
              <a:t> </a:t>
            </a:r>
          </a:p>
          <a:p>
            <a:pPr marL="457200" indent="-457200"/>
            <a:r>
              <a:rPr lang="cs-CZ" sz="2000" dirty="0" smtClean="0"/>
              <a:t>zásilky </a:t>
            </a:r>
            <a:r>
              <a:rPr lang="cs-CZ" sz="2000" dirty="0"/>
              <a:t>přepravované od jednoho odesilatele jednou jízdou </a:t>
            </a:r>
            <a:r>
              <a:rPr lang="cs-CZ" sz="2000" dirty="0" smtClean="0"/>
              <a:t>silničního</a:t>
            </a:r>
          </a:p>
          <a:p>
            <a:pPr marL="457200" indent="-457200"/>
            <a:r>
              <a:rPr lang="cs-CZ" sz="2000" dirty="0"/>
              <a:t>v</a:t>
            </a:r>
            <a:r>
              <a:rPr lang="cs-CZ" sz="2000" dirty="0" smtClean="0"/>
              <a:t>ozidla, jsou </a:t>
            </a:r>
            <a:r>
              <a:rPr lang="cs-CZ" sz="2000" dirty="0"/>
              <a:t>to zásilky, jimiž se využije užitečná hmotnost nebo </a:t>
            </a:r>
            <a:r>
              <a:rPr lang="cs-CZ" sz="2000" dirty="0" smtClean="0"/>
              <a:t>ložní</a:t>
            </a:r>
          </a:p>
          <a:p>
            <a:pPr marL="457200" indent="-457200"/>
            <a:r>
              <a:rPr lang="cs-CZ" sz="2000" dirty="0" smtClean="0"/>
              <a:t>plocha vozidla</a:t>
            </a:r>
          </a:p>
          <a:p>
            <a:pPr marL="457200" indent="-457200"/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r>
              <a:rPr lang="cs-CZ" sz="2800" b="1" dirty="0" smtClean="0"/>
              <a:t>2. PŘIKLÁDKY </a:t>
            </a:r>
            <a:endParaRPr lang="cs-CZ" sz="2000" b="1" dirty="0"/>
          </a:p>
          <a:p>
            <a:r>
              <a:rPr lang="cs-CZ" sz="2000" dirty="0" smtClean="0"/>
              <a:t>zásilky </a:t>
            </a:r>
            <a:r>
              <a:rPr lang="cs-CZ" sz="2000" dirty="0"/>
              <a:t>přepravované společně s jinými </a:t>
            </a:r>
            <a:r>
              <a:rPr lang="cs-CZ" sz="2000" dirty="0" smtClean="0"/>
              <a:t>zásilkami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800" b="1" dirty="0" smtClean="0"/>
              <a:t>3. KUSOVÉ</a:t>
            </a:r>
            <a:endParaRPr lang="cs-CZ" sz="2000" b="1" dirty="0"/>
          </a:p>
          <a:p>
            <a:r>
              <a:rPr lang="cs-CZ" sz="2000" dirty="0" smtClean="0"/>
              <a:t> </a:t>
            </a:r>
            <a:r>
              <a:rPr lang="cs-CZ" sz="2000" dirty="0"/>
              <a:t>zásilky, které se přepravují za zvláštních přepravních podmínek a </a:t>
            </a:r>
            <a:r>
              <a:rPr lang="cs-CZ" sz="2000" dirty="0" smtClean="0"/>
              <a:t>nesplňují charakter </a:t>
            </a:r>
            <a:r>
              <a:rPr lang="cs-CZ" sz="2000" dirty="0"/>
              <a:t>vozových zásilek či </a:t>
            </a:r>
            <a:r>
              <a:rPr lang="cs-CZ" sz="2000" dirty="0" smtClean="0"/>
              <a:t>přikládek</a:t>
            </a:r>
            <a:endParaRPr lang="cs-CZ" sz="2000" dirty="0"/>
          </a:p>
        </p:txBody>
      </p:sp>
      <p:cxnSp>
        <p:nvCxnSpPr>
          <p:cNvPr id="4" name="Pravoúhlá spojovací čára 3"/>
          <p:cNvCxnSpPr/>
          <p:nvPr/>
        </p:nvCxnSpPr>
        <p:spPr>
          <a:xfrm>
            <a:off x="0" y="1700808"/>
            <a:ext cx="323528" cy="288032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ravoúhlá spojovací čára 4"/>
          <p:cNvCxnSpPr/>
          <p:nvPr/>
        </p:nvCxnSpPr>
        <p:spPr>
          <a:xfrm>
            <a:off x="0" y="3573016"/>
            <a:ext cx="323528" cy="288032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ravoúhlá spojovací čára 5"/>
          <p:cNvCxnSpPr/>
          <p:nvPr/>
        </p:nvCxnSpPr>
        <p:spPr>
          <a:xfrm>
            <a:off x="0" y="4941168"/>
            <a:ext cx="323528" cy="288032"/>
          </a:xfrm>
          <a:prstGeom prst="bentConnector3">
            <a:avLst>
              <a:gd name="adj1" fmla="val 50000"/>
            </a:avLst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OPERATIVNÍ PLÁNOVÁNÍ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229600" cy="4572000"/>
          </a:xfrm>
        </p:spPr>
        <p:txBody>
          <a:bodyPr/>
          <a:lstStyle/>
          <a:p>
            <a:pPr algn="ctr">
              <a:buNone/>
            </a:pPr>
            <a:r>
              <a:rPr lang="cs-CZ" sz="2800" dirty="0" smtClean="0"/>
              <a:t>Při OPERATIVNÍM PLÁNOVÁNÍ práce nákladních automobilů </a:t>
            </a:r>
            <a:r>
              <a:rPr lang="cs-CZ" sz="2800" b="1" dirty="0" smtClean="0"/>
              <a:t>mezi místy nakládky a vykládky </a:t>
            </a:r>
            <a:r>
              <a:rPr lang="cs-CZ" sz="2800" dirty="0" smtClean="0"/>
              <a:t>je možno </a:t>
            </a:r>
            <a:r>
              <a:rPr lang="cs-CZ" sz="2800" b="1" dirty="0" smtClean="0"/>
              <a:t>využívat různých dopravních systémů</a:t>
            </a:r>
            <a:r>
              <a:rPr lang="cs-CZ" sz="2800" dirty="0" smtClean="0"/>
              <a:t>.</a:t>
            </a:r>
          </a:p>
          <a:p>
            <a:pPr algn="ctr"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 OPERATIVNÍ PLÁNOVÁNÍ </a:t>
            </a:r>
            <a:r>
              <a:rPr lang="cs-CZ" sz="2800" b="1" dirty="0" smtClean="0"/>
              <a:t>zajišťuje uspokojení přepravních požadavků </a:t>
            </a:r>
            <a:r>
              <a:rPr lang="cs-CZ" sz="2800" dirty="0" smtClean="0"/>
              <a:t>s minimálním vynaložením prostředků materiálových, technických a finančních.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91680" y="2276872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475656" y="4509120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115616" y="908720"/>
          <a:ext cx="7632848" cy="5328592"/>
        </p:xfrm>
        <a:graphic>
          <a:graphicData uri="http://schemas.openxmlformats.org/drawingml/2006/table">
            <a:tbl>
              <a:tblPr/>
              <a:tblGrid>
                <a:gridCol w="7632848"/>
              </a:tblGrid>
              <a:tr h="532859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</a:t>
                      </a: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                                 1. pro každého řidiče</a:t>
                      </a:r>
                    </a:p>
                    <a:p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	                           2. pro každou směnu</a:t>
                      </a:r>
                    </a:p>
                    <a:p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	                           3. pro každé vozidlo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                                  1. podle evidence příjezdu a               </a:t>
                      </a: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                                       návratu vozidel</a:t>
                      </a:r>
                    </a:p>
                    <a:p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	                            2. podle deníků dispečerů</a:t>
                      </a:r>
                    </a:p>
                    <a:p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	                            3. objednávky přepravy od                  </a:t>
                      </a: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                                        přepravců</a:t>
                      </a:r>
                    </a:p>
                    <a:p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	                            4. žádanky o přepravu nákladů  </a:t>
                      </a:r>
                    </a:p>
                    <a:p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                                       (pro vlastní organizaci)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1097280" y="942535"/>
          <a:ext cx="7638757" cy="2039816"/>
        </p:xfrm>
        <a:graphic>
          <a:graphicData uri="http://schemas.openxmlformats.org/drawingml/2006/table">
            <a:tbl>
              <a:tblPr/>
              <a:tblGrid>
                <a:gridCol w="7638757"/>
              </a:tblGrid>
              <a:tr h="20398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OPERATIVNÍ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   PLÁNY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      SE                                        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ZPRACOVÁVAJÍ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1115616" y="2996952"/>
          <a:ext cx="7624690" cy="3193366"/>
        </p:xfrm>
        <a:graphic>
          <a:graphicData uri="http://schemas.openxmlformats.org/drawingml/2006/table">
            <a:tbl>
              <a:tblPr/>
              <a:tblGrid>
                <a:gridCol w="7624690"/>
              </a:tblGrid>
              <a:tr h="31933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PODKLADEM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      PRO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ZPRACOVÁNÍ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OPERATIVNÍCH </a:t>
                      </a:r>
                      <a:b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kumimoji="0" lang="cs-CZ" sz="2000" b="1" kern="1200" dirty="0" smtClean="0">
                          <a:solidFill>
                            <a:schemeClr val="accent1"/>
                          </a:solidFill>
                          <a:latin typeface="+mn-lt"/>
                          <a:ea typeface="+mn-ea"/>
                          <a:cs typeface="+mn-cs"/>
                        </a:rPr>
                        <a:t>     PLÁNŮ 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4529797" y="3010486"/>
          <a:ext cx="4206240" cy="3221502"/>
        </p:xfrm>
        <a:graphic>
          <a:graphicData uri="http://schemas.openxmlformats.org/drawingml/2006/table">
            <a:tbl>
              <a:tblPr/>
              <a:tblGrid>
                <a:gridCol w="4206240"/>
              </a:tblGrid>
              <a:tr h="32215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38" name="Přímá spojovací šipka 37"/>
          <p:cNvCxnSpPr/>
          <p:nvPr/>
        </p:nvCxnSpPr>
        <p:spPr>
          <a:xfrm>
            <a:off x="2987824" y="177281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3275856" y="465313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82296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 SYSTÉMY PŘEPRAVY VOZOVÝCH         ZÁSILEK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8964488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ROZEZNÁVÁME </a:t>
            </a:r>
            <a:r>
              <a:rPr lang="cs-CZ" b="1" dirty="0" smtClean="0"/>
              <a:t>ČTYŘI ZÁKLADNÍ SYSTÉMY PŘEPRAVY</a:t>
            </a:r>
            <a:r>
              <a:rPr lang="cs-CZ" dirty="0" smtClean="0"/>
              <a:t>:</a:t>
            </a:r>
            <a:br>
              <a:rPr lang="cs-CZ" dirty="0" smtClean="0"/>
            </a:b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lvl="0" algn="ctr">
              <a:buSzPct val="100000"/>
              <a:buNone/>
            </a:pPr>
            <a:r>
              <a:rPr lang="cs-CZ" sz="4800" dirty="0" smtClean="0">
                <a:solidFill>
                  <a:schemeClr val="accent1"/>
                </a:solidFill>
                <a:hlinkClick r:id="rId2" action="ppaction://hlinksldjump"/>
              </a:rPr>
              <a:t>K</a:t>
            </a:r>
            <a:r>
              <a:rPr lang="cs-CZ" sz="4800" dirty="0" smtClean="0">
                <a:hlinkClick r:id="rId2" action="ppaction://hlinksldjump"/>
              </a:rPr>
              <a:t>YVADLOVÁ DOPRAVA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lvl="0">
              <a:buSzPct val="100000"/>
              <a:buNone/>
            </a:pPr>
            <a:endParaRPr lang="cs-CZ" sz="4000" dirty="0" smtClean="0">
              <a:solidFill>
                <a:schemeClr val="accent1"/>
              </a:solidFill>
            </a:endParaRPr>
          </a:p>
          <a:p>
            <a:pPr>
              <a:buSzPct val="100000"/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600" y="4077072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971600" y="4797152"/>
            <a:ext cx="69847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971600" y="4077072"/>
            <a:ext cx="698477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956376" y="4077072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622704" cy="5940088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dirty="0"/>
              <a:t>Je </a:t>
            </a:r>
            <a:r>
              <a:rPr lang="cs-CZ" sz="2000" b="1" dirty="0"/>
              <a:t>tvořena</a:t>
            </a:r>
            <a:r>
              <a:rPr lang="cs-CZ" sz="2000" dirty="0"/>
              <a:t> opakujícími se jízdami nákladních automobilů </a:t>
            </a:r>
            <a:r>
              <a:rPr lang="cs-CZ" sz="2000" b="1" dirty="0"/>
              <a:t>mezi 2 stálými místy nakládky a </a:t>
            </a:r>
            <a:r>
              <a:rPr lang="cs-CZ" sz="2000" b="1" dirty="0" smtClean="0"/>
              <a:t>vykládky</a:t>
            </a:r>
            <a:r>
              <a:rPr lang="cs-CZ" sz="2000" dirty="0" smtClean="0"/>
              <a:t>. </a:t>
            </a:r>
            <a:r>
              <a:rPr lang="cs-CZ" sz="2000" b="1" dirty="0" smtClean="0"/>
              <a:t>Vzdálenost </a:t>
            </a:r>
            <a:r>
              <a:rPr lang="cs-CZ" sz="2000" b="1" dirty="0"/>
              <a:t>od místa nakládky do místa vykládky</a:t>
            </a:r>
            <a:r>
              <a:rPr lang="cs-CZ" sz="2000" dirty="0"/>
              <a:t> se pak nazývá </a:t>
            </a:r>
            <a:r>
              <a:rPr lang="cs-CZ" sz="2000" b="1" dirty="0"/>
              <a:t>úsekem </a:t>
            </a:r>
            <a:r>
              <a:rPr lang="cs-CZ" sz="2000" b="1" dirty="0" smtClean="0"/>
              <a:t>kyvadlové přepravy</a:t>
            </a:r>
            <a:r>
              <a:rPr lang="cs-CZ" sz="2000" dirty="0" smtClean="0"/>
              <a:t>.</a:t>
            </a:r>
          </a:p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Podle toho, jaká část kyvadlových jízd je uskutečněna jako ložená, </a:t>
            </a:r>
            <a:r>
              <a:rPr lang="cs-CZ" sz="2000" b="1" dirty="0"/>
              <a:t>rozeznáváme čtyři druhy kyvadlové přepravy</a:t>
            </a:r>
            <a:r>
              <a:rPr lang="cs-CZ" sz="2000" dirty="0" smtClean="0"/>
              <a:t>:</a:t>
            </a:r>
          </a:p>
          <a:p>
            <a:pPr algn="ctr"/>
            <a:endParaRPr lang="cs-CZ" sz="2000" dirty="0"/>
          </a:p>
          <a:p>
            <a:pPr marL="457200" indent="-457200"/>
            <a:r>
              <a:rPr lang="cs-CZ" sz="2000" b="1" dirty="0" smtClean="0"/>
              <a:t>1. jednosměrně </a:t>
            </a:r>
            <a:r>
              <a:rPr lang="cs-CZ" sz="2000" b="1" dirty="0"/>
              <a:t>vytížené </a:t>
            </a:r>
            <a:r>
              <a:rPr lang="cs-CZ" sz="2000" dirty="0"/>
              <a:t>- kdy při zpětné jízdě jede vozidlo </a:t>
            </a:r>
            <a:r>
              <a:rPr lang="cs-CZ" sz="2000" dirty="0" smtClean="0"/>
              <a:t>prázdné</a:t>
            </a:r>
          </a:p>
          <a:p>
            <a:pPr marL="457200" indent="-457200">
              <a:buAutoNum type="arabicPeriod"/>
            </a:pPr>
            <a:endParaRPr lang="cs-CZ" sz="2000" dirty="0"/>
          </a:p>
          <a:p>
            <a:r>
              <a:rPr lang="cs-CZ" sz="2000" b="1" dirty="0"/>
              <a:t>2. </a:t>
            </a:r>
            <a:r>
              <a:rPr lang="cs-CZ" sz="2000" b="1" dirty="0" smtClean="0"/>
              <a:t>oboustranně </a:t>
            </a:r>
            <a:r>
              <a:rPr lang="cs-CZ" sz="2000" b="1" dirty="0"/>
              <a:t>vytížené </a:t>
            </a:r>
            <a:r>
              <a:rPr lang="cs-CZ" sz="2000" dirty="0"/>
              <a:t>- kdy jízdu tam i zpět koná vozidlo s </a:t>
            </a:r>
            <a:r>
              <a:rPr lang="cs-CZ" sz="2000" dirty="0" smtClean="0"/>
              <a:t>nákladem</a:t>
            </a:r>
          </a:p>
          <a:p>
            <a:endParaRPr lang="cs-CZ" sz="2000" dirty="0"/>
          </a:p>
          <a:p>
            <a:r>
              <a:rPr lang="cs-CZ" sz="2000" b="1" dirty="0"/>
              <a:t>3</a:t>
            </a:r>
            <a:r>
              <a:rPr lang="cs-CZ" sz="2000" dirty="0"/>
              <a:t>. </a:t>
            </a:r>
            <a:r>
              <a:rPr lang="cs-CZ" sz="2000" b="1" dirty="0" smtClean="0"/>
              <a:t>se </a:t>
            </a:r>
            <a:r>
              <a:rPr lang="cs-CZ" sz="2000" b="1" dirty="0"/>
              <a:t>zpětnou jízdou částečně vytíženou </a:t>
            </a:r>
            <a:r>
              <a:rPr lang="cs-CZ" sz="2000" dirty="0"/>
              <a:t>- kdy je zpětná jízda využita na části </a:t>
            </a:r>
            <a:r>
              <a:rPr lang="cs-CZ" sz="2000" dirty="0" smtClean="0"/>
              <a:t>úseku</a:t>
            </a:r>
          </a:p>
          <a:p>
            <a:endParaRPr lang="cs-CZ" sz="2000" dirty="0"/>
          </a:p>
          <a:p>
            <a:r>
              <a:rPr lang="cs-CZ" sz="2000" b="1" dirty="0"/>
              <a:t>4</a:t>
            </a:r>
            <a:r>
              <a:rPr lang="cs-CZ" sz="2000" dirty="0" smtClean="0"/>
              <a:t>. </a:t>
            </a:r>
            <a:r>
              <a:rPr lang="cs-CZ" sz="2000" b="1" dirty="0" smtClean="0"/>
              <a:t>se </a:t>
            </a:r>
            <a:r>
              <a:rPr lang="cs-CZ" sz="2000" b="1" dirty="0"/>
              <a:t>zajížďkou </a:t>
            </a:r>
            <a:r>
              <a:rPr lang="cs-CZ" sz="2000" dirty="0"/>
              <a:t>- kdy vozidlo zajíždí stranou hlavního směru pro zpětný </a:t>
            </a:r>
            <a:r>
              <a:rPr lang="cs-CZ" sz="2000" dirty="0" smtClean="0"/>
              <a:t>náklad</a:t>
            </a:r>
          </a:p>
          <a:p>
            <a:endParaRPr lang="cs-CZ" sz="2000" dirty="0"/>
          </a:p>
          <a:p>
            <a:pPr algn="ctr"/>
            <a:r>
              <a:rPr lang="cs-CZ" sz="2000" b="1" dirty="0"/>
              <a:t>Nejvhodnější způsob </a:t>
            </a:r>
            <a:r>
              <a:rPr lang="cs-CZ" sz="2000" dirty="0"/>
              <a:t>kyvadlové dopravy je </a:t>
            </a:r>
            <a:r>
              <a:rPr lang="cs-CZ" sz="2000" b="1" dirty="0"/>
              <a:t>obousměrně vytížená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79512" y="2780928"/>
            <a:ext cx="30963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79512" y="4293096"/>
            <a:ext cx="51480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79512" y="3356992"/>
            <a:ext cx="30963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79512" y="5157192"/>
            <a:ext cx="20162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016" y="260649"/>
            <a:ext cx="8533456" cy="6555641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Při</a:t>
            </a:r>
            <a:r>
              <a:rPr lang="cs-CZ" sz="2400" dirty="0" smtClean="0"/>
              <a:t> </a:t>
            </a:r>
            <a:r>
              <a:rPr lang="cs-CZ" sz="2400" b="1" dirty="0" smtClean="0"/>
              <a:t>plánování</a:t>
            </a:r>
            <a:r>
              <a:rPr lang="cs-CZ" sz="2400" dirty="0" smtClean="0"/>
              <a:t> kyvadlových jízd </a:t>
            </a:r>
            <a:r>
              <a:rPr lang="cs-CZ" sz="2400" b="1" dirty="0" smtClean="0"/>
              <a:t>se vychází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b="1" dirty="0" smtClean="0"/>
              <a:t>z doby obratu</a:t>
            </a:r>
          </a:p>
          <a:p>
            <a:pPr marL="457200" indent="-457200">
              <a:buAutoNum type="alphaLcParenR"/>
            </a:pPr>
            <a:endParaRPr lang="cs-CZ" sz="2400" b="1" dirty="0" smtClean="0"/>
          </a:p>
          <a:p>
            <a:r>
              <a:rPr lang="cs-CZ" sz="2400" b="1" dirty="0" smtClean="0"/>
              <a:t>b) z počtu obratů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c) z denních výkonů vozidla v t, </a:t>
            </a:r>
            <a:r>
              <a:rPr lang="cs-CZ" sz="2400" b="1" dirty="0" err="1" smtClean="0"/>
              <a:t>tkm</a:t>
            </a:r>
            <a:r>
              <a:rPr lang="cs-CZ" sz="2400" b="1" dirty="0" smtClean="0"/>
              <a:t>, km</a:t>
            </a:r>
          </a:p>
          <a:p>
            <a:endParaRPr lang="cs-CZ" sz="2400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Doba obratu vozidla </a:t>
            </a:r>
            <a:r>
              <a:rPr lang="cs-CZ" sz="2400" dirty="0" smtClean="0"/>
              <a:t>je doba od naložení vozidla v jednom koncovém bodě kyvadlové dopravy až do opětovného naložení v témže místě. </a:t>
            </a:r>
          </a:p>
          <a:p>
            <a:endParaRPr lang="cs-CZ" sz="2400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Při jednosměrně vytížené kyvadlové přepravě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jde pouze o jednu nakládku a vykládku. </a:t>
            </a:r>
          </a:p>
          <a:p>
            <a:endParaRPr lang="cs-CZ" sz="2400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U zbývajících druhů kyvadlových doprav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půjde o dvě nakládky a vykládky.</a:t>
            </a:r>
            <a:endParaRPr lang="cs-CZ" sz="2400" dirty="0"/>
          </a:p>
        </p:txBody>
      </p:sp>
      <p:sp>
        <p:nvSpPr>
          <p:cNvPr id="3" name="Mínus 2"/>
          <p:cNvSpPr/>
          <p:nvPr/>
        </p:nvSpPr>
        <p:spPr>
          <a:xfrm>
            <a:off x="-828600" y="2852936"/>
            <a:ext cx="8568952" cy="72008"/>
          </a:xfrm>
          <a:prstGeom prst="mathMinus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ínus 3"/>
          <p:cNvSpPr/>
          <p:nvPr/>
        </p:nvSpPr>
        <p:spPr>
          <a:xfrm>
            <a:off x="-252536" y="1412776"/>
            <a:ext cx="4176464" cy="72008"/>
          </a:xfrm>
          <a:prstGeom prst="mathMinus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ínus 4"/>
          <p:cNvSpPr/>
          <p:nvPr/>
        </p:nvSpPr>
        <p:spPr>
          <a:xfrm>
            <a:off x="-252536" y="2132856"/>
            <a:ext cx="4176464" cy="72008"/>
          </a:xfrm>
          <a:prstGeom prst="mathMinus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2492896"/>
            <a:ext cx="5790368" cy="1015663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cs-CZ" sz="6000" dirty="0" smtClean="0">
                <a:solidFill>
                  <a:schemeClr val="accent1"/>
                </a:solidFill>
                <a:hlinkClick r:id="rId2" action="ppaction://hlinksldjump"/>
              </a:rPr>
              <a:t>R</a:t>
            </a:r>
            <a:r>
              <a:rPr lang="cs-CZ" sz="6000" dirty="0" smtClean="0">
                <a:hlinkClick r:id="rId2" action="ppaction://hlinksldjump"/>
              </a:rPr>
              <a:t>ADIÁLNÍ JÍZDY</a:t>
            </a:r>
            <a:endParaRPr lang="cs-CZ" sz="6000" dirty="0"/>
          </a:p>
        </p:txBody>
      </p:sp>
    </p:spTree>
  </p:cSld>
  <p:clrMapOvr>
    <a:masterClrMapping/>
  </p:clrMapOvr>
  <p:transition spd="med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36712"/>
            <a:ext cx="7560840" cy="4524315"/>
          </a:xfrm>
          <a:prstGeom prst="rect">
            <a:avLst/>
          </a:prstGeom>
          <a:ln w="38100"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Využívají se </a:t>
            </a:r>
            <a:r>
              <a:rPr lang="cs-CZ" sz="2400" dirty="0"/>
              <a:t>při svozu a rozvozu zboží do železničních stanic a z nich, nebo při přepravě zboží speciálními jednoúčelovými vozidly (cement).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Při </a:t>
            </a:r>
            <a:r>
              <a:rPr lang="cs-CZ" sz="2400" dirty="0"/>
              <a:t>těchto jízdách se </a:t>
            </a:r>
            <a:r>
              <a:rPr lang="cs-CZ" sz="2400" b="1" dirty="0"/>
              <a:t>zboží</a:t>
            </a:r>
            <a:r>
              <a:rPr lang="cs-CZ" sz="2400" dirty="0"/>
              <a:t> </a:t>
            </a:r>
            <a:r>
              <a:rPr lang="cs-CZ" sz="2400" b="1" dirty="0"/>
              <a:t>vyváží nebo sváží </a:t>
            </a:r>
            <a:r>
              <a:rPr lang="cs-CZ" sz="2400" dirty="0"/>
              <a:t>nákladními automobily </a:t>
            </a:r>
            <a:r>
              <a:rPr lang="cs-CZ" sz="2400" b="1" dirty="0"/>
              <a:t>z jednoho místa nebo do jednoho místa</a:t>
            </a:r>
            <a:r>
              <a:rPr lang="cs-CZ" sz="2400" dirty="0"/>
              <a:t>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b="1" dirty="0" smtClean="0"/>
              <a:t>Jedna </a:t>
            </a:r>
            <a:r>
              <a:rPr lang="cs-CZ" sz="2400" b="1" dirty="0"/>
              <a:t>jízda</a:t>
            </a:r>
            <a:r>
              <a:rPr lang="cs-CZ" sz="2400" dirty="0"/>
              <a:t> je zpravidla </a:t>
            </a:r>
            <a:r>
              <a:rPr lang="cs-CZ" sz="2400" b="1" dirty="0"/>
              <a:t>prázdná</a:t>
            </a:r>
            <a:r>
              <a:rPr lang="cs-CZ" sz="2400" dirty="0"/>
              <a:t>, a proto </a:t>
            </a:r>
            <a:r>
              <a:rPr lang="cs-CZ" sz="2400" b="1" dirty="0"/>
              <a:t>nejsou vhodné</a:t>
            </a:r>
            <a:r>
              <a:rPr lang="cs-CZ" sz="2400" dirty="0"/>
              <a:t> je využívat </a:t>
            </a:r>
            <a:r>
              <a:rPr lang="cs-CZ" sz="2400" b="1" dirty="0"/>
              <a:t>pro přepravu na větší přepravní vzdálenosti.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492896"/>
            <a:ext cx="5482591" cy="923330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pPr>
              <a:buClr>
                <a:schemeClr val="accent1"/>
              </a:buClr>
            </a:pPr>
            <a:r>
              <a:rPr lang="cs-CZ" sz="4400" dirty="0" smtClean="0">
                <a:solidFill>
                  <a:schemeClr val="accent2"/>
                </a:solidFill>
                <a:hlinkClick r:id="rId2" action="ppaction://hlinksldjump"/>
              </a:rPr>
              <a:t> </a:t>
            </a:r>
            <a:r>
              <a:rPr lang="cs-CZ" sz="5400" dirty="0" smtClean="0">
                <a:solidFill>
                  <a:schemeClr val="accent2"/>
                </a:solidFill>
                <a:hlinkClick r:id="rId2" action="ppaction://hlinksldjump"/>
              </a:rPr>
              <a:t>C</a:t>
            </a:r>
            <a:r>
              <a:rPr lang="cs-CZ" sz="5400" dirty="0" smtClean="0">
                <a:hlinkClick r:id="rId2" action="ppaction://hlinksldjump"/>
              </a:rPr>
              <a:t>YKLICKÉ JÍZDY</a:t>
            </a:r>
            <a:endParaRPr lang="cs-CZ" sz="5400" dirty="0"/>
          </a:p>
        </p:txBody>
      </p:sp>
    </p:spTree>
  </p:cSld>
  <p:clrMapOvr>
    <a:masterClrMapping/>
  </p:clrMapOvr>
  <p:transition spd="med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496944" cy="6463308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dirty="0"/>
              <a:t>Propojují</a:t>
            </a:r>
            <a:r>
              <a:rPr lang="cs-CZ" dirty="0"/>
              <a:t> jednotlivé jízdy do uzavřeného okruhu, ve kterém jsou rozmístěna místa nakládky a vykládky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Organizace provozní práce tímto způsobem </a:t>
            </a:r>
            <a:r>
              <a:rPr lang="cs-CZ" b="1" dirty="0"/>
              <a:t>klade velké nároky </a:t>
            </a:r>
            <a:r>
              <a:rPr lang="cs-CZ" dirty="0"/>
              <a:t>na práci </a:t>
            </a:r>
            <a:r>
              <a:rPr lang="cs-CZ" b="1" dirty="0"/>
              <a:t>pracovníků sestavujících operativní plány</a:t>
            </a:r>
            <a:r>
              <a:rPr lang="cs-CZ" dirty="0"/>
              <a:t>; </a:t>
            </a:r>
            <a:r>
              <a:rPr lang="cs-CZ" b="1" dirty="0"/>
              <a:t>dispečer</a:t>
            </a:r>
            <a:r>
              <a:rPr lang="cs-CZ" dirty="0"/>
              <a:t>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jejich obvodu je většinou velké množství přepravních nároků, které je možno skloubit do různých cyklických jízd a v různých variantách. Je velmi obtížné z nich vybrat tu, která přináší maximální efekt.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Zde </a:t>
            </a:r>
            <a:r>
              <a:rPr lang="cs-CZ" dirty="0"/>
              <a:t>se nabízí možnost </a:t>
            </a:r>
            <a:r>
              <a:rPr lang="cs-CZ" b="1" dirty="0"/>
              <a:t>využití matematických metod a výpočetní techniky</a:t>
            </a:r>
            <a:r>
              <a:rPr lang="cs-CZ" dirty="0"/>
              <a:t>, usnadňujících práci dispečerů.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důsledku snížení prázdných jízd na nezbytné minimum se </a:t>
            </a:r>
            <a:r>
              <a:rPr lang="cs-CZ" b="1" dirty="0"/>
              <a:t>docílí zhospodárnění přepravní práce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Často se jich </a:t>
            </a:r>
            <a:r>
              <a:rPr lang="cs-CZ" b="1" dirty="0"/>
              <a:t>využívá při svozu a rozvozu kusových zásilek</a:t>
            </a:r>
            <a:r>
              <a:rPr lang="cs-CZ" dirty="0"/>
              <a:t>, </a:t>
            </a:r>
            <a:r>
              <a:rPr lang="cs-CZ" b="1" dirty="0"/>
              <a:t>zásobování obchodní sítě</a:t>
            </a:r>
            <a:r>
              <a:rPr lang="cs-CZ" dirty="0"/>
              <a:t>, atd. Tento systém je také </a:t>
            </a:r>
            <a:r>
              <a:rPr lang="cs-CZ" b="1" dirty="0"/>
              <a:t>vhodný pro </a:t>
            </a:r>
            <a:r>
              <a:rPr lang="cs-CZ" b="1" dirty="0" err="1"/>
              <a:t>celovozové</a:t>
            </a:r>
            <a:r>
              <a:rPr lang="cs-CZ" b="1" dirty="0"/>
              <a:t> zásilky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Při sestavovaní těchto jízd je třeba přepravy rozčlenit, podle požadavků na jednotlivé typy a užitečné hmotnosti vozidel.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Nejčastěji </a:t>
            </a:r>
            <a:r>
              <a:rPr lang="cs-CZ" dirty="0"/>
              <a:t>jsou při plánování práce vozidel </a:t>
            </a:r>
            <a:r>
              <a:rPr lang="cs-CZ" b="1" dirty="0"/>
              <a:t>používány smíšené jízdy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564904"/>
            <a:ext cx="6801862" cy="923330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pPr lvl="0">
              <a:buSzPct val="100000"/>
            </a:pPr>
            <a:r>
              <a:rPr lang="cs-CZ" sz="5400" dirty="0" smtClean="0">
                <a:solidFill>
                  <a:schemeClr val="accent1"/>
                </a:solidFill>
                <a:hlinkClick r:id="rId2" action="ppaction://hlinksldjump"/>
              </a:rPr>
              <a:t>S</a:t>
            </a:r>
            <a:r>
              <a:rPr lang="cs-CZ" sz="5400" dirty="0" smtClean="0">
                <a:hlinkClick r:id="rId2" action="ppaction://hlinksldjump"/>
              </a:rPr>
              <a:t>MÍŠENÁ PŘEPRAVA</a:t>
            </a:r>
            <a:endParaRPr lang="cs-CZ" sz="5400" dirty="0" smtClean="0"/>
          </a:p>
        </p:txBody>
      </p:sp>
    </p:spTree>
  </p:cSld>
  <p:clrMapOvr>
    <a:masterClrMapping/>
  </p:clrMapOvr>
  <p:transition spd="med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7704856" cy="4524315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Je to kombinace všech dříve uvedených způsobů jízdy, které </a:t>
            </a:r>
            <a:r>
              <a:rPr lang="cs-CZ" sz="2400" b="1" dirty="0"/>
              <a:t>umožní co nejekonomičtější </a:t>
            </a:r>
            <a:r>
              <a:rPr lang="cs-CZ" sz="2400" dirty="0"/>
              <a:t>(nebo nejracionálnější) </a:t>
            </a:r>
            <a:r>
              <a:rPr lang="cs-CZ" sz="2400" b="1" dirty="0"/>
              <a:t>využití výkonů vozidel</a:t>
            </a:r>
            <a:r>
              <a:rPr lang="cs-CZ" sz="2400" dirty="0"/>
              <a:t>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Pro </a:t>
            </a:r>
            <a:r>
              <a:rPr lang="cs-CZ" sz="2400" b="1" dirty="0"/>
              <a:t>zajištění přepravy </a:t>
            </a:r>
            <a:r>
              <a:rPr lang="cs-CZ" sz="2400" dirty="0"/>
              <a:t>je důležité, aby byla </a:t>
            </a:r>
            <a:r>
              <a:rPr lang="cs-CZ" sz="2400" b="1" dirty="0"/>
              <a:t>dohodnuta s přepravcem </a:t>
            </a:r>
            <a:r>
              <a:rPr lang="cs-CZ" sz="2400" dirty="0"/>
              <a:t>současně </a:t>
            </a:r>
            <a:r>
              <a:rPr lang="cs-CZ" sz="2400" b="1" dirty="0"/>
              <a:t>nakládka</a:t>
            </a:r>
            <a:r>
              <a:rPr lang="cs-CZ" sz="2400" dirty="0"/>
              <a:t> a </a:t>
            </a:r>
            <a:r>
              <a:rPr lang="cs-CZ" sz="2400" b="1" dirty="0"/>
              <a:t>vykládka</a:t>
            </a:r>
            <a:r>
              <a:rPr lang="cs-CZ" sz="2400" dirty="0"/>
              <a:t> nákladního automobilu i </a:t>
            </a:r>
            <a:r>
              <a:rPr lang="cs-CZ" sz="2400" b="1" dirty="0"/>
              <a:t>přívěsu</a:t>
            </a:r>
            <a:r>
              <a:rPr lang="cs-CZ" sz="2400" dirty="0"/>
              <a:t> u těch druhů zboží, které vyžadují dlouhé doby prostojů při ložných manipulacích. </a:t>
            </a:r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Nakládka </a:t>
            </a:r>
            <a:r>
              <a:rPr lang="cs-CZ" sz="2400" dirty="0"/>
              <a:t>a vykládka </a:t>
            </a:r>
            <a:r>
              <a:rPr lang="cs-CZ" sz="2400" b="1" dirty="0"/>
              <a:t>vyžaduje dostatečný počet pracovníků</a:t>
            </a:r>
            <a:r>
              <a:rPr lang="cs-CZ" sz="2400" dirty="0"/>
              <a:t> a </a:t>
            </a:r>
            <a:r>
              <a:rPr lang="cs-CZ" sz="2400" b="1" dirty="0"/>
              <a:t>mechanismů</a:t>
            </a:r>
            <a:r>
              <a:rPr lang="cs-CZ" sz="2400" dirty="0"/>
              <a:t>.</a:t>
            </a:r>
          </a:p>
        </p:txBody>
      </p:sp>
    </p:spTree>
  </p:cSld>
  <p:clrMapOvr>
    <a:masterClrMapping/>
  </p:clrMapOvr>
  <p:transition spd="med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druhy zásilek?	</a:t>
            </a:r>
          </a:p>
          <a:p>
            <a:r>
              <a:rPr lang="cs-CZ" dirty="0" smtClean="0"/>
              <a:t>2.	Popiš podklady pro operativní plány?</a:t>
            </a:r>
          </a:p>
          <a:p>
            <a:r>
              <a:rPr lang="cs-CZ" dirty="0" smtClean="0"/>
              <a:t>3.	Popiš pro koho se sestavují operativní 	plány?</a:t>
            </a:r>
          </a:p>
          <a:p>
            <a:r>
              <a:rPr lang="cs-CZ" dirty="0" smtClean="0"/>
              <a:t>4.	Popiš druhy kyvadlových jízd?</a:t>
            </a:r>
          </a:p>
          <a:p>
            <a:r>
              <a:rPr lang="cs-CZ" dirty="0" smtClean="0"/>
              <a:t>5.	Popiš cyklické jízdy?</a:t>
            </a:r>
          </a:p>
        </p:txBody>
      </p:sp>
    </p:spTree>
    <p:extLst>
      <p:ext uri="{BB962C8B-B14F-4D97-AF65-F5344CB8AC3E}">
        <p14:creationId xmlns:p14="http://schemas.microsoft.com/office/powerpoint/2010/main" val="382399334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Praha: Nadatur,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Pardubice: Institut Jana Pernera,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71759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FF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88</TotalTime>
  <Words>742</Words>
  <Application>Microsoft Office PowerPoint</Application>
  <PresentationFormat>Předvádění na obrazovce (4:3)</PresentationFormat>
  <Paragraphs>153</Paragraphs>
  <Slides>20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Prezentace aplikace PowerPoint</vt:lpstr>
      <vt:lpstr>Anotace:</vt:lpstr>
      <vt:lpstr> OPERATIVNÍ ŘÍZENÍ SILNIČNÍ DOPRAVY</vt:lpstr>
      <vt:lpstr>Prezentace aplikace PowerPoint</vt:lpstr>
      <vt:lpstr>Prezentace aplikace PowerPoint</vt:lpstr>
      <vt:lpstr>OPERATIVNÍ ŘÍZENÍ SILNIČNÍ NÁKLADNÍ DOPRAVY</vt:lpstr>
      <vt:lpstr>Prezentace aplikace PowerPoint</vt:lpstr>
      <vt:lpstr>OPERATIVNÍ PLÁNOVÁNÍ</vt:lpstr>
      <vt:lpstr>Prezentace aplikace PowerPoint</vt:lpstr>
      <vt:lpstr> SYSTÉMY PŘEPRAVY VOZOVÝCH         ZÁSILEK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OPERATIVNÍ ŘÍZENÍ SILNIČNÍ DOPRAVY</dc:title>
  <dc:creator>Verunka</dc:creator>
  <cp:lastModifiedBy>skola</cp:lastModifiedBy>
  <cp:revision>4</cp:revision>
  <dcterms:created xsi:type="dcterms:W3CDTF">2013-10-02T15:51:16Z</dcterms:created>
  <dcterms:modified xsi:type="dcterms:W3CDTF">2013-10-30T17:54:14Z</dcterms:modified>
</cp:coreProperties>
</file>