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3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302187E-AC91-4372-A4B1-D28D39F27E5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E7B8079-04C4-4997-9749-549061B8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302187E-AC91-4372-A4B1-D28D39F27E5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B8079-04C4-4997-9749-549061B8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302187E-AC91-4372-A4B1-D28D39F27E5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DE7B8079-04C4-4997-9749-549061B8FA5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302187E-AC91-4372-A4B1-D28D39F27E5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E7B8079-04C4-4997-9749-549061B8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302187E-AC91-4372-A4B1-D28D39F27E5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DE7B8079-04C4-4997-9749-549061B8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2187E-AC91-4372-A4B1-D28D39F27E5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B8079-04C4-4997-9749-549061B8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302187E-AC91-4372-A4B1-D28D39F27E5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E7B8079-04C4-4997-9749-549061B8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302187E-AC91-4372-A4B1-D28D39F27E5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DE7B8079-04C4-4997-9749-549061B8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302187E-AC91-4372-A4B1-D28D39F27E5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DE7B8079-04C4-4997-9749-549061B8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2187E-AC91-4372-A4B1-D28D39F27E5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B8079-04C4-4997-9749-549061B8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2187E-AC91-4372-A4B1-D28D39F27E5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B8079-04C4-4997-9749-549061B8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302187E-AC91-4372-A4B1-D28D39F27E5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DE7B8079-04C4-4997-9749-549061B8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7004729"/>
              </p:ext>
            </p:extLst>
          </p:nvPr>
        </p:nvGraphicFramePr>
        <p:xfrm>
          <a:off x="1000100" y="2357430"/>
          <a:ext cx="6929486" cy="378049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smtClean="0">
                          <a:latin typeface="Times New Roman" pitchFamily="18" charset="0"/>
                          <a:cs typeface="Times New Roman" pitchFamily="18" charset="0"/>
                        </a:rPr>
                        <a:t>VY_32_INOVACE_13_B_17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silniční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Měření a vyjádření dopravního procesu 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 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SD – vozové dny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7534955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2.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749617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060848"/>
            <a:ext cx="7846888" cy="273630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  MĚŘENÍ A VYJÁDŘENÍ DOPRAVNÍHO PROCESU</a:t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VOZOVÉ DNY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2186832"/>
          </a:xfrm>
        </p:spPr>
        <p:txBody>
          <a:bodyPr>
            <a:normAutofit/>
          </a:bodyPr>
          <a:lstStyle/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556792"/>
            <a:ext cx="66247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Dopravní proces se skládá z množství operací</a:t>
            </a:r>
            <a:r>
              <a:rPr lang="cs-CZ" sz="3200" dirty="0"/>
              <a:t>. Na tom jak jsou naplánované, řízené a kontrolované záleží výsledek dopravy</a:t>
            </a:r>
            <a:r>
              <a:rPr lang="cs-CZ" sz="3200" dirty="0" smtClean="0"/>
              <a:t>.</a:t>
            </a:r>
          </a:p>
          <a:p>
            <a:endParaRPr lang="cs-CZ" sz="3200" dirty="0"/>
          </a:p>
          <a:p>
            <a:endParaRPr lang="cs-CZ" sz="3200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332656"/>
            <a:ext cx="6624736" cy="6586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pPr algn="ctr"/>
            <a:r>
              <a:rPr lang="cs-CZ" sz="2400" dirty="0"/>
              <a:t>Pro lepší využívání prostředků, sledování a hodnocení dopravního procesu používáme tyto ukazatele</a:t>
            </a:r>
            <a:r>
              <a:rPr lang="cs-CZ" sz="2400" dirty="0" smtClean="0"/>
              <a:t>:</a:t>
            </a:r>
            <a:br>
              <a:rPr lang="cs-CZ" sz="2400" dirty="0" smtClean="0"/>
            </a:br>
            <a:endParaRPr lang="cs-CZ" sz="2400" dirty="0"/>
          </a:p>
          <a:p>
            <a:pPr marL="457200" indent="-457200">
              <a:buClr>
                <a:schemeClr val="accent1"/>
              </a:buClr>
              <a:buFont typeface="+mj-lt"/>
              <a:buAutoNum type="alphaLcParenR"/>
            </a:pPr>
            <a:r>
              <a:rPr lang="cs-CZ" sz="2800" b="1" dirty="0" smtClean="0"/>
              <a:t>počet </a:t>
            </a:r>
            <a:r>
              <a:rPr lang="cs-CZ" sz="2800" b="1" dirty="0"/>
              <a:t>vozidel v evidenci, v </a:t>
            </a:r>
            <a:r>
              <a:rPr lang="cs-CZ" sz="2800" b="1" dirty="0" smtClean="0"/>
              <a:t>opravě</a:t>
            </a:r>
            <a:br>
              <a:rPr lang="cs-CZ" sz="2800" b="1" dirty="0" smtClean="0"/>
            </a:br>
            <a:endParaRPr lang="cs-CZ" sz="2800" b="1" dirty="0"/>
          </a:p>
          <a:p>
            <a:pPr marL="457200" indent="-457200">
              <a:buClr>
                <a:schemeClr val="accent1"/>
              </a:buClr>
              <a:buFont typeface="+mj-lt"/>
              <a:buAutoNum type="alphaLcParenR"/>
            </a:pPr>
            <a:r>
              <a:rPr lang="cs-CZ" sz="2800" b="1" dirty="0" smtClean="0"/>
              <a:t>vozové </a:t>
            </a:r>
            <a:r>
              <a:rPr lang="cs-CZ" sz="2800" b="1" dirty="0"/>
              <a:t>dny dopravních </a:t>
            </a:r>
            <a:r>
              <a:rPr lang="cs-CZ" sz="2800" b="1" dirty="0" smtClean="0"/>
              <a:t>prostředků</a:t>
            </a:r>
            <a:br>
              <a:rPr lang="cs-CZ" sz="2800" b="1" dirty="0" smtClean="0"/>
            </a:br>
            <a:r>
              <a:rPr lang="cs-CZ" sz="2800" b="1" dirty="0" smtClean="0"/>
              <a:t> </a:t>
            </a:r>
            <a:endParaRPr lang="cs-CZ" sz="2800" b="1" dirty="0"/>
          </a:p>
          <a:p>
            <a:pPr marL="457200" indent="-457200">
              <a:buClr>
                <a:schemeClr val="accent1"/>
              </a:buClr>
              <a:buFont typeface="+mj-lt"/>
              <a:buAutoNum type="alphaLcParenR"/>
            </a:pPr>
            <a:r>
              <a:rPr lang="cs-CZ" sz="2800" b="1" dirty="0" smtClean="0"/>
              <a:t>kapacita </a:t>
            </a:r>
            <a:r>
              <a:rPr lang="cs-CZ" sz="2800" b="1" dirty="0"/>
              <a:t>vozidel a </a:t>
            </a:r>
            <a:r>
              <a:rPr lang="cs-CZ" sz="2800" b="1" dirty="0" smtClean="0"/>
              <a:t>výkony</a:t>
            </a:r>
            <a:br>
              <a:rPr lang="cs-CZ" sz="2800" b="1" dirty="0" smtClean="0"/>
            </a:br>
            <a:endParaRPr lang="cs-CZ" sz="2800" b="1" dirty="0"/>
          </a:p>
          <a:p>
            <a:pPr marL="457200" indent="-457200">
              <a:buClr>
                <a:schemeClr val="accent1"/>
              </a:buClr>
              <a:buFont typeface="+mj-lt"/>
              <a:buAutoNum type="alphaLcParenR"/>
            </a:pPr>
            <a:r>
              <a:rPr lang="cs-CZ" sz="2800" b="1" dirty="0" smtClean="0"/>
              <a:t>časové </a:t>
            </a:r>
            <a:r>
              <a:rPr lang="cs-CZ" sz="2800" b="1" dirty="0"/>
              <a:t>využití vozidel, využití </a:t>
            </a:r>
            <a:r>
              <a:rPr lang="cs-CZ" sz="2800" b="1" dirty="0" smtClean="0"/>
              <a:t>jízd</a:t>
            </a:r>
          </a:p>
          <a:p>
            <a:pPr marL="457200" indent="-457200">
              <a:buClr>
                <a:schemeClr val="accent1"/>
              </a:buClr>
              <a:buFont typeface="+mj-lt"/>
              <a:buAutoNum type="alphaLcParenR"/>
            </a:pPr>
            <a:endParaRPr lang="cs-CZ" sz="2800" b="1" dirty="0"/>
          </a:p>
          <a:p>
            <a:pPr marL="457200" indent="-457200">
              <a:buClr>
                <a:schemeClr val="accent1"/>
              </a:buClr>
              <a:buFont typeface="+mj-lt"/>
              <a:buAutoNum type="alphaLcParenR"/>
            </a:pPr>
            <a:r>
              <a:rPr lang="cs-CZ" sz="2800" b="1" dirty="0" smtClean="0"/>
              <a:t>produktivita</a:t>
            </a:r>
            <a:endParaRPr lang="cs-CZ" sz="2800" b="1" dirty="0"/>
          </a:p>
          <a:p>
            <a:endParaRPr lang="cs-CZ" sz="2800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755576" y="980728"/>
            <a:ext cx="734481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971600" y="1340768"/>
            <a:ext cx="684076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907704" y="1700808"/>
            <a:ext cx="51845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2279" y="1124744"/>
            <a:ext cx="8861721" cy="49552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sz="2800" b="1" dirty="0"/>
              <a:t>Technologické a provozní ukazatele rozdělujeme</a:t>
            </a:r>
            <a:r>
              <a:rPr lang="cs-CZ" sz="2800" b="1" dirty="0" smtClean="0"/>
              <a:t>:</a:t>
            </a:r>
          </a:p>
          <a:p>
            <a:endParaRPr lang="cs-CZ" sz="2800" dirty="0"/>
          </a:p>
          <a:p>
            <a:pPr marL="571500" lvl="0" indent="-571500">
              <a:buClr>
                <a:schemeClr val="accent1"/>
              </a:buClr>
              <a:buFont typeface="+mj-lt"/>
              <a:buAutoNum type="romanUcPeriod"/>
            </a:pPr>
            <a:r>
              <a:rPr lang="cs-CZ" sz="3200" dirty="0"/>
              <a:t>Vozové </a:t>
            </a:r>
            <a:r>
              <a:rPr lang="cs-CZ" sz="3200" dirty="0" smtClean="0"/>
              <a:t>dny</a:t>
            </a:r>
          </a:p>
          <a:p>
            <a:pPr marL="571500" lvl="0" indent="-571500">
              <a:buClr>
                <a:schemeClr val="accent1"/>
              </a:buClr>
              <a:buFont typeface="+mj-lt"/>
              <a:buAutoNum type="romanUcPeriod"/>
            </a:pPr>
            <a:endParaRPr lang="cs-CZ" sz="3200" dirty="0"/>
          </a:p>
          <a:p>
            <a:pPr marL="571500" lvl="0" indent="-571500">
              <a:buClr>
                <a:schemeClr val="accent1"/>
              </a:buClr>
              <a:buFont typeface="+mj-lt"/>
              <a:buAutoNum type="romanUcPeriod"/>
            </a:pPr>
            <a:r>
              <a:rPr lang="cs-CZ" sz="3200" dirty="0"/>
              <a:t>Součinitelé vozových </a:t>
            </a:r>
            <a:r>
              <a:rPr lang="cs-CZ" sz="3200" dirty="0" smtClean="0"/>
              <a:t>dnů</a:t>
            </a:r>
          </a:p>
          <a:p>
            <a:pPr marL="571500" lvl="0" indent="-571500">
              <a:buClr>
                <a:schemeClr val="accent1"/>
              </a:buClr>
              <a:buFont typeface="+mj-lt"/>
              <a:buAutoNum type="romanUcPeriod"/>
            </a:pPr>
            <a:endParaRPr lang="cs-CZ" sz="3200" dirty="0"/>
          </a:p>
          <a:p>
            <a:pPr marL="571500" lvl="0" indent="-571500">
              <a:buClr>
                <a:schemeClr val="accent1"/>
              </a:buClr>
              <a:buFont typeface="+mj-lt"/>
              <a:buAutoNum type="romanUcPeriod"/>
            </a:pPr>
            <a:r>
              <a:rPr lang="cs-CZ" sz="3200" dirty="0"/>
              <a:t>Výkony a jejich </a:t>
            </a:r>
            <a:r>
              <a:rPr lang="cs-CZ" sz="3200" dirty="0" smtClean="0"/>
              <a:t>součinitele</a:t>
            </a:r>
          </a:p>
          <a:p>
            <a:pPr marL="571500" lvl="0" indent="-571500">
              <a:buClr>
                <a:schemeClr val="accent1"/>
              </a:buClr>
              <a:buFont typeface="+mj-lt"/>
              <a:buAutoNum type="romanUcPeriod"/>
            </a:pPr>
            <a:endParaRPr lang="cs-CZ" sz="3200" dirty="0"/>
          </a:p>
          <a:p>
            <a:pPr marL="571500" lvl="0" indent="-571500">
              <a:buClr>
                <a:schemeClr val="accent1"/>
              </a:buClr>
              <a:buFont typeface="+mj-lt"/>
              <a:buAutoNum type="romanUcPeriod"/>
            </a:pPr>
            <a:r>
              <a:rPr lang="cs-CZ" sz="3200" dirty="0"/>
              <a:t>Průměrné hodnotové ukazatele </a:t>
            </a:r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51520" y="1844824"/>
            <a:ext cx="871296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9292321" cy="8002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00050" lvl="0" indent="-400050">
              <a:buClr>
                <a:schemeClr val="accent1"/>
              </a:buClr>
            </a:pPr>
            <a:r>
              <a:rPr lang="cs-CZ" sz="3600" dirty="0" smtClean="0"/>
              <a:t>               </a:t>
            </a:r>
            <a:r>
              <a:rPr lang="cs-CZ" sz="3600" dirty="0" smtClean="0">
                <a:solidFill>
                  <a:schemeClr val="accent1"/>
                </a:solidFill>
              </a:rPr>
              <a:t>I.   </a:t>
            </a:r>
            <a:r>
              <a:rPr lang="cs-CZ" sz="4400" dirty="0" smtClean="0"/>
              <a:t>Vozové dny</a:t>
            </a:r>
          </a:p>
          <a:p>
            <a:pPr marL="400050" lvl="0" indent="-400050">
              <a:buClr>
                <a:schemeClr val="accent1"/>
              </a:buClr>
            </a:pPr>
            <a:endParaRPr lang="cs-CZ" sz="3600" dirty="0"/>
          </a:p>
          <a:p>
            <a:pPr marL="514350" indent="-514350">
              <a:buClr>
                <a:schemeClr val="accent1"/>
              </a:buClr>
              <a:buAutoNum type="arabicPeriod"/>
            </a:pPr>
            <a:r>
              <a:rPr lang="cs-CZ" sz="2800" b="1" dirty="0" smtClean="0"/>
              <a:t>Vozový </a:t>
            </a:r>
            <a:r>
              <a:rPr lang="cs-CZ" sz="2800" b="1" dirty="0"/>
              <a:t>den v evidenci (</a:t>
            </a:r>
            <a:r>
              <a:rPr lang="cs-CZ" sz="2800" b="1" dirty="0" err="1"/>
              <a:t>VDe</a:t>
            </a:r>
            <a:r>
              <a:rPr lang="cs-CZ" sz="2800" b="1" dirty="0" smtClean="0"/>
              <a:t>)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b="1" dirty="0" smtClean="0"/>
          </a:p>
          <a:p>
            <a:pPr marL="514350" indent="-514350">
              <a:buClr>
                <a:schemeClr val="accent1"/>
              </a:buClr>
            </a:pPr>
            <a:r>
              <a:rPr lang="cs-CZ" dirty="0" smtClean="0"/>
              <a:t>Každý </a:t>
            </a:r>
            <a:r>
              <a:rPr lang="cs-CZ" dirty="0"/>
              <a:t>kalendářní den včetně neděle a dnů pracovního klidu, ve které je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vozidlo </a:t>
            </a:r>
            <a:r>
              <a:rPr lang="cs-CZ" dirty="0"/>
              <a:t>v evidenčním stavu (má přidělenou registrační značku</a:t>
            </a:r>
            <a:r>
              <a:rPr lang="cs-CZ" dirty="0" smtClean="0"/>
              <a:t>).</a:t>
            </a:r>
          </a:p>
          <a:p>
            <a:pPr marL="514350" indent="-514350">
              <a:buClr>
                <a:schemeClr val="accent1"/>
              </a:buClr>
            </a:pPr>
            <a:endParaRPr lang="cs-CZ" sz="3600" dirty="0" smtClean="0"/>
          </a:p>
          <a:p>
            <a:pPr marL="514350" indent="-514350">
              <a:buClr>
                <a:schemeClr val="accent1"/>
              </a:buClr>
            </a:pPr>
            <a:endParaRPr lang="cs-CZ" sz="3600" dirty="0"/>
          </a:p>
          <a:p>
            <a:pPr lvl="0"/>
            <a:r>
              <a:rPr lang="cs-CZ" sz="2800" b="1" dirty="0" smtClean="0">
                <a:solidFill>
                  <a:schemeClr val="accent1"/>
                </a:solidFill>
              </a:rPr>
              <a:t>2. </a:t>
            </a:r>
            <a:r>
              <a:rPr lang="cs-CZ" sz="2800" b="1" dirty="0" smtClean="0"/>
              <a:t>Vozový </a:t>
            </a:r>
            <a:r>
              <a:rPr lang="cs-CZ" sz="2800" b="1" dirty="0"/>
              <a:t>den v provozu (</a:t>
            </a:r>
            <a:r>
              <a:rPr lang="cs-CZ" sz="2800" b="1" dirty="0" err="1"/>
              <a:t>VDpr</a:t>
            </a:r>
            <a:r>
              <a:rPr lang="cs-CZ" sz="2800" b="1" dirty="0"/>
              <a:t>)</a:t>
            </a:r>
            <a:endParaRPr lang="cs-CZ" sz="2800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Každý </a:t>
            </a:r>
            <a:r>
              <a:rPr lang="cs-CZ" dirty="0"/>
              <a:t>kalendářní den, ve kterém byla s vozidlem vykonána přepravní práce, </a:t>
            </a:r>
            <a:r>
              <a:rPr lang="cs-CZ" dirty="0" smtClean="0"/>
              <a:t>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včetně </a:t>
            </a:r>
            <a:r>
              <a:rPr lang="cs-CZ" dirty="0"/>
              <a:t>přístavné jízdy.</a:t>
            </a:r>
          </a:p>
          <a:p>
            <a:pPr marL="514350" indent="-514350">
              <a:buClr>
                <a:schemeClr val="accent1"/>
              </a:buClr>
            </a:pPr>
            <a:endParaRPr lang="cs-CZ" sz="3600" dirty="0"/>
          </a:p>
          <a:p>
            <a:pPr marL="400050" lvl="0" indent="-400050">
              <a:buClr>
                <a:schemeClr val="accent1"/>
              </a:buClr>
            </a:pPr>
            <a:endParaRPr lang="cs-CZ" sz="3600" dirty="0" smtClean="0"/>
          </a:p>
          <a:p>
            <a:pPr marL="400050" lvl="0" indent="-400050">
              <a:buClr>
                <a:schemeClr val="accent1"/>
              </a:buClr>
              <a:buFont typeface="+mj-lt"/>
              <a:buAutoNum type="romanUcPeriod"/>
            </a:pPr>
            <a:endParaRPr lang="cs-CZ" sz="3600" dirty="0"/>
          </a:p>
          <a:p>
            <a:pPr marL="400050" lvl="0" indent="-400050">
              <a:buClr>
                <a:schemeClr val="accent1"/>
              </a:buClr>
            </a:pPr>
            <a:endParaRPr lang="cs-CZ" sz="3600" dirty="0" smtClean="0"/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051720" y="1340768"/>
            <a:ext cx="432048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ravoúhlá spojovací čára 7"/>
          <p:cNvCxnSpPr/>
          <p:nvPr/>
        </p:nvCxnSpPr>
        <p:spPr>
          <a:xfrm rot="16200000" flipH="1">
            <a:off x="215516" y="2240868"/>
            <a:ext cx="720080" cy="504056"/>
          </a:xfrm>
          <a:prstGeom prst="bentConnector3">
            <a:avLst>
              <a:gd name="adj1" fmla="val 50000"/>
            </a:avLst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ravoúhlá spojovací čára 9"/>
          <p:cNvCxnSpPr/>
          <p:nvPr/>
        </p:nvCxnSpPr>
        <p:spPr>
          <a:xfrm rot="16200000" flipH="1">
            <a:off x="143508" y="4905164"/>
            <a:ext cx="720080" cy="504056"/>
          </a:xfrm>
          <a:prstGeom prst="bentConnector3">
            <a:avLst>
              <a:gd name="adj1" fmla="val 50000"/>
            </a:avLst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7992888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 smtClean="0">
                <a:solidFill>
                  <a:schemeClr val="accent1"/>
                </a:solidFill>
              </a:rPr>
              <a:t>3. </a:t>
            </a:r>
            <a:r>
              <a:rPr lang="cs-CZ" sz="2800" b="1" dirty="0" smtClean="0"/>
              <a:t>Vozový </a:t>
            </a:r>
            <a:r>
              <a:rPr lang="cs-CZ" sz="2800" b="1" dirty="0"/>
              <a:t>den v opravě (</a:t>
            </a:r>
            <a:r>
              <a:rPr lang="cs-CZ" sz="2800" b="1" dirty="0" err="1"/>
              <a:t>VDop</a:t>
            </a:r>
            <a:r>
              <a:rPr lang="cs-CZ" sz="2800" b="1" dirty="0"/>
              <a:t>)</a:t>
            </a:r>
            <a:endParaRPr lang="cs-CZ" sz="2800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Každý </a:t>
            </a:r>
            <a:r>
              <a:rPr lang="cs-CZ" dirty="0"/>
              <a:t>kalendářní den, kdy je vozidlo v údržbě, v opravě nebo na ní čeká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  <a:p>
            <a:pPr lvl="0"/>
            <a:r>
              <a:rPr lang="cs-CZ" sz="2800" b="1" dirty="0" smtClean="0">
                <a:solidFill>
                  <a:schemeClr val="accent1"/>
                </a:solidFill>
              </a:rPr>
              <a:t>4. </a:t>
            </a:r>
            <a:r>
              <a:rPr lang="cs-CZ" sz="2800" b="1" dirty="0" smtClean="0"/>
              <a:t>Vozidla </a:t>
            </a:r>
            <a:r>
              <a:rPr lang="cs-CZ" sz="2800" b="1" dirty="0"/>
              <a:t>v technické pohotovosti (</a:t>
            </a:r>
            <a:r>
              <a:rPr lang="cs-CZ" sz="2800" b="1" dirty="0" err="1"/>
              <a:t>VDtp</a:t>
            </a:r>
            <a:r>
              <a:rPr lang="cs-CZ" sz="2800" b="1" dirty="0"/>
              <a:t>)</a:t>
            </a:r>
            <a:endParaRPr lang="cs-CZ" sz="2800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Každý </a:t>
            </a:r>
            <a:r>
              <a:rPr lang="cs-CZ" dirty="0"/>
              <a:t>kalendářní den, kdy je vozidlo schopné provozu bez ohledu na to jestli koná práci nebo ne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  <a:p>
            <a:pPr lvl="0"/>
            <a:r>
              <a:rPr lang="cs-CZ" sz="2800" b="1" dirty="0" smtClean="0">
                <a:solidFill>
                  <a:schemeClr val="accent1"/>
                </a:solidFill>
              </a:rPr>
              <a:t>5. </a:t>
            </a:r>
            <a:r>
              <a:rPr lang="cs-CZ" sz="2800" b="1" dirty="0" smtClean="0"/>
              <a:t>Vozový </a:t>
            </a:r>
            <a:r>
              <a:rPr lang="cs-CZ" sz="2800" b="1" dirty="0"/>
              <a:t>den v prostoji (</a:t>
            </a:r>
            <a:r>
              <a:rPr lang="cs-CZ" sz="2800" b="1" dirty="0" err="1"/>
              <a:t>VDpros</a:t>
            </a:r>
            <a:r>
              <a:rPr lang="cs-CZ" sz="2800" b="1" dirty="0"/>
              <a:t>)</a:t>
            </a:r>
            <a:endParaRPr lang="cs-CZ" sz="2800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Každý </a:t>
            </a:r>
            <a:r>
              <a:rPr lang="cs-CZ" dirty="0"/>
              <a:t>kalendářní den kdy je vozidlo v dobrém technickém stavu, ale nebylo použito na práci (málo práce, nedostatek řidičů).</a:t>
            </a:r>
          </a:p>
          <a:p>
            <a:endParaRPr lang="cs-CZ" dirty="0"/>
          </a:p>
        </p:txBody>
      </p:sp>
      <p:cxnSp>
        <p:nvCxnSpPr>
          <p:cNvPr id="3" name="Pravoúhlá spojovací čára 2"/>
          <p:cNvCxnSpPr/>
          <p:nvPr/>
        </p:nvCxnSpPr>
        <p:spPr>
          <a:xfrm rot="16200000" flipH="1">
            <a:off x="359532" y="1160748"/>
            <a:ext cx="720080" cy="504056"/>
          </a:xfrm>
          <a:prstGeom prst="bentConnector3">
            <a:avLst>
              <a:gd name="adj1" fmla="val 50000"/>
            </a:avLst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ravoúhlá spojovací čára 3"/>
          <p:cNvCxnSpPr/>
          <p:nvPr/>
        </p:nvCxnSpPr>
        <p:spPr>
          <a:xfrm rot="16200000" flipH="1">
            <a:off x="287524" y="3248980"/>
            <a:ext cx="720080" cy="504056"/>
          </a:xfrm>
          <a:prstGeom prst="bentConnector3">
            <a:avLst>
              <a:gd name="adj1" fmla="val 50000"/>
            </a:avLst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ravoúhlá spojovací čára 4"/>
          <p:cNvCxnSpPr/>
          <p:nvPr/>
        </p:nvCxnSpPr>
        <p:spPr>
          <a:xfrm rot="16200000" flipH="1">
            <a:off x="359532" y="5337212"/>
            <a:ext cx="720080" cy="504056"/>
          </a:xfrm>
          <a:prstGeom prst="bentConnector3">
            <a:avLst>
              <a:gd name="adj1" fmla="val 50000"/>
            </a:avLst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340768"/>
            <a:ext cx="6742551" cy="4247317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3600" dirty="0"/>
              <a:t>Platné vzorce: </a:t>
            </a:r>
            <a:endParaRPr lang="cs-CZ" sz="3600" dirty="0" smtClean="0"/>
          </a:p>
          <a:p>
            <a:endParaRPr lang="cs-CZ" sz="3600" dirty="0"/>
          </a:p>
          <a:p>
            <a:r>
              <a:rPr lang="cs-CZ" sz="3600" dirty="0" err="1"/>
              <a:t>VDe</a:t>
            </a:r>
            <a:r>
              <a:rPr lang="cs-CZ" sz="3600" dirty="0"/>
              <a:t> = </a:t>
            </a:r>
            <a:r>
              <a:rPr lang="cs-CZ" sz="3600" dirty="0" err="1"/>
              <a:t>VDpr</a:t>
            </a:r>
            <a:r>
              <a:rPr lang="cs-CZ" sz="3600" dirty="0"/>
              <a:t> + </a:t>
            </a:r>
            <a:r>
              <a:rPr lang="cs-CZ" sz="3600" dirty="0" err="1"/>
              <a:t>VDop</a:t>
            </a:r>
            <a:r>
              <a:rPr lang="cs-CZ" sz="3600" dirty="0"/>
              <a:t> + </a:t>
            </a:r>
            <a:r>
              <a:rPr lang="cs-CZ" sz="3600" dirty="0" err="1" smtClean="0"/>
              <a:t>Vdpros</a:t>
            </a:r>
            <a:endParaRPr lang="cs-CZ" sz="3600" dirty="0" smtClean="0"/>
          </a:p>
          <a:p>
            <a:endParaRPr lang="cs-CZ" sz="3600" dirty="0"/>
          </a:p>
          <a:p>
            <a:r>
              <a:rPr lang="cs-CZ" sz="3600" dirty="0" smtClean="0"/>
              <a:t>      </a:t>
            </a:r>
            <a:r>
              <a:rPr lang="cs-CZ" sz="3600" dirty="0" err="1" smtClean="0"/>
              <a:t>VDtp</a:t>
            </a:r>
            <a:r>
              <a:rPr lang="cs-CZ" sz="3600" dirty="0" smtClean="0"/>
              <a:t> </a:t>
            </a:r>
            <a:r>
              <a:rPr lang="cs-CZ" sz="3600" dirty="0"/>
              <a:t>= </a:t>
            </a:r>
            <a:r>
              <a:rPr lang="cs-CZ" sz="3600" dirty="0" err="1"/>
              <a:t>VDpr</a:t>
            </a:r>
            <a:r>
              <a:rPr lang="cs-CZ" sz="3600" dirty="0"/>
              <a:t> + </a:t>
            </a:r>
            <a:r>
              <a:rPr lang="cs-CZ" sz="3600" dirty="0" err="1" smtClean="0"/>
              <a:t>Vdpros</a:t>
            </a:r>
            <a:endParaRPr lang="cs-CZ" sz="3600" dirty="0" smtClean="0"/>
          </a:p>
          <a:p>
            <a:endParaRPr lang="cs-CZ" sz="3600" dirty="0"/>
          </a:p>
          <a:p>
            <a:r>
              <a:rPr lang="cs-CZ" sz="3600" dirty="0" smtClean="0"/>
              <a:t>       </a:t>
            </a:r>
            <a:r>
              <a:rPr lang="cs-CZ" sz="3600" dirty="0" err="1" smtClean="0"/>
              <a:t>VDtp</a:t>
            </a:r>
            <a:r>
              <a:rPr lang="cs-CZ" sz="3600" dirty="0" smtClean="0"/>
              <a:t> </a:t>
            </a:r>
            <a:r>
              <a:rPr lang="cs-CZ" sz="3600" dirty="0"/>
              <a:t>= </a:t>
            </a:r>
            <a:r>
              <a:rPr lang="cs-CZ" sz="3600" dirty="0" err="1"/>
              <a:t>VDe</a:t>
            </a:r>
            <a:r>
              <a:rPr lang="cs-CZ" sz="3600" dirty="0"/>
              <a:t>  -  </a:t>
            </a:r>
            <a:r>
              <a:rPr lang="cs-CZ" sz="3600" dirty="0" err="1"/>
              <a:t>VDop</a:t>
            </a:r>
            <a:endParaRPr lang="cs-CZ" sz="3600" dirty="0"/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339752" y="1988840"/>
            <a:ext cx="352839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755576" y="2492896"/>
            <a:ext cx="676875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755576" y="2492896"/>
            <a:ext cx="0" cy="7920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755576" y="3284984"/>
            <a:ext cx="676875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7524328" y="2492896"/>
            <a:ext cx="0" cy="7920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732240" y="3501008"/>
            <a:ext cx="0" cy="7920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588224" y="4581128"/>
            <a:ext cx="0" cy="7920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619672" y="3501008"/>
            <a:ext cx="0" cy="7920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835696" y="4581128"/>
            <a:ext cx="0" cy="7920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619672" y="3501008"/>
            <a:ext cx="511256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619672" y="4293096"/>
            <a:ext cx="511256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835696" y="5373216"/>
            <a:ext cx="475252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1835696" y="4581128"/>
            <a:ext cx="475252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260648"/>
            <a:ext cx="635462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600" dirty="0" smtClean="0">
                <a:solidFill>
                  <a:schemeClr val="accent1"/>
                </a:solidFill>
              </a:rPr>
              <a:t>II. </a:t>
            </a:r>
            <a:r>
              <a:rPr lang="cs-CZ" sz="3600" dirty="0" smtClean="0"/>
              <a:t>Součinitelé </a:t>
            </a:r>
            <a:r>
              <a:rPr lang="cs-CZ" sz="3600" dirty="0"/>
              <a:t>vozových </a:t>
            </a:r>
            <a:r>
              <a:rPr lang="cs-CZ" sz="3600" dirty="0" smtClean="0"/>
              <a:t>dnů</a:t>
            </a:r>
          </a:p>
          <a:p>
            <a:pPr lvl="0"/>
            <a:endParaRPr lang="cs-CZ" sz="3600" dirty="0"/>
          </a:p>
          <a:p>
            <a:pPr lvl="0"/>
            <a:endParaRPr lang="cs-CZ" sz="3600" dirty="0"/>
          </a:p>
          <a:p>
            <a:endParaRPr lang="cs-CZ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1043608" y="836712"/>
            <a:ext cx="669674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640" y="980728"/>
          <a:ext cx="6120000" cy="56692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3168352"/>
                <a:gridCol w="2951648"/>
              </a:tblGrid>
              <a:tr h="184253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eriod"/>
                        <a:tabLst/>
                        <a:defRPr/>
                      </a:pPr>
                      <a:r>
                        <a:rPr kumimoji="0" lang="cs-CZ" sz="1800" b="1" kern="1200" dirty="0" smtClean="0"/>
                        <a:t>Součinitel využití vozového parku</a:t>
                      </a:r>
                    </a:p>
                    <a:p>
                      <a:pPr marL="342900" marR="0" lvl="0" indent="-34290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kern="1200" dirty="0" smtClean="0"/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Je relativním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ukazatelem časové využití vozidel.</a:t>
                      </a:r>
                    </a:p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α  = </a:t>
                      </a:r>
                      <a:r>
                        <a:rPr kumimoji="0" lang="cs-CZ" sz="18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VDrp</a:t>
                      </a:r>
                      <a:endParaRPr kumimoji="0" lang="cs-CZ" sz="18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cs-CZ" sz="1800" dirty="0" smtClean="0"/>
                        <a:t>        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="1" dirty="0" err="1" smtClean="0"/>
                        <a:t>Vde</a:t>
                      </a:r>
                      <a:endParaRPr lang="cs-CZ" sz="1800" b="1" dirty="0" smtClean="0"/>
                    </a:p>
                    <a:p>
                      <a:endParaRPr kumimoji="0" lang="cs-CZ" sz="18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endParaRPr kumimoji="0" lang="cs-CZ" sz="18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kumimoji="0"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α % = </a:t>
                      </a:r>
                      <a:r>
                        <a:rPr kumimoji="0" lang="cs-CZ" sz="18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α</a:t>
                      </a:r>
                      <a:r>
                        <a:rPr kumimoji="0"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* 100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83751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kern="1200" dirty="0" smtClean="0"/>
                        <a:t>2. Součinitel oprav</a:t>
                      </a:r>
                    </a:p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α </a:t>
                      </a:r>
                      <a:r>
                        <a:rPr kumimoji="0" lang="cs-CZ" sz="1800" b="1" kern="1200" baseline="-250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</a:t>
                      </a:r>
                      <a:r>
                        <a:rPr kumimoji="0"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= </a:t>
                      </a:r>
                      <a:r>
                        <a:rPr kumimoji="0" lang="cs-CZ" sz="18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VDop</a:t>
                      </a:r>
                      <a:endParaRPr kumimoji="0" lang="cs-CZ" sz="18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cs-CZ" sz="1800" dirty="0" smtClean="0"/>
                        <a:t>         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="1" dirty="0" err="1" smtClean="0"/>
                        <a:t>Vde</a:t>
                      </a:r>
                      <a:endParaRPr lang="cs-CZ" sz="1800" b="1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67432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kern="1200" dirty="0" smtClean="0"/>
                        <a:t>   3. Součinitel prostojů</a:t>
                      </a:r>
                    </a:p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α </a:t>
                      </a:r>
                      <a:r>
                        <a:rPr kumimoji="0" lang="cs-CZ" sz="1800" b="1" kern="1200" baseline="-250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pros</a:t>
                      </a:r>
                      <a:r>
                        <a:rPr kumimoji="0"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= </a:t>
                      </a:r>
                      <a:r>
                        <a:rPr kumimoji="0" lang="cs-CZ" sz="18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VDpros</a:t>
                      </a:r>
                      <a:endParaRPr kumimoji="0" lang="cs-CZ" sz="18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cs-CZ" sz="1800" dirty="0" smtClean="0"/>
                        <a:t>         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="1" dirty="0" err="1" smtClean="0"/>
                        <a:t>Vde</a:t>
                      </a:r>
                      <a:endParaRPr lang="cs-CZ" sz="1800" b="1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167503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kern="1200" dirty="0" smtClean="0"/>
                        <a:t>     </a:t>
                      </a:r>
                      <a:r>
                        <a:rPr kumimoji="0"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Platí:</a:t>
                      </a:r>
                      <a:endParaRPr kumimoji="0" lang="cs-CZ" sz="2400" b="1" kern="1200" dirty="0" smtClean="0"/>
                    </a:p>
                    <a:p>
                      <a:endParaRPr kumimoji="0" lang="cs-CZ" sz="18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cs-CZ" sz="1800" b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800" b="1" kern="1200" dirty="0" smtClean="0"/>
                        <a:t>4. Součinitel technické pohotovosti</a:t>
                      </a:r>
                    </a:p>
                    <a:p>
                      <a:r>
                        <a:rPr kumimoji="0"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endParaRPr kumimoji="0" lang="cs-CZ" sz="28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α + </a:t>
                      </a:r>
                      <a:r>
                        <a:rPr kumimoji="0" lang="cs-CZ" sz="24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α</a:t>
                      </a:r>
                      <a:r>
                        <a:rPr kumimoji="0"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kern="1200" baseline="-250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</a:t>
                      </a:r>
                      <a:r>
                        <a:rPr kumimoji="0"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+ α </a:t>
                      </a:r>
                      <a:r>
                        <a:rPr kumimoji="0" lang="cs-CZ" sz="2400" b="1" kern="1200" baseline="-250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pros</a:t>
                      </a:r>
                      <a:r>
                        <a:rPr kumimoji="0"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= 1</a:t>
                      </a:r>
                      <a:r>
                        <a:rPr kumimoji="0" lang="cs-CZ" sz="2400" b="1" kern="1200" baseline="-250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2400" b="1" dirty="0" smtClean="0"/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1" dirty="0" smtClean="0"/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α </a:t>
                      </a:r>
                      <a:r>
                        <a:rPr kumimoji="0" lang="cs-CZ" sz="2000" b="1" kern="1200" baseline="-250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tp</a:t>
                      </a:r>
                      <a:r>
                        <a:rPr kumimoji="0" lang="cs-CZ" sz="2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= </a:t>
                      </a:r>
                      <a:r>
                        <a:rPr kumimoji="0"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VDtp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cs-CZ" sz="2000" dirty="0" smtClean="0"/>
                        <a:t>         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="1" dirty="0" err="1" smtClean="0"/>
                        <a:t>Vde</a:t>
                      </a:r>
                      <a:endParaRPr lang="cs-CZ" sz="2000" b="1" dirty="0" smtClean="0"/>
                    </a:p>
                    <a:p>
                      <a:pPr algn="ctr"/>
                      <a:endParaRPr lang="cs-CZ" sz="2000" b="1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cxnSp>
        <p:nvCxnSpPr>
          <p:cNvPr id="10" name="Přímá spojovací čára 9"/>
          <p:cNvCxnSpPr/>
          <p:nvPr/>
        </p:nvCxnSpPr>
        <p:spPr>
          <a:xfrm flipH="1">
            <a:off x="5940152" y="5805264"/>
            <a:ext cx="72008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>
            <a:off x="5940152" y="4221088"/>
            <a:ext cx="7920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5940152" y="3284984"/>
            <a:ext cx="72008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H="1">
            <a:off x="5796136" y="1268760"/>
            <a:ext cx="72008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1331640" y="5445224"/>
            <a:ext cx="61206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Vyjmenuj ukazatele dopravního 	procesu?	</a:t>
            </a:r>
          </a:p>
          <a:p>
            <a:r>
              <a:rPr lang="cs-CZ" dirty="0" smtClean="0"/>
              <a:t>2.	Vyjmenuj druhy vozových dnů?</a:t>
            </a:r>
          </a:p>
          <a:p>
            <a:r>
              <a:rPr lang="cs-CZ" dirty="0" smtClean="0"/>
              <a:t>3.	Popiš co určuje vozový den v 	technické pohotovosti?</a:t>
            </a:r>
          </a:p>
          <a:p>
            <a:r>
              <a:rPr lang="cs-CZ" dirty="0" smtClean="0"/>
              <a:t>4.	Vyjmenuj součinitele vozových dnů?</a:t>
            </a:r>
          </a:p>
          <a:p>
            <a:r>
              <a:rPr lang="cs-CZ" dirty="0" smtClean="0"/>
              <a:t>5.	Popiš co vyjadřuje součinitel využití 	vozového parku?</a:t>
            </a:r>
          </a:p>
        </p:txBody>
      </p:sp>
    </p:spTree>
    <p:extLst>
      <p:ext uri="{BB962C8B-B14F-4D97-AF65-F5344CB8AC3E}">
        <p14:creationId xmlns:p14="http://schemas.microsoft.com/office/powerpoint/2010/main" val="2034005710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2565400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4988529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111</TotalTime>
  <Words>330</Words>
  <Application>Microsoft Office PowerPoint</Application>
  <PresentationFormat>Předvádění na obrazovce (4:3)</PresentationFormat>
  <Paragraphs>117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Prezentace aplikace PowerPoint</vt:lpstr>
      <vt:lpstr>Anotace:</vt:lpstr>
      <vt:lpstr>  MĚŘENÍ A VYJÁDŘENÍ DOPRAVNÍHO PROCESU  VOZOVÉ DNY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MĚŘENÍ A VYJÁDŘENÍ DOPRAVNÍHO PROCESU</dc:title>
  <dc:creator>Verunka</dc:creator>
  <cp:lastModifiedBy>SMITKA František</cp:lastModifiedBy>
  <cp:revision>7</cp:revision>
  <dcterms:created xsi:type="dcterms:W3CDTF">2013-09-04T20:02:44Z</dcterms:created>
  <dcterms:modified xsi:type="dcterms:W3CDTF">2013-10-31T15:08:46Z</dcterms:modified>
</cp:coreProperties>
</file>