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7" r:id="rId11"/>
    <p:sldId id="268" r:id="rId12"/>
    <p:sldId id="269" r:id="rId13"/>
    <p:sldId id="271" r:id="rId14"/>
    <p:sldId id="265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D8866A-C0C5-420E-A3EB-AD53D1D7F235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CFB847-39A6-43A0-8B05-ABE05A846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5584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CFB847-39A6-43A0-8B05-ABE05A846E1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7133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61EA2EC8-C74D-451D-88C8-0EF18D53C228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EF3BF5D1-A6B7-4068-A603-5BA0700686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61EA2EC8-C74D-451D-88C8-0EF18D53C228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BF5D1-A6B7-4068-A603-5BA0700686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61EA2EC8-C74D-451D-88C8-0EF18D53C228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EF3BF5D1-A6B7-4068-A603-5BA070068652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1EA2EC8-C74D-451D-88C8-0EF18D53C228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EF3BF5D1-A6B7-4068-A603-5BA0700686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61EA2EC8-C74D-451D-88C8-0EF18D53C228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EF3BF5D1-A6B7-4068-A603-5BA0700686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A2EC8-C74D-451D-88C8-0EF18D53C228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BF5D1-A6B7-4068-A603-5BA0700686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1EA2EC8-C74D-451D-88C8-0EF18D53C228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EF3BF5D1-A6B7-4068-A603-5BA0700686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61EA2EC8-C74D-451D-88C8-0EF18D53C228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EF3BF5D1-A6B7-4068-A603-5BA0700686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61EA2EC8-C74D-451D-88C8-0EF18D53C228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EF3BF5D1-A6B7-4068-A603-5BA0700686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A2EC8-C74D-451D-88C8-0EF18D53C228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BF5D1-A6B7-4068-A603-5BA0700686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A2EC8-C74D-451D-88C8-0EF18D53C228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BF5D1-A6B7-4068-A603-5BA0700686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61EA2EC8-C74D-451D-88C8-0EF18D53C228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EF3BF5D1-A6B7-4068-A603-5BA07006865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8351569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VY_32_INOVACE_13_B_18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silniční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Výkony v silniční dopravě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2013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1679828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2.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</a:t>
            </a: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1038941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412776"/>
            <a:ext cx="8062912" cy="302433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b="1" dirty="0" smtClean="0"/>
              <a:t>VÝKONY</a:t>
            </a:r>
            <a:br>
              <a:rPr lang="cs-CZ" sz="6600" b="1" dirty="0" smtClean="0"/>
            </a:br>
            <a:r>
              <a:rPr lang="cs-CZ" sz="6600" b="1" dirty="0" smtClean="0"/>
              <a:t>V</a:t>
            </a:r>
            <a:br>
              <a:rPr lang="cs-CZ" sz="6600" b="1" dirty="0" smtClean="0"/>
            </a:br>
            <a:r>
              <a:rPr lang="cs-CZ" sz="6600" b="1" dirty="0" smtClean="0"/>
              <a:t>SILNIČNÍ DOPRAVĚ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4581128"/>
            <a:ext cx="8062912" cy="175260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836712"/>
            <a:ext cx="7164141" cy="50475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Rozeznáváme následující výkony v 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dopravním a </a:t>
            </a:r>
            <a:r>
              <a:rPr lang="cs-CZ" sz="3200" dirty="0"/>
              <a:t>přepravním procesu</a:t>
            </a:r>
            <a:r>
              <a:rPr lang="cs-CZ" sz="3200" dirty="0" smtClean="0"/>
              <a:t>:</a:t>
            </a:r>
          </a:p>
          <a:p>
            <a:endParaRPr lang="cs-CZ" sz="3200" dirty="0"/>
          </a:p>
          <a:p>
            <a:endParaRPr lang="cs-CZ" sz="2800" dirty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600" dirty="0"/>
              <a:t>Jízdní výkon </a:t>
            </a:r>
            <a:endParaRPr lang="cs-CZ" sz="3600" dirty="0" smtClean="0"/>
          </a:p>
          <a:p>
            <a:pPr lvl="0">
              <a:buClr>
                <a:schemeClr val="accent1"/>
              </a:buClr>
            </a:pPr>
            <a:endParaRPr lang="cs-CZ" sz="3600" dirty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600" dirty="0"/>
              <a:t>Ložné </a:t>
            </a:r>
            <a:r>
              <a:rPr lang="cs-CZ" sz="3600" dirty="0" smtClean="0"/>
              <a:t>výkony</a:t>
            </a:r>
          </a:p>
          <a:p>
            <a:pPr lvl="0">
              <a:buClr>
                <a:schemeClr val="accent1"/>
              </a:buClr>
            </a:pPr>
            <a:endParaRPr lang="cs-CZ" sz="3600" dirty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600" dirty="0"/>
              <a:t>Přepravní výkon</a:t>
            </a:r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836712"/>
            <a:ext cx="9638263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Clr>
                <a:schemeClr val="accent1"/>
              </a:buClr>
            </a:pPr>
            <a:r>
              <a:rPr lang="cs-CZ" sz="3600" dirty="0" smtClean="0"/>
              <a:t>                 </a:t>
            </a:r>
            <a:r>
              <a:rPr lang="cs-CZ" sz="4800" dirty="0" smtClean="0"/>
              <a:t>Jízdní výkon</a:t>
            </a:r>
          </a:p>
          <a:p>
            <a:pPr lvl="0">
              <a:buClr>
                <a:schemeClr val="accent1"/>
              </a:buClr>
            </a:pPr>
            <a:endParaRPr lang="cs-CZ" sz="4800" dirty="0" smtClean="0"/>
          </a:p>
          <a:p>
            <a:pPr lvl="0">
              <a:buClr>
                <a:schemeClr val="accent1"/>
              </a:buClr>
            </a:pPr>
            <a:r>
              <a:rPr lang="cs-CZ" sz="2400" dirty="0" smtClean="0"/>
              <a:t>  </a:t>
            </a:r>
          </a:p>
          <a:p>
            <a:pPr lvl="0">
              <a:buClr>
                <a:schemeClr val="accent1"/>
              </a:buClr>
            </a:pPr>
            <a:endParaRPr lang="cs-CZ" sz="2400" dirty="0"/>
          </a:p>
          <a:p>
            <a:pPr lvl="0">
              <a:buClr>
                <a:schemeClr val="accent1"/>
              </a:buClr>
            </a:pPr>
            <a:r>
              <a:rPr lang="cs-CZ" sz="2400" dirty="0" smtClean="0"/>
              <a:t>Je </a:t>
            </a:r>
            <a:r>
              <a:rPr lang="cs-CZ" sz="2400" dirty="0"/>
              <a:t>počet ujetých kilometrů bez ohledu na velikost nákladu.</a:t>
            </a:r>
          </a:p>
          <a:p>
            <a:pPr algn="ctr"/>
            <a:r>
              <a:rPr lang="cs-CZ" sz="2400" dirty="0"/>
              <a:t>Označuje se </a:t>
            </a:r>
            <a:r>
              <a:rPr lang="cs-CZ" sz="3200" b="1" dirty="0"/>
              <a:t>L</a:t>
            </a:r>
            <a:r>
              <a:rPr lang="cs-CZ" sz="3200" dirty="0"/>
              <a:t>.</a:t>
            </a:r>
          </a:p>
          <a:p>
            <a:pPr algn="ctr"/>
            <a:r>
              <a:rPr lang="cs-CZ" sz="2400" dirty="0"/>
              <a:t>Udává se v </a:t>
            </a:r>
            <a:r>
              <a:rPr lang="cs-CZ" sz="3200" b="1" dirty="0"/>
              <a:t>km</a:t>
            </a:r>
            <a:r>
              <a:rPr lang="cs-CZ" sz="3200" dirty="0"/>
              <a:t> </a:t>
            </a:r>
            <a:r>
              <a:rPr lang="cs-CZ" sz="2400" dirty="0"/>
              <a:t>(kilometrech).</a:t>
            </a:r>
          </a:p>
          <a:p>
            <a:endParaRPr lang="cs-CZ" sz="1600" dirty="0"/>
          </a:p>
          <a:p>
            <a:pPr lvl="0">
              <a:buClr>
                <a:schemeClr val="accent1"/>
              </a:buClr>
            </a:pPr>
            <a:r>
              <a:rPr lang="cs-CZ" sz="4800" dirty="0" smtClean="0"/>
              <a:t> </a:t>
            </a:r>
          </a:p>
          <a:p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2051720" y="1628800"/>
            <a:ext cx="396044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Poloviční rámeček 7"/>
          <p:cNvSpPr/>
          <p:nvPr/>
        </p:nvSpPr>
        <p:spPr>
          <a:xfrm rot="10800000">
            <a:off x="8423920" y="3861048"/>
            <a:ext cx="720080" cy="908720"/>
          </a:xfrm>
          <a:prstGeom prst="half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Poloviční rámeček 8"/>
          <p:cNvSpPr/>
          <p:nvPr/>
        </p:nvSpPr>
        <p:spPr>
          <a:xfrm rot="5400000">
            <a:off x="8329600" y="2398576"/>
            <a:ext cx="720080" cy="908720"/>
          </a:xfrm>
          <a:prstGeom prst="half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Poloviční rámeček 9"/>
          <p:cNvSpPr/>
          <p:nvPr/>
        </p:nvSpPr>
        <p:spPr>
          <a:xfrm>
            <a:off x="0" y="2348880"/>
            <a:ext cx="720080" cy="908720"/>
          </a:xfrm>
          <a:prstGeom prst="half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oloviční rámeček 10"/>
          <p:cNvSpPr/>
          <p:nvPr/>
        </p:nvSpPr>
        <p:spPr>
          <a:xfrm rot="16200000">
            <a:off x="94320" y="3910744"/>
            <a:ext cx="720080" cy="908720"/>
          </a:xfrm>
          <a:prstGeom prst="half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340768"/>
            <a:ext cx="7344816" cy="4924425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tx1"/>
                </a:solidFill>
              </a:rPr>
              <a:t>Výpočet: 		</a:t>
            </a:r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                     </a:t>
            </a:r>
            <a:r>
              <a:rPr lang="cs-CZ" sz="3200" b="1" dirty="0" smtClean="0">
                <a:solidFill>
                  <a:schemeClr val="tx1"/>
                </a:solidFill>
              </a:rPr>
              <a:t>L </a:t>
            </a:r>
            <a:r>
              <a:rPr lang="cs-CZ" sz="3200" b="1" dirty="0">
                <a:solidFill>
                  <a:schemeClr val="tx1"/>
                </a:solidFill>
              </a:rPr>
              <a:t>= </a:t>
            </a:r>
            <a:r>
              <a:rPr lang="cs-CZ" sz="3200" b="1" dirty="0" err="1">
                <a:solidFill>
                  <a:schemeClr val="tx1"/>
                </a:solidFill>
              </a:rPr>
              <a:t>Lz</a:t>
            </a:r>
            <a:r>
              <a:rPr lang="cs-CZ" sz="3200" b="1" dirty="0">
                <a:solidFill>
                  <a:schemeClr val="tx1"/>
                </a:solidFill>
              </a:rPr>
              <a:t> + </a:t>
            </a:r>
            <a:r>
              <a:rPr lang="cs-CZ" sz="3200" b="1" dirty="0" smtClean="0">
                <a:solidFill>
                  <a:schemeClr val="tx1"/>
                </a:solidFill>
              </a:rPr>
              <a:t>L</a:t>
            </a:r>
            <a:r>
              <a:rPr lang="cs-CZ" sz="3200" b="1" baseline="-25000" dirty="0" smtClean="0">
                <a:solidFill>
                  <a:schemeClr val="tx1"/>
                </a:solidFill>
              </a:rPr>
              <a:t>0</a:t>
            </a:r>
            <a:br>
              <a:rPr lang="cs-CZ" sz="3200" b="1" baseline="-25000" dirty="0" smtClean="0">
                <a:solidFill>
                  <a:schemeClr val="tx1"/>
                </a:solidFill>
              </a:rPr>
            </a:br>
            <a:r>
              <a:rPr lang="cs-CZ" sz="2800" b="1" baseline="-25000" dirty="0">
                <a:solidFill>
                  <a:schemeClr val="tx1"/>
                </a:solidFill>
              </a:rPr>
              <a:t>		</a:t>
            </a:r>
            <a:endParaRPr lang="cs-CZ" sz="2800" dirty="0">
              <a:solidFill>
                <a:schemeClr val="tx1"/>
              </a:solidFill>
            </a:endParaRPr>
          </a:p>
          <a:p>
            <a:r>
              <a:rPr lang="cs-CZ" sz="2800" dirty="0">
                <a:solidFill>
                  <a:schemeClr val="tx1"/>
                </a:solidFill>
              </a:rPr>
              <a:t>	</a:t>
            </a:r>
            <a:r>
              <a:rPr lang="cs-CZ" sz="3200" b="1" dirty="0" err="1" smtClean="0">
                <a:solidFill>
                  <a:schemeClr val="tx1"/>
                </a:solidFill>
              </a:rPr>
              <a:t>Lz</a:t>
            </a:r>
            <a:r>
              <a:rPr lang="cs-CZ" sz="2800" dirty="0" smtClean="0">
                <a:solidFill>
                  <a:schemeClr val="tx1"/>
                </a:solidFill>
              </a:rPr>
              <a:t> = ložené kilometry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         </a:t>
            </a:r>
            <a:r>
              <a:rPr lang="cs-CZ" sz="2800" dirty="0" err="1" smtClean="0">
                <a:solidFill>
                  <a:schemeClr val="tx1"/>
                </a:solidFill>
              </a:rPr>
              <a:t>kilometry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>
                <a:solidFill>
                  <a:schemeClr val="tx1"/>
                </a:solidFill>
              </a:rPr>
              <a:t>ujeté s </a:t>
            </a:r>
            <a:r>
              <a:rPr lang="cs-CZ" sz="2800" dirty="0" smtClean="0">
                <a:solidFill>
                  <a:schemeClr val="tx1"/>
                </a:solidFill>
              </a:rPr>
              <a:t>nákladem</a:t>
            </a:r>
          </a:p>
          <a:p>
            <a:endParaRPr lang="cs-CZ" sz="2800" dirty="0">
              <a:solidFill>
                <a:schemeClr val="tx1"/>
              </a:solidFill>
            </a:endParaRPr>
          </a:p>
          <a:p>
            <a:r>
              <a:rPr lang="cs-CZ" sz="3200" b="1" dirty="0" smtClean="0">
                <a:solidFill>
                  <a:schemeClr val="tx1"/>
                </a:solidFill>
              </a:rPr>
              <a:t>        L</a:t>
            </a:r>
            <a:r>
              <a:rPr lang="cs-CZ" sz="2800" dirty="0" smtClean="0">
                <a:solidFill>
                  <a:schemeClr val="tx1"/>
                </a:solidFill>
              </a:rPr>
              <a:t>   =</a:t>
            </a:r>
            <a:r>
              <a:rPr lang="cs-CZ" sz="2800" dirty="0">
                <a:solidFill>
                  <a:schemeClr val="tx1"/>
                </a:solidFill>
              </a:rPr>
              <a:t>	celkové </a:t>
            </a:r>
            <a:r>
              <a:rPr lang="cs-CZ" sz="2800" dirty="0" smtClean="0">
                <a:solidFill>
                  <a:schemeClr val="tx1"/>
                </a:solidFill>
              </a:rPr>
              <a:t>kilometry</a:t>
            </a:r>
          </a:p>
          <a:p>
            <a:endParaRPr lang="cs-CZ" sz="2800" dirty="0">
              <a:solidFill>
                <a:schemeClr val="tx1"/>
              </a:solidFill>
            </a:endParaRPr>
          </a:p>
          <a:p>
            <a:r>
              <a:rPr lang="cs-CZ" sz="3200" b="1" dirty="0" smtClean="0">
                <a:solidFill>
                  <a:schemeClr val="tx1"/>
                </a:solidFill>
              </a:rPr>
              <a:t>        L</a:t>
            </a:r>
            <a:r>
              <a:rPr lang="cs-CZ" sz="3200" b="1" baseline="-25000" dirty="0" smtClean="0">
                <a:solidFill>
                  <a:schemeClr val="tx1"/>
                </a:solidFill>
              </a:rPr>
              <a:t>0</a:t>
            </a:r>
            <a:r>
              <a:rPr lang="cs-CZ" sz="2800" baseline="-25000" dirty="0" smtClean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 =</a:t>
            </a:r>
            <a:r>
              <a:rPr lang="cs-CZ" sz="2800" dirty="0">
                <a:solidFill>
                  <a:schemeClr val="tx1"/>
                </a:solidFill>
              </a:rPr>
              <a:t>	prázdné kilometry </a:t>
            </a:r>
            <a:br>
              <a:rPr lang="cs-CZ" sz="2800" dirty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       </a:t>
            </a:r>
            <a:r>
              <a:rPr lang="cs-CZ" sz="2800" dirty="0" err="1" smtClean="0">
                <a:solidFill>
                  <a:schemeClr val="tx1"/>
                </a:solidFill>
              </a:rPr>
              <a:t>kilometry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>
                <a:solidFill>
                  <a:schemeClr val="tx1"/>
                </a:solidFill>
              </a:rPr>
              <a:t>ujeté bez nákladu</a:t>
            </a:r>
          </a:p>
          <a:p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683568" y="980728"/>
            <a:ext cx="0" cy="5616624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683568" y="980728"/>
            <a:ext cx="813690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83568" y="6597352"/>
            <a:ext cx="813690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8820472" y="980728"/>
            <a:ext cx="0" cy="5616624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692696"/>
            <a:ext cx="864096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 smtClean="0"/>
          </a:p>
          <a:p>
            <a:pPr algn="ctr"/>
            <a:endParaRPr lang="cs-CZ" sz="2800" dirty="0"/>
          </a:p>
          <a:p>
            <a:pPr algn="ctr"/>
            <a:endParaRPr lang="cs-CZ" sz="2800" dirty="0" smtClean="0"/>
          </a:p>
          <a:p>
            <a:pPr algn="ctr"/>
            <a:r>
              <a:rPr lang="cs-CZ" sz="3200" dirty="0" smtClean="0"/>
              <a:t>K </a:t>
            </a:r>
            <a:r>
              <a:rPr lang="cs-CZ" sz="3200" dirty="0"/>
              <a:t>tomuto výkonu se počítá</a:t>
            </a:r>
            <a:r>
              <a:rPr lang="cs-CZ" sz="3200" dirty="0" smtClean="0"/>
              <a:t>:</a:t>
            </a:r>
            <a:br>
              <a:rPr lang="cs-CZ" sz="3200" dirty="0" smtClean="0"/>
            </a:br>
            <a:endParaRPr lang="cs-CZ" sz="3200" dirty="0"/>
          </a:p>
          <a:p>
            <a:pPr algn="ctr"/>
            <a:r>
              <a:rPr lang="cs-CZ" sz="2800" b="1" dirty="0"/>
              <a:t>Součinitel využití jízd</a:t>
            </a:r>
            <a:r>
              <a:rPr lang="cs-CZ" sz="2800" dirty="0"/>
              <a:t> </a:t>
            </a:r>
            <a:r>
              <a:rPr lang="cs-CZ" sz="2400" dirty="0" smtClean="0"/>
              <a:t>označuje se </a:t>
            </a:r>
            <a:r>
              <a:rPr lang="cs-CZ" sz="3200" b="1" dirty="0" smtClean="0"/>
              <a:t>β</a:t>
            </a:r>
            <a:r>
              <a:rPr lang="cs-CZ" sz="2400" dirty="0" smtClean="0"/>
              <a:t> a vyjadřuje  nám</a:t>
            </a:r>
            <a:br>
              <a:rPr lang="cs-CZ" sz="2400" dirty="0" smtClean="0"/>
            </a:br>
            <a:endParaRPr lang="cs-CZ" sz="2400" dirty="0"/>
          </a:p>
          <a:p>
            <a:pPr lvl="0" algn="ctr"/>
            <a:r>
              <a:rPr lang="cs-CZ" sz="2800" dirty="0" smtClean="0"/>
              <a:t>            stupeň </a:t>
            </a:r>
            <a:r>
              <a:rPr lang="cs-CZ" sz="2800" dirty="0"/>
              <a:t>využití jízdního </a:t>
            </a:r>
            <a:r>
              <a:rPr lang="cs-CZ" sz="2800" dirty="0" smtClean="0"/>
              <a:t>výkonu</a:t>
            </a:r>
            <a:br>
              <a:rPr lang="cs-CZ" sz="2800" dirty="0" smtClean="0"/>
            </a:br>
            <a:endParaRPr lang="cs-CZ" sz="2800" dirty="0" smtClean="0"/>
          </a:p>
          <a:p>
            <a:pPr lvl="0"/>
            <a:r>
              <a:rPr lang="cs-CZ" sz="2800" dirty="0"/>
              <a:t> </a:t>
            </a:r>
            <a:r>
              <a:rPr lang="cs-CZ" sz="2800" dirty="0" smtClean="0"/>
              <a:t>                       systém řízení.</a:t>
            </a:r>
            <a:endParaRPr lang="cs-CZ" sz="2800" dirty="0"/>
          </a:p>
          <a:p>
            <a:pPr algn="ctr"/>
            <a:endParaRPr lang="cs-CZ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547664" y="2492896"/>
            <a:ext cx="597666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Šipka doprava 8"/>
          <p:cNvSpPr/>
          <p:nvPr/>
        </p:nvSpPr>
        <p:spPr>
          <a:xfrm>
            <a:off x="1619672" y="4005064"/>
            <a:ext cx="79208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1619672" y="4797152"/>
            <a:ext cx="79208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340768"/>
            <a:ext cx="662473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Při využití </a:t>
            </a:r>
            <a:r>
              <a:rPr lang="cs-CZ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optimalizačních metod, spojovacích prostředků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 </a:t>
            </a:r>
          </a:p>
          <a:p>
            <a:pPr algn="ctr"/>
            <a:endParaRPr lang="cs-CZ" sz="280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Zaváděním progresivních přepravních systémů je možné </a:t>
            </a:r>
            <a:r>
              <a:rPr lang="cs-CZ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dosáhnout výrazného snížení podílu prázdných jízd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a tím zvýšíme efektivitu přepravy.</a:t>
            </a:r>
          </a:p>
          <a:p>
            <a:pPr algn="ctr"/>
            <a:r>
              <a:rPr lang="cs-CZ" sz="2800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1196752"/>
            <a:ext cx="5787162" cy="4616648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Výpočet:              </a:t>
            </a:r>
          </a:p>
          <a:p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                      </a:t>
            </a:r>
            <a:r>
              <a:rPr lang="cs-CZ" sz="3200" b="1" dirty="0" smtClean="0">
                <a:solidFill>
                  <a:schemeClr val="tx1"/>
                </a:solidFill>
              </a:rPr>
              <a:t>β = </a:t>
            </a:r>
            <a:r>
              <a:rPr lang="cs-CZ" sz="3200" b="1" dirty="0" err="1" smtClean="0">
                <a:solidFill>
                  <a:schemeClr val="tx1"/>
                </a:solidFill>
              </a:rPr>
              <a:t>lz</a:t>
            </a:r>
            <a:r>
              <a:rPr lang="cs-CZ" sz="3200" b="1" dirty="0">
                <a:solidFill>
                  <a:schemeClr val="tx1"/>
                </a:solidFill>
              </a:rPr>
              <a:t>	</a:t>
            </a:r>
            <a:endParaRPr lang="cs-CZ" sz="3200" dirty="0" smtClean="0">
              <a:solidFill>
                <a:schemeClr val="tx1"/>
              </a:solidFill>
            </a:endParaRPr>
          </a:p>
          <a:p>
            <a:r>
              <a:rPr lang="cs-CZ" sz="3200" dirty="0" smtClean="0">
                <a:solidFill>
                  <a:schemeClr val="tx1"/>
                </a:solidFill>
              </a:rPr>
              <a:t>                           </a:t>
            </a:r>
            <a:r>
              <a:rPr lang="cs-CZ" sz="3200" b="1" dirty="0" smtClean="0">
                <a:solidFill>
                  <a:schemeClr val="tx1"/>
                </a:solidFill>
              </a:rPr>
              <a:t>l</a:t>
            </a:r>
            <a:r>
              <a:rPr lang="cs-CZ" sz="3200" b="1" dirty="0">
                <a:solidFill>
                  <a:schemeClr val="tx1"/>
                </a:solidFill>
              </a:rPr>
              <a:t>	</a:t>
            </a:r>
          </a:p>
          <a:p>
            <a:endParaRPr lang="cs-CZ" sz="2800" dirty="0">
              <a:solidFill>
                <a:schemeClr val="tx1"/>
              </a:solidFill>
            </a:endParaRPr>
          </a:p>
          <a:p>
            <a:r>
              <a:rPr lang="cs-CZ" sz="3200" dirty="0" err="1" smtClean="0">
                <a:solidFill>
                  <a:schemeClr val="tx1"/>
                </a:solidFill>
              </a:rPr>
              <a:t>lz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2800" dirty="0">
                <a:solidFill>
                  <a:schemeClr val="tx1"/>
                </a:solidFill>
              </a:rPr>
              <a:t>= ložené kilometry s </a:t>
            </a:r>
            <a:r>
              <a:rPr lang="cs-CZ" sz="2800" dirty="0" smtClean="0">
                <a:solidFill>
                  <a:schemeClr val="tx1"/>
                </a:solidFill>
              </a:rPr>
              <a:t>nákladem</a:t>
            </a:r>
            <a:br>
              <a:rPr lang="cs-CZ" sz="2800" dirty="0" smtClean="0">
                <a:solidFill>
                  <a:schemeClr val="tx1"/>
                </a:solidFill>
              </a:rPr>
            </a:br>
            <a:endParaRPr lang="cs-CZ" sz="2800" dirty="0">
              <a:solidFill>
                <a:schemeClr val="tx1"/>
              </a:solidFill>
            </a:endParaRPr>
          </a:p>
          <a:p>
            <a:r>
              <a:rPr lang="cs-CZ" sz="3200" dirty="0">
                <a:solidFill>
                  <a:schemeClr val="tx1"/>
                </a:solidFill>
              </a:rPr>
              <a:t>l 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= </a:t>
            </a:r>
            <a:r>
              <a:rPr lang="cs-CZ" sz="2800" dirty="0">
                <a:solidFill>
                  <a:schemeClr val="tx1"/>
                </a:solidFill>
              </a:rPr>
              <a:t>celkové </a:t>
            </a:r>
            <a:r>
              <a:rPr lang="cs-CZ" sz="2800" dirty="0" smtClean="0">
                <a:solidFill>
                  <a:schemeClr val="tx1"/>
                </a:solidFill>
              </a:rPr>
              <a:t>kilometry</a:t>
            </a:r>
            <a:br>
              <a:rPr lang="cs-CZ" sz="2800" dirty="0" smtClean="0">
                <a:solidFill>
                  <a:schemeClr val="tx1"/>
                </a:solidFill>
              </a:rPr>
            </a:br>
            <a:endParaRPr lang="cs-CZ" sz="2800" dirty="0">
              <a:solidFill>
                <a:schemeClr val="tx1"/>
              </a:solidFill>
            </a:endParaRPr>
          </a:p>
          <a:p>
            <a:r>
              <a:rPr lang="cs-CZ" sz="3200" dirty="0">
                <a:solidFill>
                  <a:schemeClr val="tx1"/>
                </a:solidFill>
              </a:rPr>
              <a:t>l</a:t>
            </a:r>
            <a:r>
              <a:rPr lang="cs-CZ" sz="3200" baseline="-25000" dirty="0">
                <a:solidFill>
                  <a:schemeClr val="tx1"/>
                </a:solidFill>
              </a:rPr>
              <a:t>0</a:t>
            </a:r>
            <a:r>
              <a:rPr lang="cs-CZ" sz="2800" dirty="0">
                <a:solidFill>
                  <a:schemeClr val="tx1"/>
                </a:solidFill>
              </a:rPr>
              <a:t> = prázdné kilometry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4644008" y="2132856"/>
            <a:ext cx="50405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331640" y="908720"/>
            <a:ext cx="0" cy="5112568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331640" y="908720"/>
            <a:ext cx="648072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1331640" y="6021288"/>
            <a:ext cx="648072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7812360" y="908720"/>
            <a:ext cx="0" cy="5112568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836712"/>
            <a:ext cx="9638263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Clr>
                <a:schemeClr val="accent1"/>
              </a:buClr>
            </a:pPr>
            <a:r>
              <a:rPr lang="cs-CZ" sz="3600" dirty="0" smtClean="0"/>
              <a:t>                 </a:t>
            </a:r>
            <a:r>
              <a:rPr lang="cs-CZ" sz="4800" dirty="0" smtClean="0"/>
              <a:t>Ložný </a:t>
            </a:r>
            <a:r>
              <a:rPr lang="cs-CZ" sz="4800" dirty="0" smtClean="0"/>
              <a:t>výkon</a:t>
            </a:r>
            <a:endParaRPr lang="cs-CZ" sz="4800" dirty="0" smtClean="0"/>
          </a:p>
          <a:p>
            <a:pPr lvl="0">
              <a:buClr>
                <a:schemeClr val="accent1"/>
              </a:buClr>
            </a:pPr>
            <a:endParaRPr lang="cs-CZ" sz="4800" dirty="0" smtClean="0"/>
          </a:p>
          <a:p>
            <a:pPr lvl="0">
              <a:buClr>
                <a:schemeClr val="accent1"/>
              </a:buClr>
            </a:pPr>
            <a:r>
              <a:rPr lang="cs-CZ" sz="2400" dirty="0" smtClean="0"/>
              <a:t>  </a:t>
            </a:r>
          </a:p>
          <a:p>
            <a:pPr lvl="0">
              <a:buClr>
                <a:schemeClr val="accent1"/>
              </a:buClr>
            </a:pPr>
            <a:endParaRPr lang="cs-CZ" sz="2400" dirty="0"/>
          </a:p>
          <a:p>
            <a:pPr lvl="0">
              <a:buClr>
                <a:schemeClr val="accent1"/>
              </a:buClr>
            </a:pPr>
            <a:r>
              <a:rPr lang="cs-CZ" sz="2400" dirty="0" smtClean="0"/>
              <a:t>Je </a:t>
            </a:r>
            <a:r>
              <a:rPr lang="cs-CZ" sz="2400" dirty="0" smtClean="0"/>
              <a:t>množství přepraveného nákladu nebo osob</a:t>
            </a:r>
            <a:r>
              <a:rPr lang="cs-CZ" sz="2400" dirty="0" smtClean="0"/>
              <a:t>.</a:t>
            </a:r>
            <a:endParaRPr lang="cs-CZ" sz="2400" dirty="0"/>
          </a:p>
          <a:p>
            <a:pPr algn="ctr"/>
            <a:r>
              <a:rPr lang="cs-CZ" sz="2400" dirty="0"/>
              <a:t>Označuje se </a:t>
            </a:r>
            <a:r>
              <a:rPr lang="cs-CZ" sz="3200" b="1" dirty="0"/>
              <a:t>Q</a:t>
            </a:r>
            <a:r>
              <a:rPr lang="cs-CZ" sz="3200" dirty="0" smtClean="0"/>
              <a:t>.</a:t>
            </a:r>
            <a:endParaRPr lang="cs-CZ" sz="3200" dirty="0"/>
          </a:p>
          <a:p>
            <a:r>
              <a:rPr lang="cs-CZ" sz="2400" dirty="0"/>
              <a:t>Udává se v </a:t>
            </a:r>
            <a:r>
              <a:rPr lang="cs-CZ" sz="2400" dirty="0" smtClean="0"/>
              <a:t>	</a:t>
            </a:r>
            <a:r>
              <a:rPr lang="cs-CZ" sz="3200" b="1" dirty="0" smtClean="0"/>
              <a:t>t</a:t>
            </a:r>
            <a:r>
              <a:rPr lang="cs-CZ" sz="3200" dirty="0" smtClean="0"/>
              <a:t> </a:t>
            </a:r>
            <a:r>
              <a:rPr lang="cs-CZ" sz="2400" dirty="0" smtClean="0"/>
              <a:t>(tunách) 		– nákladní doprava</a:t>
            </a:r>
          </a:p>
          <a:p>
            <a:r>
              <a:rPr lang="cs-CZ" sz="3200" b="1" dirty="0" smtClean="0"/>
              <a:t>		Os</a:t>
            </a:r>
            <a:r>
              <a:rPr lang="cs-CZ" sz="2400" dirty="0" smtClean="0"/>
              <a:t> (osobách)	– osobní doprava</a:t>
            </a:r>
            <a:endParaRPr lang="cs-CZ" sz="2400" dirty="0"/>
          </a:p>
          <a:p>
            <a:endParaRPr lang="cs-CZ" sz="1600" dirty="0"/>
          </a:p>
          <a:p>
            <a:pPr lvl="0">
              <a:buClr>
                <a:schemeClr val="accent1"/>
              </a:buClr>
            </a:pPr>
            <a:r>
              <a:rPr lang="cs-CZ" sz="4800" dirty="0" smtClean="0"/>
              <a:t> </a:t>
            </a:r>
          </a:p>
          <a:p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2051720" y="1628800"/>
            <a:ext cx="396044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Poloviční rámeček 7"/>
          <p:cNvSpPr/>
          <p:nvPr/>
        </p:nvSpPr>
        <p:spPr>
          <a:xfrm rot="10800000">
            <a:off x="8423920" y="4298168"/>
            <a:ext cx="720080" cy="908720"/>
          </a:xfrm>
          <a:prstGeom prst="half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Poloviční rámeček 8"/>
          <p:cNvSpPr/>
          <p:nvPr/>
        </p:nvSpPr>
        <p:spPr>
          <a:xfrm rot="5400000">
            <a:off x="8329600" y="2398576"/>
            <a:ext cx="720080" cy="908720"/>
          </a:xfrm>
          <a:prstGeom prst="half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Poloviční rámeček 9"/>
          <p:cNvSpPr/>
          <p:nvPr/>
        </p:nvSpPr>
        <p:spPr>
          <a:xfrm>
            <a:off x="0" y="2348880"/>
            <a:ext cx="720080" cy="908720"/>
          </a:xfrm>
          <a:prstGeom prst="half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oloviční rámeček 10"/>
          <p:cNvSpPr/>
          <p:nvPr/>
        </p:nvSpPr>
        <p:spPr>
          <a:xfrm rot="16200000">
            <a:off x="127788" y="4392488"/>
            <a:ext cx="720080" cy="908720"/>
          </a:xfrm>
          <a:prstGeom prst="half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767861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340768"/>
            <a:ext cx="7344816" cy="443198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tx1"/>
                </a:solidFill>
              </a:rPr>
              <a:t>Výpočet: 		</a:t>
            </a:r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                     </a:t>
            </a:r>
            <a:r>
              <a:rPr lang="cs-CZ" sz="3200" b="1" dirty="0">
                <a:solidFill>
                  <a:schemeClr val="tx1"/>
                </a:solidFill>
              </a:rPr>
              <a:t>Q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>
                <a:solidFill>
                  <a:schemeClr val="tx1"/>
                </a:solidFill>
              </a:rPr>
              <a:t>= </a:t>
            </a:r>
            <a:r>
              <a:rPr lang="cs-CZ" sz="3200" b="1" dirty="0" smtClean="0">
                <a:solidFill>
                  <a:schemeClr val="tx1"/>
                </a:solidFill>
              </a:rPr>
              <a:t>q</a:t>
            </a:r>
            <a:r>
              <a:rPr lang="cs-CZ" sz="3200" b="1" baseline="-25000" dirty="0" smtClean="0">
                <a:solidFill>
                  <a:schemeClr val="tx1"/>
                </a:solidFill>
              </a:rPr>
              <a:t>1</a:t>
            </a:r>
            <a:r>
              <a:rPr lang="cs-CZ" sz="3200" b="1" dirty="0" smtClean="0">
                <a:solidFill>
                  <a:schemeClr val="tx1"/>
                </a:solidFill>
              </a:rPr>
              <a:t> + q</a:t>
            </a:r>
            <a:r>
              <a:rPr lang="cs-CZ" sz="3200" b="1" baseline="-25000" dirty="0" smtClean="0">
                <a:solidFill>
                  <a:schemeClr val="tx1"/>
                </a:solidFill>
              </a:rPr>
              <a:t>2</a:t>
            </a:r>
            <a:r>
              <a:rPr lang="cs-CZ" sz="3200" b="1" dirty="0" smtClean="0">
                <a:solidFill>
                  <a:schemeClr val="tx1"/>
                </a:solidFill>
              </a:rPr>
              <a:t> + … + </a:t>
            </a:r>
            <a:r>
              <a:rPr lang="cs-CZ" sz="3200" b="1" dirty="0" err="1" smtClean="0">
                <a:solidFill>
                  <a:schemeClr val="tx1"/>
                </a:solidFill>
              </a:rPr>
              <a:t>q</a:t>
            </a:r>
            <a:r>
              <a:rPr lang="cs-CZ" sz="3200" b="1" baseline="-25000" dirty="0" err="1" smtClean="0">
                <a:solidFill>
                  <a:schemeClr val="tx1"/>
                </a:solidFill>
              </a:rPr>
              <a:t>n</a:t>
            </a:r>
            <a:r>
              <a:rPr lang="cs-CZ" sz="3200" b="1" baseline="-25000" dirty="0" smtClean="0">
                <a:solidFill>
                  <a:schemeClr val="tx1"/>
                </a:solidFill>
              </a:rPr>
              <a:t/>
            </a:r>
            <a:br>
              <a:rPr lang="cs-CZ" sz="3200" b="1" baseline="-25000" dirty="0" smtClean="0">
                <a:solidFill>
                  <a:schemeClr val="tx1"/>
                </a:solidFill>
              </a:rPr>
            </a:br>
            <a:r>
              <a:rPr lang="cs-CZ" sz="2800" b="1" baseline="-25000" dirty="0">
                <a:solidFill>
                  <a:schemeClr val="tx1"/>
                </a:solidFill>
              </a:rPr>
              <a:t>		</a:t>
            </a:r>
            <a:endParaRPr lang="cs-CZ" sz="2800" dirty="0">
              <a:solidFill>
                <a:schemeClr val="tx1"/>
              </a:solidFill>
            </a:endParaRPr>
          </a:p>
          <a:p>
            <a:r>
              <a:rPr lang="cs-CZ" sz="2800" dirty="0">
                <a:solidFill>
                  <a:schemeClr val="tx1"/>
                </a:solidFill>
              </a:rPr>
              <a:t>	</a:t>
            </a:r>
            <a:r>
              <a:rPr lang="cs-CZ" sz="3200" b="1" dirty="0">
                <a:solidFill>
                  <a:schemeClr val="tx1"/>
                </a:solidFill>
              </a:rPr>
              <a:t>q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= </a:t>
            </a:r>
            <a:r>
              <a:rPr lang="cs-CZ" sz="2800" dirty="0" smtClean="0">
                <a:solidFill>
                  <a:schemeClr val="tx1"/>
                </a:solidFill>
              </a:rPr>
              <a:t>hmotnost převezeného nákladu 	nebo počet převezených osob</a:t>
            </a:r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         </a:t>
            </a:r>
            <a:endParaRPr lang="cs-CZ" sz="2800" dirty="0">
              <a:solidFill>
                <a:schemeClr val="tx1"/>
              </a:solidFill>
            </a:endParaRPr>
          </a:p>
          <a:p>
            <a:r>
              <a:rPr lang="cs-CZ" sz="3200" b="1" dirty="0" smtClean="0">
                <a:solidFill>
                  <a:schemeClr val="tx1"/>
                </a:solidFill>
              </a:rPr>
              <a:t>        </a:t>
            </a:r>
            <a:r>
              <a:rPr lang="cs-CZ" sz="3200" b="1" dirty="0" smtClean="0">
                <a:solidFill>
                  <a:schemeClr val="tx1"/>
                </a:solidFill>
              </a:rPr>
              <a:t>Q</a:t>
            </a:r>
            <a:r>
              <a:rPr lang="cs-CZ" sz="2800" dirty="0" smtClean="0">
                <a:solidFill>
                  <a:schemeClr val="tx1"/>
                </a:solidFill>
              </a:rPr>
              <a:t>   </a:t>
            </a:r>
            <a:r>
              <a:rPr lang="cs-CZ" sz="2800" dirty="0" smtClean="0">
                <a:solidFill>
                  <a:schemeClr val="tx1"/>
                </a:solidFill>
              </a:rPr>
              <a:t>=</a:t>
            </a:r>
            <a:r>
              <a:rPr lang="cs-CZ" sz="2800" dirty="0">
                <a:solidFill>
                  <a:schemeClr val="tx1"/>
                </a:solidFill>
              </a:rPr>
              <a:t>	</a:t>
            </a:r>
            <a:r>
              <a:rPr lang="cs-CZ" sz="2800" dirty="0" smtClean="0">
                <a:solidFill>
                  <a:schemeClr val="tx1"/>
                </a:solidFill>
              </a:rPr>
              <a:t>celková hmotnost nákladu 		nebo počet osob</a:t>
            </a:r>
            <a:endParaRPr lang="cs-CZ" sz="2800" dirty="0" smtClean="0">
              <a:solidFill>
                <a:schemeClr val="tx1"/>
              </a:solidFill>
            </a:endParaRPr>
          </a:p>
          <a:p>
            <a:endParaRPr lang="cs-CZ" sz="2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683568" y="980728"/>
            <a:ext cx="0" cy="5616624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683568" y="980728"/>
            <a:ext cx="813690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83568" y="6597352"/>
            <a:ext cx="813690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8820472" y="980728"/>
            <a:ext cx="0" cy="5616624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1080802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692696"/>
            <a:ext cx="8640960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 smtClean="0"/>
          </a:p>
          <a:p>
            <a:pPr algn="ctr"/>
            <a:endParaRPr lang="cs-CZ" sz="2800" dirty="0"/>
          </a:p>
          <a:p>
            <a:pPr algn="ctr"/>
            <a:endParaRPr lang="cs-CZ" sz="2800" dirty="0" smtClean="0"/>
          </a:p>
          <a:p>
            <a:pPr algn="ctr"/>
            <a:r>
              <a:rPr lang="cs-CZ" sz="3200" dirty="0" smtClean="0"/>
              <a:t>K </a:t>
            </a:r>
            <a:r>
              <a:rPr lang="cs-CZ" sz="3200" dirty="0"/>
              <a:t>tomuto výkonu se počítá</a:t>
            </a:r>
            <a:r>
              <a:rPr lang="cs-CZ" sz="3200" dirty="0" smtClean="0"/>
              <a:t>:</a:t>
            </a:r>
            <a:br>
              <a:rPr lang="cs-CZ" sz="3200" dirty="0" smtClean="0"/>
            </a:br>
            <a:endParaRPr lang="cs-CZ" sz="3200" dirty="0"/>
          </a:p>
          <a:p>
            <a:pPr algn="ctr"/>
            <a:r>
              <a:rPr lang="cs-CZ" sz="2800" b="1" dirty="0"/>
              <a:t>Součinitel využití </a:t>
            </a:r>
            <a:r>
              <a:rPr lang="cs-CZ" sz="2800" b="1" dirty="0" smtClean="0"/>
              <a:t>užitečné hmotnosti nebo </a:t>
            </a:r>
            <a:r>
              <a:rPr lang="cs-CZ" sz="2800" b="1" dirty="0" err="1" smtClean="0"/>
              <a:t>obsaditelnosti</a:t>
            </a:r>
            <a:r>
              <a:rPr lang="cs-CZ" sz="2800" dirty="0" smtClean="0"/>
              <a:t> </a:t>
            </a:r>
            <a:r>
              <a:rPr lang="cs-CZ" sz="2400" dirty="0" smtClean="0"/>
              <a:t>označuje se </a:t>
            </a:r>
            <a:r>
              <a:rPr lang="el-GR" sz="3200" b="1" dirty="0" smtClean="0"/>
              <a:t>γ</a:t>
            </a:r>
            <a:r>
              <a:rPr lang="cs-CZ" sz="3200" b="1" baseline="-25000" dirty="0" smtClean="0"/>
              <a:t>s </a:t>
            </a:r>
            <a:r>
              <a:rPr lang="cs-CZ" sz="2400" dirty="0" smtClean="0"/>
              <a:t>a </a:t>
            </a:r>
            <a:r>
              <a:rPr lang="cs-CZ" sz="2400" dirty="0" smtClean="0"/>
              <a:t>vyjadřuje  nám</a:t>
            </a:r>
            <a:br>
              <a:rPr lang="cs-CZ" sz="2400" dirty="0" smtClean="0"/>
            </a:br>
            <a:endParaRPr lang="cs-CZ" sz="2400" dirty="0"/>
          </a:p>
          <a:p>
            <a:pPr lvl="0" algn="ctr"/>
            <a:r>
              <a:rPr lang="cs-CZ" sz="2800" dirty="0" smtClean="0"/>
              <a:t>            stupeň </a:t>
            </a:r>
            <a:r>
              <a:rPr lang="cs-CZ" sz="2800" dirty="0"/>
              <a:t>využití </a:t>
            </a:r>
            <a:r>
              <a:rPr lang="cs-CZ" sz="2800" dirty="0" smtClean="0"/>
              <a:t>užitečné plochy vozidla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  <a:p>
            <a:pPr lvl="0"/>
            <a:r>
              <a:rPr lang="cs-CZ" sz="2800" dirty="0" smtClean="0"/>
              <a:t>	       </a:t>
            </a:r>
            <a:r>
              <a:rPr lang="cs-CZ" sz="2800" dirty="0" smtClean="0"/>
              <a:t>stupeň </a:t>
            </a:r>
            <a:r>
              <a:rPr lang="cs-CZ" sz="2800" dirty="0"/>
              <a:t>využití </a:t>
            </a:r>
            <a:r>
              <a:rPr lang="cs-CZ" sz="2800" dirty="0" err="1" smtClean="0"/>
              <a:t>obsaditelnosti</a:t>
            </a:r>
            <a:r>
              <a:rPr lang="cs-CZ" sz="2800" dirty="0" smtClean="0"/>
              <a:t> vozidla</a:t>
            </a:r>
            <a:endParaRPr lang="cs-CZ" sz="2800" dirty="0"/>
          </a:p>
          <a:p>
            <a:pPr algn="ctr"/>
            <a:endParaRPr lang="cs-CZ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547664" y="2492896"/>
            <a:ext cx="597666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Šipka doprava 8"/>
          <p:cNvSpPr/>
          <p:nvPr/>
        </p:nvSpPr>
        <p:spPr>
          <a:xfrm>
            <a:off x="845366" y="4365104"/>
            <a:ext cx="79208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911119" y="5170445"/>
            <a:ext cx="79208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492567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ovéPole 1"/>
              <p:cNvSpPr txBox="1"/>
              <p:nvPr/>
            </p:nvSpPr>
            <p:spPr>
              <a:xfrm>
                <a:off x="1008483" y="1055702"/>
                <a:ext cx="7324667" cy="4832092"/>
              </a:xfrm>
              <a:prstGeom prst="rect">
                <a:avLst/>
              </a:prstGeom>
              <a:solidFill>
                <a:schemeClr val="bg1">
                  <a:lumMod val="75000"/>
                  <a:lumOff val="25000"/>
                </a:schemeClr>
              </a:solidFill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tx1"/>
                    </a:solidFill>
                  </a:rPr>
                  <a:t>Výpočet:          </a:t>
                </a:r>
                <a:r>
                  <a:rPr lang="cs-CZ" sz="2800" dirty="0" smtClean="0">
                    <a:solidFill>
                      <a:schemeClr val="tx1"/>
                    </a:solidFill>
                  </a:rPr>
                  <a:t>	</a:t>
                </a:r>
              </a:p>
              <a:p>
                <a:r>
                  <a:rPr lang="cs-CZ" sz="2800" dirty="0">
                    <a:solidFill>
                      <a:schemeClr val="tx1"/>
                    </a:solidFill>
                  </a:rPr>
                  <a:t>	</a:t>
                </a:r>
                <a:r>
                  <a:rPr lang="cs-CZ" sz="2800" dirty="0" smtClean="0">
                    <a:solidFill>
                      <a:schemeClr val="tx1"/>
                    </a:solidFill>
                  </a:rPr>
                  <a:t>		</a:t>
                </a:r>
                <a:r>
                  <a:rPr lang="cs-CZ" sz="280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3200" b="1" i="1" dirty="0" smtClean="0">
                        <a:solidFill>
                          <a:schemeClr val="tx1"/>
                        </a:solidFill>
                        <a:latin typeface="Cambria Math"/>
                      </a:rPr>
                      <m:t>𝜸</m:t>
                    </m:r>
                    <m:r>
                      <a:rPr lang="cs-CZ" sz="3200" b="1" i="1" baseline="-25000" dirty="0" err="1" smtClean="0">
                        <a:solidFill>
                          <a:schemeClr val="tx1"/>
                        </a:solidFill>
                        <a:latin typeface="Cambria Math"/>
                      </a:rPr>
                      <m:t>𝒔</m:t>
                    </m:r>
                  </m:oMath>
                </a14:m>
                <a:r>
                  <a:rPr lang="cs-CZ" sz="3200" b="1" dirty="0" smtClean="0">
                    <a:solidFill>
                      <a:schemeClr val="tx1"/>
                    </a:solidFill>
                  </a:rPr>
                  <a:t> </a:t>
                </a:r>
                <a:r>
                  <a:rPr lang="cs-CZ" sz="3200" b="1" dirty="0">
                    <a:solidFill>
                      <a:schemeClr val="tx1"/>
                    </a:solidFill>
                  </a:rPr>
                  <a:t>=</a:t>
                </a:r>
                <a:r>
                  <a:rPr lang="cs-CZ" b="1" dirty="0">
                    <a:solidFill>
                      <a:schemeClr val="tx1"/>
                    </a:solidFill>
                  </a:rPr>
                  <a:t> </a:t>
                </a:r>
                <a:r>
                  <a:rPr lang="cs-CZ" b="1" dirty="0" smtClean="0">
                    <a:solidFill>
                      <a:schemeClr val="tx1"/>
                    </a:solidFill>
                  </a:rPr>
                  <a:t>	</a:t>
                </a:r>
                <a:r>
                  <a:rPr lang="cs-CZ" sz="3200" b="1" dirty="0" smtClean="0">
                    <a:solidFill>
                      <a:schemeClr val="tx1"/>
                    </a:solidFill>
                  </a:rPr>
                  <a:t>q</a:t>
                </a:r>
                <a:endParaRPr lang="cs-CZ" sz="3200" b="1" dirty="0">
                  <a:solidFill>
                    <a:schemeClr val="tx1"/>
                  </a:solidFill>
                </a:endParaRPr>
              </a:p>
              <a:p>
                <a:r>
                  <a:rPr lang="cs-CZ" b="1" dirty="0" smtClean="0">
                    <a:solidFill>
                      <a:schemeClr val="tx1"/>
                    </a:solidFill>
                  </a:rPr>
                  <a:t>			</a:t>
                </a:r>
                <a:r>
                  <a:rPr lang="cs-CZ" sz="800" b="1" dirty="0">
                    <a:solidFill>
                      <a:schemeClr val="tx1"/>
                    </a:solidFill>
                  </a:rPr>
                  <a:t>	</a:t>
                </a:r>
                <a:r>
                  <a:rPr lang="cs-CZ" sz="3200" b="1" dirty="0" smtClean="0">
                    <a:solidFill>
                      <a:schemeClr val="tx1"/>
                    </a:solidFill>
                  </a:rPr>
                  <a:t>k</a:t>
                </a:r>
              </a:p>
              <a:p>
                <a:r>
                  <a:rPr lang="cs-CZ" dirty="0" smtClean="0">
                    <a:solidFill>
                      <a:schemeClr val="tx1"/>
                    </a:solidFill>
                  </a:rPr>
                  <a:t>	</a:t>
                </a:r>
              </a:p>
              <a:p>
                <a:r>
                  <a:rPr lang="cs-CZ" dirty="0">
                    <a:solidFill>
                      <a:schemeClr val="tx1"/>
                    </a:solidFill>
                  </a:rPr>
                  <a:t>	</a:t>
                </a:r>
                <a:endParaRPr lang="cs-CZ" dirty="0" smtClean="0">
                  <a:solidFill>
                    <a:schemeClr val="tx1"/>
                  </a:solidFill>
                </a:endParaRPr>
              </a:p>
              <a:p>
                <a:r>
                  <a:rPr lang="cs-CZ" dirty="0">
                    <a:solidFill>
                      <a:schemeClr val="tx1"/>
                    </a:solidFill>
                  </a:rPr>
                  <a:t>	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U nákladní </a:t>
                </a:r>
                <a:r>
                  <a:rPr lang="cs-CZ" dirty="0">
                    <a:solidFill>
                      <a:schemeClr val="tx1"/>
                    </a:solidFill>
                  </a:rPr>
                  <a:t>přepravy</a:t>
                </a:r>
              </a:p>
              <a:p>
                <a:r>
                  <a:rPr lang="cs-CZ" dirty="0" smtClean="0">
                    <a:solidFill>
                      <a:schemeClr val="tx1"/>
                    </a:solidFill>
                  </a:rPr>
                  <a:t>	Kde       q </a:t>
                </a:r>
                <a:r>
                  <a:rPr lang="cs-CZ" dirty="0">
                    <a:solidFill>
                      <a:schemeClr val="tx1"/>
                    </a:solidFill>
                  </a:rPr>
                  <a:t>= skutečně přepravované množství</a:t>
                </a:r>
              </a:p>
              <a:p>
                <a:r>
                  <a:rPr lang="cs-CZ" dirty="0" smtClean="0">
                    <a:solidFill>
                      <a:schemeClr val="tx1"/>
                    </a:solidFill>
                  </a:rPr>
                  <a:t>		k </a:t>
                </a:r>
                <a:r>
                  <a:rPr lang="cs-CZ" dirty="0">
                    <a:solidFill>
                      <a:schemeClr val="tx1"/>
                    </a:solidFill>
                  </a:rPr>
                  <a:t>= maximální možné přepravní 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množství</a:t>
                </a:r>
              </a:p>
              <a:p>
                <a:r>
                  <a:rPr lang="cs-CZ" dirty="0">
                    <a:solidFill>
                      <a:schemeClr val="tx1"/>
                    </a:solidFill>
                  </a:rPr>
                  <a:t>	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		 </a:t>
                </a:r>
                <a:r>
                  <a:rPr lang="cs-CZ" dirty="0">
                    <a:solidFill>
                      <a:schemeClr val="tx1"/>
                    </a:solidFill>
                  </a:rPr>
                  <a:t>(užitečná hmotnost)</a:t>
                </a:r>
              </a:p>
              <a:p>
                <a:r>
                  <a:rPr lang="cs-CZ" dirty="0">
                    <a:solidFill>
                      <a:schemeClr val="tx1"/>
                    </a:solidFill>
                  </a:rPr>
                  <a:t> </a:t>
                </a:r>
              </a:p>
              <a:p>
                <a:r>
                  <a:rPr lang="cs-CZ" dirty="0" smtClean="0">
                    <a:solidFill>
                      <a:schemeClr val="tx1"/>
                    </a:solidFill>
                  </a:rPr>
                  <a:t>	U </a:t>
                </a:r>
                <a:r>
                  <a:rPr lang="cs-CZ" dirty="0">
                    <a:solidFill>
                      <a:schemeClr val="tx1"/>
                    </a:solidFill>
                  </a:rPr>
                  <a:t>osobní přepravy</a:t>
                </a:r>
              </a:p>
              <a:p>
                <a:r>
                  <a:rPr lang="cs-CZ" dirty="0" smtClean="0">
                    <a:solidFill>
                      <a:schemeClr val="tx1"/>
                    </a:solidFill>
                  </a:rPr>
                  <a:t>	Kde</a:t>
                </a:r>
                <a:r>
                  <a:rPr lang="cs-CZ" dirty="0">
                    <a:solidFill>
                      <a:schemeClr val="tx1"/>
                    </a:solidFill>
                  </a:rPr>
                  <a:t>	q = počet přepravovaných osob</a:t>
                </a:r>
              </a:p>
              <a:p>
                <a:r>
                  <a:rPr lang="cs-CZ" dirty="0" smtClean="0">
                    <a:solidFill>
                      <a:schemeClr val="tx1"/>
                    </a:solidFill>
                  </a:rPr>
                  <a:t>		 k </a:t>
                </a:r>
                <a:r>
                  <a:rPr lang="cs-CZ" dirty="0">
                    <a:solidFill>
                      <a:schemeClr val="tx1"/>
                    </a:solidFill>
                  </a:rPr>
                  <a:t>= maximální množství přepravovaných osob </a:t>
                </a:r>
                <a:endParaRPr lang="cs-CZ" dirty="0" smtClean="0">
                  <a:solidFill>
                    <a:schemeClr val="tx1"/>
                  </a:solidFill>
                </a:endParaRPr>
              </a:p>
              <a:p>
                <a:r>
                  <a:rPr lang="cs-CZ" dirty="0" smtClean="0">
                    <a:solidFill>
                      <a:schemeClr val="tx1"/>
                    </a:solidFill>
                  </a:rPr>
                  <a:t>			(</a:t>
                </a:r>
                <a:r>
                  <a:rPr lang="cs-CZ" dirty="0" err="1">
                    <a:solidFill>
                      <a:schemeClr val="tx1"/>
                    </a:solidFill>
                  </a:rPr>
                  <a:t>obsaditelnost</a:t>
                </a:r>
                <a:r>
                  <a:rPr lang="cs-CZ" dirty="0">
                    <a:solidFill>
                      <a:schemeClr val="tx1"/>
                    </a:solidFill>
                  </a:rPr>
                  <a:t>)</a:t>
                </a:r>
              </a:p>
              <a:p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8483" y="1055702"/>
                <a:ext cx="7324667" cy="4832092"/>
              </a:xfrm>
              <a:prstGeom prst="rect">
                <a:avLst/>
              </a:prstGeom>
              <a:blipFill rotWithShape="1">
                <a:blip r:embed="rId2"/>
                <a:stretch>
                  <a:fillRect l="-1493" t="-10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Přímá spojovací čára 8"/>
          <p:cNvCxnSpPr/>
          <p:nvPr/>
        </p:nvCxnSpPr>
        <p:spPr>
          <a:xfrm>
            <a:off x="755576" y="548680"/>
            <a:ext cx="0" cy="5832648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755576" y="548680"/>
            <a:ext cx="7848872" cy="26977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755576" y="6381328"/>
            <a:ext cx="7848872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8604448" y="562168"/>
            <a:ext cx="0" cy="581916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5"/>
          <p:cNvCxnSpPr/>
          <p:nvPr/>
        </p:nvCxnSpPr>
        <p:spPr>
          <a:xfrm>
            <a:off x="4572000" y="1988840"/>
            <a:ext cx="50405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0489965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</a:t>
            </a:r>
            <a:r>
              <a:rPr lang="cs-CZ" dirty="0" smtClean="0"/>
              <a:t>.	Popiš co vyjadřuje jízdní výkon?</a:t>
            </a:r>
            <a:r>
              <a:rPr lang="cs-CZ" dirty="0" smtClean="0"/>
              <a:t>	</a:t>
            </a:r>
          </a:p>
          <a:p>
            <a:r>
              <a:rPr lang="cs-CZ" dirty="0" smtClean="0"/>
              <a:t>2.	</a:t>
            </a:r>
            <a:r>
              <a:rPr lang="cs-CZ" dirty="0" smtClean="0"/>
              <a:t>Popiš součinitel využití jízd?</a:t>
            </a:r>
            <a:endParaRPr lang="cs-CZ" dirty="0" smtClean="0"/>
          </a:p>
          <a:p>
            <a:r>
              <a:rPr lang="cs-CZ" dirty="0" smtClean="0"/>
              <a:t>3.	</a:t>
            </a:r>
            <a:r>
              <a:rPr lang="cs-CZ" dirty="0" smtClean="0"/>
              <a:t>Vysvětli o čem pojednává ložný 	výkon?</a:t>
            </a:r>
            <a:endParaRPr lang="cs-CZ" dirty="0" smtClean="0"/>
          </a:p>
          <a:p>
            <a:r>
              <a:rPr lang="cs-CZ" dirty="0" smtClean="0"/>
              <a:t>4.	</a:t>
            </a:r>
            <a:r>
              <a:rPr lang="cs-CZ" dirty="0" smtClean="0"/>
              <a:t>Popiš výpočet součinitele využití 	užitečného hmotnosti?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855798756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750" y="2565400"/>
            <a:ext cx="7115175" cy="26257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ŽEMLIČKA, Zdeněk; MYNAŘÍK, Jaroslav.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Doprava a přeprava 1. díl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Nadatur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2008, ISBN 80-7270-030-8 (BROŽ.).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ŠIROKÝ, Jaromír.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Pardubice: Institut Jana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Pernera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2007, ISBN 978-80-7194-983-1 (BROŽ). 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1930290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117</TotalTime>
  <Words>285</Words>
  <Application>Microsoft Office PowerPoint</Application>
  <PresentationFormat>Předvádění na obrazovce (4:3)</PresentationFormat>
  <Paragraphs>110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Talent</vt:lpstr>
      <vt:lpstr>Prezentace aplikace PowerPoint</vt:lpstr>
      <vt:lpstr>Anotace:</vt:lpstr>
      <vt:lpstr>VÝKONY V SILNIČNÍ DOPRAVĚ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VÝKONY</dc:title>
  <dc:creator>Verunka</dc:creator>
  <cp:lastModifiedBy>SMITKA František</cp:lastModifiedBy>
  <cp:revision>7</cp:revision>
  <dcterms:created xsi:type="dcterms:W3CDTF">2013-09-04T18:32:48Z</dcterms:created>
  <dcterms:modified xsi:type="dcterms:W3CDTF">2013-10-31T15:34:20Z</dcterms:modified>
</cp:coreProperties>
</file>