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3C286DA-F716-4B2C-8BB4-9100AEBA563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1596DBD-F6EB-49F9-9B75-BED1FB37A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881378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VY_32_INOVACE_13_B_19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silniční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Přepravní výkon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3441244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2. ročník studijního oboru Provoz a ekonomika dopravy, předmětu Doprava a přeprava, 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internetu.</a:t>
            </a:r>
            <a:endParaRPr lang="cs-CZ" sz="2800" dirty="0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437316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81088" y="2420888"/>
            <a:ext cx="8062912" cy="1470025"/>
          </a:xfrm>
        </p:spPr>
        <p:txBody>
          <a:bodyPr/>
          <a:lstStyle/>
          <a:p>
            <a:pPr lvl="0" algn="l"/>
            <a:r>
              <a:rPr lang="cs-CZ" b="1" dirty="0" smtClean="0"/>
              <a:t>PŘEPRAVNÍ VÝKON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276872"/>
            <a:ext cx="8062912" cy="17526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92088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V NÁKLADNÍ DOPRAVĚ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PŘEPRAVNÍ HMOTNOST                       VZDÁLENOST </a:t>
            </a:r>
            <a:br>
              <a:rPr lang="cs-CZ" dirty="0" smtClean="0"/>
            </a:br>
            <a:r>
              <a:rPr lang="cs-CZ" dirty="0" smtClean="0"/>
              <a:t>                       VĚCI                                         S NIMI UJETÉ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</a:t>
            </a:r>
            <a:r>
              <a:rPr lang="cs-CZ" sz="3200" dirty="0" smtClean="0"/>
              <a:t>V OSOBNÍ DOPRAVĚ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PŘEPRAVNÉ                                       VZDÁLENOST,</a:t>
            </a:r>
          </a:p>
          <a:p>
            <a:r>
              <a:rPr lang="cs-CZ" dirty="0" smtClean="0"/>
              <a:t>                   OSOBY                                  NA KTEROU BYLY PŘEMÍSTĚNY</a:t>
            </a: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2051720" y="4293096"/>
            <a:ext cx="46805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051720" y="1340768"/>
            <a:ext cx="46805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ásobení 10"/>
          <p:cNvSpPr/>
          <p:nvPr/>
        </p:nvSpPr>
        <p:spPr>
          <a:xfrm>
            <a:off x="4067944" y="1844824"/>
            <a:ext cx="720080" cy="50405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1115616" y="1772816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115616" y="1772816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115616" y="2564904"/>
            <a:ext cx="62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7380312" y="1772816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827584" y="4725144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827584" y="5517232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827584" y="4725144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8316416" y="4725144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Násobení 30"/>
          <p:cNvSpPr/>
          <p:nvPr/>
        </p:nvSpPr>
        <p:spPr>
          <a:xfrm>
            <a:off x="3995936" y="4797152"/>
            <a:ext cx="720080" cy="50405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1988840"/>
            <a:ext cx="7548861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             </a:t>
            </a:r>
          </a:p>
          <a:p>
            <a:r>
              <a:rPr lang="cs-CZ" sz="2400" dirty="0" smtClean="0"/>
              <a:t>                              Označuje se  </a:t>
            </a:r>
            <a:r>
              <a:rPr lang="cs-CZ" sz="3200" b="1" dirty="0" smtClean="0"/>
              <a:t>P</a:t>
            </a:r>
            <a:r>
              <a:rPr lang="cs-CZ" sz="3200" dirty="0" smtClean="0"/>
              <a:t>.</a:t>
            </a:r>
          </a:p>
          <a:p>
            <a:r>
              <a:rPr lang="cs-CZ" sz="2400" dirty="0" smtClean="0"/>
              <a:t>            Udává se v   </a:t>
            </a:r>
            <a:r>
              <a:rPr lang="cs-CZ" sz="3200" b="1" dirty="0" err="1" smtClean="0"/>
              <a:t>tkm</a:t>
            </a:r>
            <a:r>
              <a:rPr lang="cs-CZ" sz="2400" b="1" dirty="0" smtClean="0"/>
              <a:t>   </a:t>
            </a:r>
            <a:r>
              <a:rPr lang="cs-CZ" sz="2400" dirty="0" smtClean="0"/>
              <a:t>nebo</a:t>
            </a:r>
            <a:r>
              <a:rPr lang="cs-CZ" sz="2400" b="1" dirty="0" smtClean="0"/>
              <a:t>   </a:t>
            </a:r>
            <a:r>
              <a:rPr lang="cs-CZ" sz="3200" b="1" dirty="0" err="1" smtClean="0"/>
              <a:t>oskm</a:t>
            </a:r>
            <a:r>
              <a:rPr lang="cs-CZ" sz="3200" b="1" dirty="0" smtClean="0"/>
              <a:t>. 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                    (tunokilometry)     (osobokilometry).</a:t>
            </a:r>
          </a:p>
          <a:p>
            <a:r>
              <a:rPr lang="cs-CZ" sz="2400" dirty="0" smtClean="0"/>
              <a:t> </a:t>
            </a:r>
          </a:p>
          <a:p>
            <a:r>
              <a:rPr lang="cs-CZ" sz="2400" dirty="0" smtClean="0"/>
              <a:t> 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dirty="0"/>
          </a:p>
        </p:txBody>
      </p:sp>
      <p:sp>
        <p:nvSpPr>
          <p:cNvPr id="20" name="Poloviční rámeček 19"/>
          <p:cNvSpPr/>
          <p:nvPr/>
        </p:nvSpPr>
        <p:spPr>
          <a:xfrm rot="5400000">
            <a:off x="7546640" y="2038536"/>
            <a:ext cx="720080" cy="908720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Poloviční rámeček 20"/>
          <p:cNvSpPr/>
          <p:nvPr/>
        </p:nvSpPr>
        <p:spPr>
          <a:xfrm rot="16200000">
            <a:off x="1353952" y="3550704"/>
            <a:ext cx="720080" cy="908720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Poloviční rámeček 21"/>
          <p:cNvSpPr/>
          <p:nvPr/>
        </p:nvSpPr>
        <p:spPr>
          <a:xfrm>
            <a:off x="1259632" y="2132856"/>
            <a:ext cx="720080" cy="908720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oloviční rámeček 22"/>
          <p:cNvSpPr/>
          <p:nvPr/>
        </p:nvSpPr>
        <p:spPr>
          <a:xfrm rot="10800000">
            <a:off x="7668344" y="3645024"/>
            <a:ext cx="720080" cy="792088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700808"/>
            <a:ext cx="7272808" cy="3724096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Výpočet: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3200" b="1" dirty="0" smtClean="0">
                <a:solidFill>
                  <a:schemeClr val="tx1"/>
                </a:solidFill>
              </a:rPr>
              <a:t>                     P = ∑ (i=1) </a:t>
            </a:r>
            <a:r>
              <a:rPr lang="cs-CZ" sz="3200" b="1" dirty="0" err="1" smtClean="0">
                <a:solidFill>
                  <a:schemeClr val="tx1"/>
                </a:solidFill>
              </a:rPr>
              <a:t>q</a:t>
            </a:r>
            <a:r>
              <a:rPr lang="cs-CZ" sz="3200" b="1" baseline="-25000" dirty="0" err="1" smtClean="0">
                <a:solidFill>
                  <a:schemeClr val="tx1"/>
                </a:solidFill>
              </a:rPr>
              <a:t>i</a:t>
            </a:r>
            <a:r>
              <a:rPr lang="cs-CZ" sz="3200" b="1" dirty="0" smtClean="0">
                <a:solidFill>
                  <a:schemeClr val="tx1"/>
                </a:solidFill>
              </a:rPr>
              <a:t> * </a:t>
            </a:r>
            <a:r>
              <a:rPr lang="cs-CZ" sz="3200" b="1" dirty="0" err="1" smtClean="0">
                <a:solidFill>
                  <a:schemeClr val="tx1"/>
                </a:solidFill>
              </a:rPr>
              <a:t>lz</a:t>
            </a:r>
            <a:r>
              <a:rPr lang="cs-CZ" sz="3200" b="1" baseline="-25000" dirty="0" err="1" smtClean="0">
                <a:solidFill>
                  <a:schemeClr val="tx1"/>
                </a:solidFill>
              </a:rPr>
              <a:t>i</a:t>
            </a:r>
            <a:r>
              <a:rPr lang="cs-CZ" sz="3200" b="1" baseline="-25000" dirty="0" smtClean="0">
                <a:solidFill>
                  <a:schemeClr val="tx1"/>
                </a:solidFill>
              </a:rPr>
              <a:t> </a:t>
            </a:r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             </a:t>
            </a:r>
            <a:r>
              <a:rPr lang="cs-CZ" sz="2800" b="1" dirty="0" smtClean="0">
                <a:solidFill>
                  <a:schemeClr val="tx1"/>
                </a:solidFill>
              </a:rPr>
              <a:t>∑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= </a:t>
            </a:r>
            <a:r>
              <a:rPr lang="cs-CZ" sz="2000" dirty="0" smtClean="0">
                <a:solidFill>
                  <a:schemeClr val="tx1"/>
                </a:solidFill>
              </a:rPr>
              <a:t>suma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         </a:t>
            </a:r>
            <a:r>
              <a:rPr lang="cs-CZ" sz="2800" b="1" dirty="0" err="1" smtClean="0">
                <a:solidFill>
                  <a:schemeClr val="tx1"/>
                </a:solidFill>
              </a:rPr>
              <a:t>g</a:t>
            </a:r>
            <a:r>
              <a:rPr lang="cs-CZ" sz="2800" b="1" baseline="-25000" dirty="0" err="1" smtClean="0">
                <a:solidFill>
                  <a:schemeClr val="tx1"/>
                </a:solidFill>
              </a:rPr>
              <a:t>i</a:t>
            </a:r>
            <a:r>
              <a:rPr lang="cs-CZ" sz="2800" b="1" baseline="-250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= </a:t>
            </a:r>
            <a:r>
              <a:rPr lang="cs-CZ" sz="2000" dirty="0" smtClean="0">
                <a:solidFill>
                  <a:schemeClr val="tx1"/>
                </a:solidFill>
              </a:rPr>
              <a:t>i-</a:t>
            </a:r>
            <a:r>
              <a:rPr lang="cs-CZ" sz="2000" dirty="0" err="1" smtClean="0">
                <a:solidFill>
                  <a:schemeClr val="tx1"/>
                </a:solidFill>
              </a:rPr>
              <a:t>tá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hmotnost přepravovaných věcí nákladů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                             (i-té množství přepravovaných osob)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         </a:t>
            </a:r>
            <a:r>
              <a:rPr lang="cs-CZ" sz="2800" b="1" dirty="0" err="1" smtClean="0">
                <a:solidFill>
                  <a:schemeClr val="tx1"/>
                </a:solidFill>
              </a:rPr>
              <a:t>lz</a:t>
            </a:r>
            <a:r>
              <a:rPr lang="cs-CZ" sz="2800" b="1" baseline="-25000" dirty="0" err="1" smtClean="0">
                <a:solidFill>
                  <a:schemeClr val="tx1"/>
                </a:solidFill>
              </a:rPr>
              <a:t>i</a:t>
            </a:r>
            <a:r>
              <a:rPr lang="cs-CZ" sz="2800" dirty="0" smtClean="0">
                <a:solidFill>
                  <a:schemeClr val="tx1"/>
                </a:solidFill>
              </a:rPr>
              <a:t> = </a:t>
            </a:r>
            <a:r>
              <a:rPr lang="cs-CZ" sz="2000" dirty="0" smtClean="0">
                <a:solidFill>
                  <a:schemeClr val="tx1"/>
                </a:solidFill>
              </a:rPr>
              <a:t>přepravní vzdálenost i-té hmotnosti věcí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                             (množství osob v osobní dopravě) </a:t>
            </a:r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611560" y="1340768"/>
            <a:ext cx="792088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611560" y="1340768"/>
            <a:ext cx="0" cy="44644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611560" y="5805264"/>
            <a:ext cx="792088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8532440" y="1340768"/>
            <a:ext cx="0" cy="44644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556792"/>
            <a:ext cx="7108036" cy="4185761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K tomuto výkonu se počítá: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Součinitel využití přepravní kapacity vozidel</a:t>
            </a:r>
            <a:r>
              <a:rPr lang="cs-CZ" sz="2800" dirty="0" smtClean="0">
                <a:solidFill>
                  <a:schemeClr val="tx1"/>
                </a:solidFill>
              </a:rPr>
              <a:t/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sz="3600" b="1" dirty="0" smtClean="0">
                <a:solidFill>
                  <a:schemeClr val="tx1"/>
                </a:solidFill>
              </a:rPr>
              <a:t>                  </a:t>
            </a:r>
            <a:r>
              <a:rPr lang="cs-CZ" sz="3600" b="1" dirty="0" err="1" smtClean="0">
                <a:solidFill>
                  <a:schemeClr val="tx1"/>
                </a:solidFill>
              </a:rPr>
              <a:t>γ</a:t>
            </a:r>
            <a:r>
              <a:rPr lang="cs-CZ" sz="3600" b="1" baseline="-25000" dirty="0" err="1" smtClean="0">
                <a:solidFill>
                  <a:schemeClr val="tx1"/>
                </a:solidFill>
              </a:rPr>
              <a:t>D</a:t>
            </a:r>
            <a:r>
              <a:rPr lang="cs-CZ" sz="3600" b="1" dirty="0" smtClean="0">
                <a:solidFill>
                  <a:schemeClr val="tx1"/>
                </a:solidFill>
              </a:rPr>
              <a:t> = </a:t>
            </a:r>
            <a:r>
              <a:rPr lang="cs-CZ" sz="3600" b="1" dirty="0" err="1" smtClean="0">
                <a:solidFill>
                  <a:schemeClr val="tx1"/>
                </a:solidFill>
              </a:rPr>
              <a:t>Ps</a:t>
            </a:r>
            <a:endParaRPr lang="cs-CZ" sz="3600" b="1" dirty="0" smtClean="0">
              <a:solidFill>
                <a:schemeClr val="tx1"/>
              </a:solidFill>
            </a:endParaRPr>
          </a:p>
          <a:p>
            <a:r>
              <a:rPr lang="cs-CZ" sz="3600" b="1" dirty="0" smtClean="0">
                <a:solidFill>
                  <a:schemeClr val="tx1"/>
                </a:solidFill>
              </a:rPr>
              <a:t>                          P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	</a:t>
            </a:r>
            <a:r>
              <a:rPr lang="cs-CZ" sz="3600" b="1" dirty="0" err="1" smtClean="0">
                <a:solidFill>
                  <a:schemeClr val="tx1"/>
                </a:solidFill>
              </a:rPr>
              <a:t>Ps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= skutečný přepravní výkon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        P</a:t>
            </a:r>
            <a:r>
              <a:rPr lang="cs-CZ" sz="2800" dirty="0" smtClean="0">
                <a:solidFill>
                  <a:schemeClr val="tx1"/>
                </a:solidFill>
              </a:rPr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= maximální možný přepravní výkon</a:t>
            </a:r>
          </a:p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4283968" y="3717032"/>
            <a:ext cx="7200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611560" y="1268760"/>
            <a:ext cx="0" cy="48245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611560" y="1268760"/>
            <a:ext cx="792088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611560" y="6093296"/>
            <a:ext cx="792088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8532440" y="1268760"/>
            <a:ext cx="0" cy="48245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39903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Průměrné hodnotové ukazatele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720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Zařazujeme sem například:</a:t>
            </a:r>
          </a:p>
          <a:p>
            <a:pPr>
              <a:buNone/>
            </a:pPr>
            <a:endParaRPr lang="cs-CZ" dirty="0" smtClean="0"/>
          </a:p>
          <a:p>
            <a:pPr>
              <a:buSzPct val="100000"/>
              <a:buFont typeface="Wingdings" pitchFamily="2" charset="2"/>
              <a:buChar char="v"/>
            </a:pPr>
            <a:r>
              <a:rPr lang="cs-CZ" b="1" dirty="0" smtClean="0"/>
              <a:t> Průměrná přepravní vzdálenost</a:t>
            </a:r>
          </a:p>
          <a:p>
            <a:pPr>
              <a:buSzPct val="100000"/>
              <a:buNone/>
            </a:pPr>
            <a:endParaRPr lang="cs-CZ" b="1" dirty="0" smtClean="0"/>
          </a:p>
          <a:p>
            <a:pPr>
              <a:buSzPct val="100000"/>
              <a:buFont typeface="Wingdings" pitchFamily="2" charset="2"/>
              <a:buChar char="v"/>
            </a:pPr>
            <a:r>
              <a:rPr lang="cs-CZ" b="1" dirty="0" smtClean="0"/>
              <a:t> Průměrné přepravené množství</a:t>
            </a:r>
          </a:p>
          <a:p>
            <a:pPr>
              <a:buSzPct val="100000"/>
              <a:buNone/>
            </a:pPr>
            <a:endParaRPr lang="cs-CZ" dirty="0" smtClean="0"/>
          </a:p>
          <a:p>
            <a:pPr>
              <a:buSzPct val="100000"/>
              <a:buFont typeface="Wingdings" pitchFamily="2" charset="2"/>
              <a:buChar char="v"/>
            </a:pPr>
            <a:r>
              <a:rPr lang="cs-CZ" b="1" dirty="0" smtClean="0"/>
              <a:t> Průměrné ložení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7016" y="620688"/>
            <a:ext cx="8856984" cy="4572000"/>
          </a:xfrm>
        </p:spPr>
        <p:txBody>
          <a:bodyPr>
            <a:normAutofit fontScale="92500" lnSpcReduction="20000"/>
          </a:bodyPr>
          <a:lstStyle/>
          <a:p>
            <a:pPr>
              <a:buSzPct val="100000"/>
              <a:buFont typeface="Wingdings" pitchFamily="2" charset="2"/>
              <a:buChar char="v"/>
            </a:pPr>
            <a:r>
              <a:rPr lang="cs-CZ" b="1" dirty="0" smtClean="0"/>
              <a:t> </a:t>
            </a:r>
            <a:r>
              <a:rPr lang="cs-CZ" sz="4000" b="1" dirty="0" smtClean="0"/>
              <a:t>Průměrná přepravní vzdálenost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   </a:t>
            </a:r>
          </a:p>
          <a:p>
            <a:pPr algn="ctr">
              <a:buNone/>
            </a:pPr>
            <a:r>
              <a:rPr lang="cs-CZ" dirty="0" smtClean="0"/>
              <a:t>Vzdálenost, na kterou je v průměru přepravena 1 tuna, v osobní dopravě 1 osoba.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VZOREC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755576" y="1268760"/>
            <a:ext cx="8136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581195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v"/>
            </a:pPr>
            <a:r>
              <a:rPr lang="cs-CZ" sz="3600" b="1" dirty="0" smtClean="0"/>
              <a:t>  </a:t>
            </a:r>
            <a:r>
              <a:rPr lang="cs-CZ" sz="4000" b="1" dirty="0" smtClean="0"/>
              <a:t>Průměrné přepravené množství</a:t>
            </a:r>
          </a:p>
          <a:p>
            <a:pPr>
              <a:buClr>
                <a:schemeClr val="accent1"/>
              </a:buClr>
            </a:pPr>
            <a:endParaRPr lang="cs-CZ" sz="4000" b="1" dirty="0" smtClean="0"/>
          </a:p>
          <a:p>
            <a:pPr>
              <a:buClr>
                <a:schemeClr val="accent1"/>
              </a:buClr>
            </a:pPr>
            <a:endParaRPr lang="cs-CZ" sz="4000" b="1" dirty="0" smtClean="0"/>
          </a:p>
          <a:p>
            <a:pPr algn="ctr">
              <a:buClr>
                <a:schemeClr val="accent1"/>
              </a:buClr>
            </a:pPr>
            <a:r>
              <a:rPr lang="cs-CZ" sz="2800" dirty="0" smtClean="0"/>
              <a:t>Množství (tuny, osoby) přepravené </a:t>
            </a:r>
            <a:br>
              <a:rPr lang="cs-CZ" sz="2800" dirty="0" smtClean="0"/>
            </a:br>
            <a:r>
              <a:rPr lang="cs-CZ" sz="2800" dirty="0" smtClean="0"/>
              <a:t>na vzdálenost 1 km.</a:t>
            </a:r>
          </a:p>
          <a:p>
            <a:pPr algn="ctr">
              <a:buClr>
                <a:schemeClr val="accent1"/>
              </a:buClr>
            </a:pPr>
            <a:endParaRPr lang="cs-CZ" sz="2800" dirty="0" smtClean="0"/>
          </a:p>
          <a:p>
            <a:pPr algn="ctr">
              <a:buClr>
                <a:schemeClr val="accent1"/>
              </a:buClr>
            </a:pPr>
            <a:endParaRPr lang="cs-CZ" sz="2800" dirty="0" smtClean="0"/>
          </a:p>
          <a:p>
            <a:pPr>
              <a:buClr>
                <a:schemeClr val="accent1"/>
              </a:buClr>
            </a:pPr>
            <a:endParaRPr lang="cs-CZ" sz="2800" dirty="0" smtClean="0"/>
          </a:p>
          <a:p>
            <a:pPr>
              <a:buClr>
                <a:schemeClr val="accent1"/>
              </a:buClr>
            </a:pPr>
            <a:r>
              <a:rPr lang="cs-CZ" sz="2800" dirty="0" smtClean="0"/>
              <a:t>VZOREC</a:t>
            </a:r>
          </a:p>
          <a:p>
            <a:pPr>
              <a:buClr>
                <a:schemeClr val="accent1"/>
              </a:buClr>
            </a:pPr>
            <a:endParaRPr lang="cs-CZ" sz="40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755576" y="1556792"/>
            <a:ext cx="8136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764704"/>
            <a:ext cx="813690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v"/>
            </a:pPr>
            <a:r>
              <a:rPr lang="cs-CZ" sz="4000" b="1" dirty="0" smtClean="0"/>
              <a:t>       Průměrné ložení</a:t>
            </a:r>
          </a:p>
          <a:p>
            <a:pPr algn="ctr">
              <a:buClr>
                <a:schemeClr val="accent1"/>
              </a:buClr>
            </a:pPr>
            <a:endParaRPr lang="cs-CZ" sz="4000" b="1" dirty="0" smtClean="0"/>
          </a:p>
          <a:p>
            <a:pPr algn="ctr">
              <a:buClr>
                <a:schemeClr val="accent1"/>
              </a:buClr>
            </a:pPr>
            <a:endParaRPr lang="cs-CZ" sz="4000" b="1" dirty="0" smtClean="0"/>
          </a:p>
          <a:p>
            <a:pPr algn="ctr">
              <a:buClr>
                <a:schemeClr val="accent1"/>
              </a:buClr>
            </a:pPr>
            <a:r>
              <a:rPr lang="cs-CZ" sz="3200" dirty="0" smtClean="0"/>
              <a:t>Je podíl hmotnosti přepravovaných věcí za určitý časový úsek, který připadá na 1 kilometr celkově ujeté vzdálenosti</a:t>
            </a:r>
          </a:p>
          <a:p>
            <a:pPr algn="ctr">
              <a:buClr>
                <a:schemeClr val="accent1"/>
              </a:buClr>
            </a:pPr>
            <a:endParaRPr lang="cs-CZ" sz="3200" dirty="0" smtClean="0"/>
          </a:p>
          <a:p>
            <a:pPr>
              <a:buClr>
                <a:schemeClr val="accent1"/>
              </a:buClr>
            </a:pPr>
            <a:r>
              <a:rPr lang="cs-CZ" sz="3200" dirty="0" smtClean="0"/>
              <a:t>VZOREC</a:t>
            </a:r>
          </a:p>
          <a:p>
            <a:pPr>
              <a:buClr>
                <a:schemeClr val="accent1"/>
              </a:buClr>
            </a:pPr>
            <a:endParaRPr lang="cs-CZ" sz="40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051720" y="1412776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Popiš co vyjadřuje přepravní výkon?</a:t>
            </a:r>
          </a:p>
          <a:p>
            <a:r>
              <a:rPr lang="cs-CZ" dirty="0" smtClean="0"/>
              <a:t>2.	Popiš v jakých jednotkách se udává 	přepravní výkon?</a:t>
            </a:r>
          </a:p>
          <a:p>
            <a:r>
              <a:rPr lang="cs-CZ" dirty="0" smtClean="0"/>
              <a:t>3.	Popiš jak se přepravní výkon vypočte?</a:t>
            </a:r>
          </a:p>
          <a:p>
            <a:r>
              <a:rPr lang="cs-CZ" dirty="0" smtClean="0"/>
              <a:t>4.	Vyjmenuj součinitel přepravního 	výkonu, jak se vypočte?</a:t>
            </a:r>
          </a:p>
        </p:txBody>
      </p:sp>
    </p:spTree>
    <p:extLst>
      <p:ext uri="{BB962C8B-B14F-4D97-AF65-F5344CB8AC3E}">
        <p14:creationId xmlns:p14="http://schemas.microsoft.com/office/powerpoint/2010/main" val="238462820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750" y="2565400"/>
            <a:ext cx="7115175" cy="26257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ŽEMLIČKA, Zdeněk; MYNAŘÍK, Jaroslav.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Doprava a přeprava 1. díl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Nadatur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2008, ISBN 80-7270-030-8 (BROŽ.).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ŠIROKÝ, Jaromír.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Základy technologie a řízení dopravy, Vyd. 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Pardubice: Institut Jana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Pernera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2007, ISBN 978-80-7194-983-1 (BROŽ). 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562496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216</TotalTime>
  <Words>304</Words>
  <Application>Microsoft Office PowerPoint</Application>
  <PresentationFormat>Předvádění na obrazovce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Talent</vt:lpstr>
      <vt:lpstr>Prezentace aplikace PowerPoint</vt:lpstr>
      <vt:lpstr>Anotace:</vt:lpstr>
      <vt:lpstr>PŘEPRAVNÍ VÝKON </vt:lpstr>
      <vt:lpstr>Prezentace aplikace PowerPoint</vt:lpstr>
      <vt:lpstr>Prezentace aplikace PowerPoint</vt:lpstr>
      <vt:lpstr>Prezentace aplikace PowerPoint</vt:lpstr>
      <vt:lpstr>Prezentace aplikace PowerPoint</vt:lpstr>
      <vt:lpstr>Průměrné hodnotové ukazatele  </vt:lpstr>
      <vt:lpstr> 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PŘEPRAVNÍ VÝKON</dc:title>
  <dc:creator>Verunka</dc:creator>
  <cp:lastModifiedBy>skola</cp:lastModifiedBy>
  <cp:revision>8</cp:revision>
  <dcterms:created xsi:type="dcterms:W3CDTF">2013-09-04T09:39:11Z</dcterms:created>
  <dcterms:modified xsi:type="dcterms:W3CDTF">2013-10-30T17:54:41Z</dcterms:modified>
</cp:coreProperties>
</file>