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9" r:id="rId1"/>
  </p:sldMasterIdLst>
  <p:sldIdLst>
    <p:sldId id="257" r:id="rId2"/>
    <p:sldId id="260" r:id="rId3"/>
    <p:sldId id="261" r:id="rId4"/>
    <p:sldId id="264" r:id="rId5"/>
    <p:sldId id="262" r:id="rId6"/>
    <p:sldId id="263" r:id="rId7"/>
    <p:sldId id="272" r:id="rId8"/>
    <p:sldId id="271" r:id="rId9"/>
    <p:sldId id="265" r:id="rId10"/>
    <p:sldId id="266" r:id="rId11"/>
    <p:sldId id="267" r:id="rId12"/>
    <p:sldId id="268" r:id="rId13"/>
    <p:sldId id="269" r:id="rId14"/>
    <p:sldId id="270" r:id="rId15"/>
    <p:sldId id="258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068" y="119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EE5C285-8BCF-40B7-A804-9DF236E99C19}" type="doc">
      <dgm:prSet loTypeId="urn:microsoft.com/office/officeart/2005/8/layout/hierarchy3" loCatId="hierarchy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978736A3-F331-4A3D-930C-7C7BF570F3DA}">
      <dgm:prSet phldrT="[Text]"/>
      <dgm:spPr>
        <a:solidFill>
          <a:schemeClr val="accent3">
            <a:lumMod val="75000"/>
          </a:schemeClr>
        </a:solidFill>
      </dgm:spPr>
      <dgm:t>
        <a:bodyPr/>
        <a:lstStyle/>
        <a:p>
          <a:r>
            <a:rPr lang="cs-CZ" smtClean="0"/>
            <a:t>oficiální literatura</a:t>
          </a:r>
          <a:endParaRPr lang="cs-CZ"/>
        </a:p>
      </dgm:t>
    </dgm:pt>
    <dgm:pt modelId="{9FB8A526-D5A4-4D20-8B5E-72DA2BA07FB3}" type="parTrans" cxnId="{9827634C-B0D4-4EBB-916C-6218032AD80B}">
      <dgm:prSet/>
      <dgm:spPr/>
      <dgm:t>
        <a:bodyPr/>
        <a:lstStyle/>
        <a:p>
          <a:endParaRPr lang="cs-CZ"/>
        </a:p>
      </dgm:t>
    </dgm:pt>
    <dgm:pt modelId="{5563FF6A-A3AD-488F-A609-32E0A2248780}" type="sibTrans" cxnId="{9827634C-B0D4-4EBB-916C-6218032AD80B}">
      <dgm:prSet/>
      <dgm:spPr/>
      <dgm:t>
        <a:bodyPr/>
        <a:lstStyle/>
        <a:p>
          <a:endParaRPr lang="cs-CZ"/>
        </a:p>
      </dgm:t>
    </dgm:pt>
    <dgm:pt modelId="{709C802E-D36B-4A4A-9B09-E088562072B2}">
      <dgm:prSet phldrT="[Text]"/>
      <dgm:spPr/>
      <dgm:t>
        <a:bodyPr/>
        <a:lstStyle/>
        <a:p>
          <a:pPr algn="ctr"/>
          <a:r>
            <a:rPr lang="cs-CZ" smtClean="0"/>
            <a:t>literatura oficiálních edičních plánů socialistických nakladatelství</a:t>
          </a:r>
          <a:endParaRPr lang="cs-CZ"/>
        </a:p>
      </dgm:t>
    </dgm:pt>
    <dgm:pt modelId="{831DCF5A-BBA7-42F3-A100-F4F04A51F452}" type="parTrans" cxnId="{67E9DB59-13FE-4DD1-B0B4-F8F094A87A4A}">
      <dgm:prSet/>
      <dgm:spPr/>
      <dgm:t>
        <a:bodyPr/>
        <a:lstStyle/>
        <a:p>
          <a:endParaRPr lang="cs-CZ"/>
        </a:p>
      </dgm:t>
    </dgm:pt>
    <dgm:pt modelId="{4707122E-DFBF-42B4-B4DC-B91BEBF4D2C8}" type="sibTrans" cxnId="{67E9DB59-13FE-4DD1-B0B4-F8F094A87A4A}">
      <dgm:prSet/>
      <dgm:spPr/>
      <dgm:t>
        <a:bodyPr/>
        <a:lstStyle/>
        <a:p>
          <a:endParaRPr lang="cs-CZ"/>
        </a:p>
      </dgm:t>
    </dgm:pt>
    <dgm:pt modelId="{00EA56EC-79F1-43FC-A841-E73F32DEF576}">
      <dgm:prSet phldrT="[Text]"/>
      <dgm:spPr>
        <a:solidFill>
          <a:schemeClr val="accent2">
            <a:lumMod val="50000"/>
          </a:schemeClr>
        </a:solidFill>
      </dgm:spPr>
      <dgm:t>
        <a:bodyPr/>
        <a:lstStyle/>
        <a:p>
          <a:r>
            <a:rPr lang="cs-CZ" smtClean="0"/>
            <a:t>exilová literatura</a:t>
          </a:r>
          <a:endParaRPr lang="cs-CZ"/>
        </a:p>
      </dgm:t>
    </dgm:pt>
    <dgm:pt modelId="{FF7B3789-320E-4900-A3C3-0890C624853F}" type="parTrans" cxnId="{CC6F3E93-E294-496B-BF92-347D1B267B07}">
      <dgm:prSet/>
      <dgm:spPr/>
      <dgm:t>
        <a:bodyPr/>
        <a:lstStyle/>
        <a:p>
          <a:endParaRPr lang="cs-CZ"/>
        </a:p>
      </dgm:t>
    </dgm:pt>
    <dgm:pt modelId="{D4CCA5DC-43F0-49F3-A790-B954DF2DB23C}" type="sibTrans" cxnId="{CC6F3E93-E294-496B-BF92-347D1B267B07}">
      <dgm:prSet/>
      <dgm:spPr/>
      <dgm:t>
        <a:bodyPr/>
        <a:lstStyle/>
        <a:p>
          <a:endParaRPr lang="cs-CZ"/>
        </a:p>
      </dgm:t>
    </dgm:pt>
    <dgm:pt modelId="{C85341FD-C65F-4A93-B0F7-5569C9D7C6A1}">
      <dgm:prSet phldrT="[Text]" custT="1"/>
      <dgm:spPr/>
      <dgm:t>
        <a:bodyPr/>
        <a:lstStyle/>
        <a:p>
          <a:pPr algn="ctr"/>
          <a:r>
            <a:rPr lang="cs-CZ" sz="1100" smtClean="0"/>
            <a:t>tvorba autorů v emigraci (v letech 1948 – 1989  odešlo z Československa proti vůli režimu více než 200 000 osob)</a:t>
          </a:r>
        </a:p>
        <a:p>
          <a:pPr algn="r"/>
          <a:r>
            <a:rPr lang="cs-CZ" sz="900" smtClean="0"/>
            <a:t>(Tomek, 2013)</a:t>
          </a:r>
          <a:endParaRPr lang="cs-CZ" sz="900"/>
        </a:p>
      </dgm:t>
    </dgm:pt>
    <dgm:pt modelId="{87D5002D-71D2-47EC-8BE3-CE7E764888EE}" type="parTrans" cxnId="{932C9E7C-4826-4CB7-818C-50BDF46DB1FE}">
      <dgm:prSet/>
      <dgm:spPr/>
      <dgm:t>
        <a:bodyPr/>
        <a:lstStyle/>
        <a:p>
          <a:endParaRPr lang="cs-CZ"/>
        </a:p>
      </dgm:t>
    </dgm:pt>
    <dgm:pt modelId="{235D7BAC-B904-42F4-9E66-76AE4B88D793}" type="sibTrans" cxnId="{932C9E7C-4826-4CB7-818C-50BDF46DB1FE}">
      <dgm:prSet/>
      <dgm:spPr/>
      <dgm:t>
        <a:bodyPr/>
        <a:lstStyle/>
        <a:p>
          <a:endParaRPr lang="cs-CZ"/>
        </a:p>
      </dgm:t>
    </dgm:pt>
    <dgm:pt modelId="{6C1386B0-F9F0-4760-91B6-1D7CE00BB338}">
      <dgm:prSet/>
      <dgm:spPr/>
      <dgm:t>
        <a:bodyPr/>
        <a:lstStyle/>
        <a:p>
          <a:r>
            <a:rPr lang="cs-CZ" smtClean="0"/>
            <a:t>samizdatová literatura</a:t>
          </a:r>
          <a:endParaRPr lang="cs-CZ"/>
        </a:p>
      </dgm:t>
    </dgm:pt>
    <dgm:pt modelId="{CAFA2CEE-A327-454A-94F9-9E81EAEC5908}" type="parTrans" cxnId="{FD80390F-CA0B-4C6B-8E3D-D6E19825C944}">
      <dgm:prSet/>
      <dgm:spPr/>
      <dgm:t>
        <a:bodyPr/>
        <a:lstStyle/>
        <a:p>
          <a:endParaRPr lang="cs-CZ"/>
        </a:p>
      </dgm:t>
    </dgm:pt>
    <dgm:pt modelId="{ECD9AE16-58E0-49BE-8B72-528CD0D76B7D}" type="sibTrans" cxnId="{FD80390F-CA0B-4C6B-8E3D-D6E19825C944}">
      <dgm:prSet/>
      <dgm:spPr/>
      <dgm:t>
        <a:bodyPr/>
        <a:lstStyle/>
        <a:p>
          <a:endParaRPr lang="cs-CZ"/>
        </a:p>
      </dgm:t>
    </dgm:pt>
    <dgm:pt modelId="{12CADEE3-9CAE-4B8B-AA3E-F9C67DE6D6C9}">
      <dgm:prSet/>
      <dgm:spPr/>
      <dgm:t>
        <a:bodyPr/>
        <a:lstStyle/>
        <a:p>
          <a:r>
            <a:rPr lang="cs-CZ" smtClean="0"/>
            <a:t>ineditní literatura  - v Československu ilegálně vydávaná a šířená</a:t>
          </a:r>
          <a:endParaRPr lang="cs-CZ"/>
        </a:p>
      </dgm:t>
    </dgm:pt>
    <dgm:pt modelId="{255DFEA6-ED04-4AB1-9102-C536E1A3BD08}" type="parTrans" cxnId="{97295F27-6F2B-4D89-835B-96E75AEF6E3F}">
      <dgm:prSet/>
      <dgm:spPr/>
      <dgm:t>
        <a:bodyPr/>
        <a:lstStyle/>
        <a:p>
          <a:endParaRPr lang="cs-CZ"/>
        </a:p>
      </dgm:t>
    </dgm:pt>
    <dgm:pt modelId="{86504E37-A11A-4F69-A1CC-00F617B041F7}" type="sibTrans" cxnId="{97295F27-6F2B-4D89-835B-96E75AEF6E3F}">
      <dgm:prSet/>
      <dgm:spPr/>
      <dgm:t>
        <a:bodyPr/>
        <a:lstStyle/>
        <a:p>
          <a:endParaRPr lang="cs-CZ"/>
        </a:p>
      </dgm:t>
    </dgm:pt>
    <dgm:pt modelId="{B689DA22-A87D-4CB5-9375-305248447F76}" type="pres">
      <dgm:prSet presAssocID="{DEE5C285-8BCF-40B7-A804-9DF236E99C19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69FE2743-4E25-49B9-8AA7-24F59190BFDB}" type="pres">
      <dgm:prSet presAssocID="{978736A3-F331-4A3D-930C-7C7BF570F3DA}" presName="root" presStyleCnt="0"/>
      <dgm:spPr/>
    </dgm:pt>
    <dgm:pt modelId="{B1932225-0786-4AD2-B147-E60D16C5EA34}" type="pres">
      <dgm:prSet presAssocID="{978736A3-F331-4A3D-930C-7C7BF570F3DA}" presName="rootComposite" presStyleCnt="0"/>
      <dgm:spPr/>
    </dgm:pt>
    <dgm:pt modelId="{3904A432-9EDE-4DF6-9A37-4257518FDD6E}" type="pres">
      <dgm:prSet presAssocID="{978736A3-F331-4A3D-930C-7C7BF570F3DA}" presName="rootText" presStyleLbl="node1" presStyleIdx="0" presStyleCnt="3"/>
      <dgm:spPr/>
      <dgm:t>
        <a:bodyPr/>
        <a:lstStyle/>
        <a:p>
          <a:endParaRPr lang="cs-CZ"/>
        </a:p>
      </dgm:t>
    </dgm:pt>
    <dgm:pt modelId="{250540B7-7F9C-4EFD-9510-EE866403901C}" type="pres">
      <dgm:prSet presAssocID="{978736A3-F331-4A3D-930C-7C7BF570F3DA}" presName="rootConnector" presStyleLbl="node1" presStyleIdx="0" presStyleCnt="3"/>
      <dgm:spPr/>
      <dgm:t>
        <a:bodyPr/>
        <a:lstStyle/>
        <a:p>
          <a:endParaRPr lang="cs-CZ"/>
        </a:p>
      </dgm:t>
    </dgm:pt>
    <dgm:pt modelId="{D134866A-51AF-4874-B9FF-D6564299CE53}" type="pres">
      <dgm:prSet presAssocID="{978736A3-F331-4A3D-930C-7C7BF570F3DA}" presName="childShape" presStyleCnt="0"/>
      <dgm:spPr/>
    </dgm:pt>
    <dgm:pt modelId="{595D3098-E353-4280-A64F-E79212CDAD3D}" type="pres">
      <dgm:prSet presAssocID="{831DCF5A-BBA7-42F3-A100-F4F04A51F452}" presName="Name13" presStyleLbl="parChTrans1D2" presStyleIdx="0" presStyleCnt="3"/>
      <dgm:spPr/>
      <dgm:t>
        <a:bodyPr/>
        <a:lstStyle/>
        <a:p>
          <a:endParaRPr lang="cs-CZ"/>
        </a:p>
      </dgm:t>
    </dgm:pt>
    <dgm:pt modelId="{8181EA34-C42B-40D0-B26A-27DE2C53E0BD}" type="pres">
      <dgm:prSet presAssocID="{709C802E-D36B-4A4A-9B09-E088562072B2}" presName="childText" presStyleLbl="bgAcc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0EE228A-BCC2-4ED8-85E1-0BAE8FF3544F}" type="pres">
      <dgm:prSet presAssocID="{00EA56EC-79F1-43FC-A841-E73F32DEF576}" presName="root" presStyleCnt="0"/>
      <dgm:spPr/>
    </dgm:pt>
    <dgm:pt modelId="{7202AEE9-E7C8-437E-8F2F-0784A5E5EDA3}" type="pres">
      <dgm:prSet presAssocID="{00EA56EC-79F1-43FC-A841-E73F32DEF576}" presName="rootComposite" presStyleCnt="0"/>
      <dgm:spPr/>
    </dgm:pt>
    <dgm:pt modelId="{A3E808DA-3DED-4771-A370-414655B5D7C5}" type="pres">
      <dgm:prSet presAssocID="{00EA56EC-79F1-43FC-A841-E73F32DEF576}" presName="rootText" presStyleLbl="node1" presStyleIdx="1" presStyleCnt="3"/>
      <dgm:spPr/>
      <dgm:t>
        <a:bodyPr/>
        <a:lstStyle/>
        <a:p>
          <a:endParaRPr lang="cs-CZ"/>
        </a:p>
      </dgm:t>
    </dgm:pt>
    <dgm:pt modelId="{7C5383CE-0803-4B95-B5CA-8E7017033BC5}" type="pres">
      <dgm:prSet presAssocID="{00EA56EC-79F1-43FC-A841-E73F32DEF576}" presName="rootConnector" presStyleLbl="node1" presStyleIdx="1" presStyleCnt="3"/>
      <dgm:spPr/>
      <dgm:t>
        <a:bodyPr/>
        <a:lstStyle/>
        <a:p>
          <a:endParaRPr lang="cs-CZ"/>
        </a:p>
      </dgm:t>
    </dgm:pt>
    <dgm:pt modelId="{D1EF4262-7490-4D14-AE47-E58C58F9A771}" type="pres">
      <dgm:prSet presAssocID="{00EA56EC-79F1-43FC-A841-E73F32DEF576}" presName="childShape" presStyleCnt="0"/>
      <dgm:spPr/>
    </dgm:pt>
    <dgm:pt modelId="{D08F329F-0344-46C9-B9E3-5CADBD437EF0}" type="pres">
      <dgm:prSet presAssocID="{87D5002D-71D2-47EC-8BE3-CE7E764888EE}" presName="Name13" presStyleLbl="parChTrans1D2" presStyleIdx="1" presStyleCnt="3"/>
      <dgm:spPr/>
      <dgm:t>
        <a:bodyPr/>
        <a:lstStyle/>
        <a:p>
          <a:endParaRPr lang="cs-CZ"/>
        </a:p>
      </dgm:t>
    </dgm:pt>
    <dgm:pt modelId="{14AA269A-F27E-4017-AB07-C15FD73C9F0F}" type="pres">
      <dgm:prSet presAssocID="{C85341FD-C65F-4A93-B0F7-5569C9D7C6A1}" presName="childText" presStyleLbl="bgAcc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69B124F-2D40-4724-B0CC-50B665827148}" type="pres">
      <dgm:prSet presAssocID="{6C1386B0-F9F0-4760-91B6-1D7CE00BB338}" presName="root" presStyleCnt="0"/>
      <dgm:spPr/>
    </dgm:pt>
    <dgm:pt modelId="{E75325B7-BFA8-49C3-A69C-A46AB2CB3032}" type="pres">
      <dgm:prSet presAssocID="{6C1386B0-F9F0-4760-91B6-1D7CE00BB338}" presName="rootComposite" presStyleCnt="0"/>
      <dgm:spPr/>
    </dgm:pt>
    <dgm:pt modelId="{4456C415-95C9-40A7-8786-95DB0B447E96}" type="pres">
      <dgm:prSet presAssocID="{6C1386B0-F9F0-4760-91B6-1D7CE00BB338}" presName="rootText" presStyleLbl="node1" presStyleIdx="2" presStyleCnt="3"/>
      <dgm:spPr/>
      <dgm:t>
        <a:bodyPr/>
        <a:lstStyle/>
        <a:p>
          <a:endParaRPr lang="cs-CZ"/>
        </a:p>
      </dgm:t>
    </dgm:pt>
    <dgm:pt modelId="{F7CF6A5D-A792-44CF-892F-9C25ADAC04B5}" type="pres">
      <dgm:prSet presAssocID="{6C1386B0-F9F0-4760-91B6-1D7CE00BB338}" presName="rootConnector" presStyleLbl="node1" presStyleIdx="2" presStyleCnt="3"/>
      <dgm:spPr/>
      <dgm:t>
        <a:bodyPr/>
        <a:lstStyle/>
        <a:p>
          <a:endParaRPr lang="cs-CZ"/>
        </a:p>
      </dgm:t>
    </dgm:pt>
    <dgm:pt modelId="{29CBFED0-0962-4C13-95C8-682D004290EE}" type="pres">
      <dgm:prSet presAssocID="{6C1386B0-F9F0-4760-91B6-1D7CE00BB338}" presName="childShape" presStyleCnt="0"/>
      <dgm:spPr/>
    </dgm:pt>
    <dgm:pt modelId="{BBB36D24-62A0-4BEB-A8A1-F8FC517901F4}" type="pres">
      <dgm:prSet presAssocID="{255DFEA6-ED04-4AB1-9102-C536E1A3BD08}" presName="Name13" presStyleLbl="parChTrans1D2" presStyleIdx="2" presStyleCnt="3"/>
      <dgm:spPr/>
      <dgm:t>
        <a:bodyPr/>
        <a:lstStyle/>
        <a:p>
          <a:endParaRPr lang="cs-CZ"/>
        </a:p>
      </dgm:t>
    </dgm:pt>
    <dgm:pt modelId="{FC7FBD1E-2A3E-4741-8CF8-187193F5287D}" type="pres">
      <dgm:prSet presAssocID="{12CADEE3-9CAE-4B8B-AA3E-F9C67DE6D6C9}" presName="childText" presStyleLbl="bgAcc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EF676CF-AEBD-43DE-B5FB-58428B671814}" type="presOf" srcId="{709C802E-D36B-4A4A-9B09-E088562072B2}" destId="{8181EA34-C42B-40D0-B26A-27DE2C53E0BD}" srcOrd="0" destOrd="0" presId="urn:microsoft.com/office/officeart/2005/8/layout/hierarchy3"/>
    <dgm:cxn modelId="{9A9C0183-ACC0-49FB-9091-21034794A39C}" type="presOf" srcId="{978736A3-F331-4A3D-930C-7C7BF570F3DA}" destId="{250540B7-7F9C-4EFD-9510-EE866403901C}" srcOrd="1" destOrd="0" presId="urn:microsoft.com/office/officeart/2005/8/layout/hierarchy3"/>
    <dgm:cxn modelId="{97295F27-6F2B-4D89-835B-96E75AEF6E3F}" srcId="{6C1386B0-F9F0-4760-91B6-1D7CE00BB338}" destId="{12CADEE3-9CAE-4B8B-AA3E-F9C67DE6D6C9}" srcOrd="0" destOrd="0" parTransId="{255DFEA6-ED04-4AB1-9102-C536E1A3BD08}" sibTransId="{86504E37-A11A-4F69-A1CC-00F617B041F7}"/>
    <dgm:cxn modelId="{CC6F3E93-E294-496B-BF92-347D1B267B07}" srcId="{DEE5C285-8BCF-40B7-A804-9DF236E99C19}" destId="{00EA56EC-79F1-43FC-A841-E73F32DEF576}" srcOrd="1" destOrd="0" parTransId="{FF7B3789-320E-4900-A3C3-0890C624853F}" sibTransId="{D4CCA5DC-43F0-49F3-A790-B954DF2DB23C}"/>
    <dgm:cxn modelId="{67E9DB59-13FE-4DD1-B0B4-F8F094A87A4A}" srcId="{978736A3-F331-4A3D-930C-7C7BF570F3DA}" destId="{709C802E-D36B-4A4A-9B09-E088562072B2}" srcOrd="0" destOrd="0" parTransId="{831DCF5A-BBA7-42F3-A100-F4F04A51F452}" sibTransId="{4707122E-DFBF-42B4-B4DC-B91BEBF4D2C8}"/>
    <dgm:cxn modelId="{EBC1B685-2A3F-45B7-B6D0-2A92FD73C6AC}" type="presOf" srcId="{831DCF5A-BBA7-42F3-A100-F4F04A51F452}" destId="{595D3098-E353-4280-A64F-E79212CDAD3D}" srcOrd="0" destOrd="0" presId="urn:microsoft.com/office/officeart/2005/8/layout/hierarchy3"/>
    <dgm:cxn modelId="{B57B80D8-8BD4-4CA8-92D5-99346A334F6B}" type="presOf" srcId="{DEE5C285-8BCF-40B7-A804-9DF236E99C19}" destId="{B689DA22-A87D-4CB5-9375-305248447F76}" srcOrd="0" destOrd="0" presId="urn:microsoft.com/office/officeart/2005/8/layout/hierarchy3"/>
    <dgm:cxn modelId="{E7E1FB53-771F-45B4-81BE-84C45451C62F}" type="presOf" srcId="{978736A3-F331-4A3D-930C-7C7BF570F3DA}" destId="{3904A432-9EDE-4DF6-9A37-4257518FDD6E}" srcOrd="0" destOrd="0" presId="urn:microsoft.com/office/officeart/2005/8/layout/hierarchy3"/>
    <dgm:cxn modelId="{FD80390F-CA0B-4C6B-8E3D-D6E19825C944}" srcId="{DEE5C285-8BCF-40B7-A804-9DF236E99C19}" destId="{6C1386B0-F9F0-4760-91B6-1D7CE00BB338}" srcOrd="2" destOrd="0" parTransId="{CAFA2CEE-A327-454A-94F9-9E81EAEC5908}" sibTransId="{ECD9AE16-58E0-49BE-8B72-528CD0D76B7D}"/>
    <dgm:cxn modelId="{932C9E7C-4826-4CB7-818C-50BDF46DB1FE}" srcId="{00EA56EC-79F1-43FC-A841-E73F32DEF576}" destId="{C85341FD-C65F-4A93-B0F7-5569C9D7C6A1}" srcOrd="0" destOrd="0" parTransId="{87D5002D-71D2-47EC-8BE3-CE7E764888EE}" sibTransId="{235D7BAC-B904-42F4-9E66-76AE4B88D793}"/>
    <dgm:cxn modelId="{9827634C-B0D4-4EBB-916C-6218032AD80B}" srcId="{DEE5C285-8BCF-40B7-A804-9DF236E99C19}" destId="{978736A3-F331-4A3D-930C-7C7BF570F3DA}" srcOrd="0" destOrd="0" parTransId="{9FB8A526-D5A4-4D20-8B5E-72DA2BA07FB3}" sibTransId="{5563FF6A-A3AD-488F-A609-32E0A2248780}"/>
    <dgm:cxn modelId="{58DC4B5D-8CD7-4346-9D08-E83846D240ED}" type="presOf" srcId="{C85341FD-C65F-4A93-B0F7-5569C9D7C6A1}" destId="{14AA269A-F27E-4017-AB07-C15FD73C9F0F}" srcOrd="0" destOrd="0" presId="urn:microsoft.com/office/officeart/2005/8/layout/hierarchy3"/>
    <dgm:cxn modelId="{A798FD9F-9CF3-44DF-9B13-331154FBF9F6}" type="presOf" srcId="{6C1386B0-F9F0-4760-91B6-1D7CE00BB338}" destId="{F7CF6A5D-A792-44CF-892F-9C25ADAC04B5}" srcOrd="1" destOrd="0" presId="urn:microsoft.com/office/officeart/2005/8/layout/hierarchy3"/>
    <dgm:cxn modelId="{FABF74A0-87B1-4E57-AA1E-D68FB50FAB5B}" type="presOf" srcId="{6C1386B0-F9F0-4760-91B6-1D7CE00BB338}" destId="{4456C415-95C9-40A7-8786-95DB0B447E96}" srcOrd="0" destOrd="0" presId="urn:microsoft.com/office/officeart/2005/8/layout/hierarchy3"/>
    <dgm:cxn modelId="{92DE0314-F596-4DEF-B1A7-D08FFD4F9757}" type="presOf" srcId="{87D5002D-71D2-47EC-8BE3-CE7E764888EE}" destId="{D08F329F-0344-46C9-B9E3-5CADBD437EF0}" srcOrd="0" destOrd="0" presId="urn:microsoft.com/office/officeart/2005/8/layout/hierarchy3"/>
    <dgm:cxn modelId="{47C621F8-06C5-4666-815F-5E48A1E6D3D9}" type="presOf" srcId="{00EA56EC-79F1-43FC-A841-E73F32DEF576}" destId="{7C5383CE-0803-4B95-B5CA-8E7017033BC5}" srcOrd="1" destOrd="0" presId="urn:microsoft.com/office/officeart/2005/8/layout/hierarchy3"/>
    <dgm:cxn modelId="{AC19DBDA-A0E9-4C56-A587-39345A0BE6E9}" type="presOf" srcId="{00EA56EC-79F1-43FC-A841-E73F32DEF576}" destId="{A3E808DA-3DED-4771-A370-414655B5D7C5}" srcOrd="0" destOrd="0" presId="urn:microsoft.com/office/officeart/2005/8/layout/hierarchy3"/>
    <dgm:cxn modelId="{18BAE4DA-6D1D-42B5-87ED-5538DAD23100}" type="presOf" srcId="{12CADEE3-9CAE-4B8B-AA3E-F9C67DE6D6C9}" destId="{FC7FBD1E-2A3E-4741-8CF8-187193F5287D}" srcOrd="0" destOrd="0" presId="urn:microsoft.com/office/officeart/2005/8/layout/hierarchy3"/>
    <dgm:cxn modelId="{6BAA34F2-A630-4D79-8D72-80D4EB3BD51A}" type="presOf" srcId="{255DFEA6-ED04-4AB1-9102-C536E1A3BD08}" destId="{BBB36D24-62A0-4BEB-A8A1-F8FC517901F4}" srcOrd="0" destOrd="0" presId="urn:microsoft.com/office/officeart/2005/8/layout/hierarchy3"/>
    <dgm:cxn modelId="{2945067B-7248-4AB6-A735-F584B0A4E345}" type="presParOf" srcId="{B689DA22-A87D-4CB5-9375-305248447F76}" destId="{69FE2743-4E25-49B9-8AA7-24F59190BFDB}" srcOrd="0" destOrd="0" presId="urn:microsoft.com/office/officeart/2005/8/layout/hierarchy3"/>
    <dgm:cxn modelId="{F3A25F46-CF58-4897-9DAA-E85CD258FF1C}" type="presParOf" srcId="{69FE2743-4E25-49B9-8AA7-24F59190BFDB}" destId="{B1932225-0786-4AD2-B147-E60D16C5EA34}" srcOrd="0" destOrd="0" presId="urn:microsoft.com/office/officeart/2005/8/layout/hierarchy3"/>
    <dgm:cxn modelId="{3F75BAD1-0C4A-45FC-BAF4-CBFE0A4959A9}" type="presParOf" srcId="{B1932225-0786-4AD2-B147-E60D16C5EA34}" destId="{3904A432-9EDE-4DF6-9A37-4257518FDD6E}" srcOrd="0" destOrd="0" presId="urn:microsoft.com/office/officeart/2005/8/layout/hierarchy3"/>
    <dgm:cxn modelId="{A08007A3-2D55-491D-A8CE-7D82046F347E}" type="presParOf" srcId="{B1932225-0786-4AD2-B147-E60D16C5EA34}" destId="{250540B7-7F9C-4EFD-9510-EE866403901C}" srcOrd="1" destOrd="0" presId="urn:microsoft.com/office/officeart/2005/8/layout/hierarchy3"/>
    <dgm:cxn modelId="{5ED3EA4B-E7A2-407D-A392-C9289DD0C2E8}" type="presParOf" srcId="{69FE2743-4E25-49B9-8AA7-24F59190BFDB}" destId="{D134866A-51AF-4874-B9FF-D6564299CE53}" srcOrd="1" destOrd="0" presId="urn:microsoft.com/office/officeart/2005/8/layout/hierarchy3"/>
    <dgm:cxn modelId="{D9554F76-A635-4A5A-B720-6BDC84428EB6}" type="presParOf" srcId="{D134866A-51AF-4874-B9FF-D6564299CE53}" destId="{595D3098-E353-4280-A64F-E79212CDAD3D}" srcOrd="0" destOrd="0" presId="urn:microsoft.com/office/officeart/2005/8/layout/hierarchy3"/>
    <dgm:cxn modelId="{26868955-884B-4AC3-A3B3-EC02C27F6235}" type="presParOf" srcId="{D134866A-51AF-4874-B9FF-D6564299CE53}" destId="{8181EA34-C42B-40D0-B26A-27DE2C53E0BD}" srcOrd="1" destOrd="0" presId="urn:microsoft.com/office/officeart/2005/8/layout/hierarchy3"/>
    <dgm:cxn modelId="{7D470430-13D5-4C37-8CB8-EB8BC431B75F}" type="presParOf" srcId="{B689DA22-A87D-4CB5-9375-305248447F76}" destId="{20EE228A-BCC2-4ED8-85E1-0BAE8FF3544F}" srcOrd="1" destOrd="0" presId="urn:microsoft.com/office/officeart/2005/8/layout/hierarchy3"/>
    <dgm:cxn modelId="{8A2285DD-5F9F-4FF1-82B4-2A6685F4F1A6}" type="presParOf" srcId="{20EE228A-BCC2-4ED8-85E1-0BAE8FF3544F}" destId="{7202AEE9-E7C8-437E-8F2F-0784A5E5EDA3}" srcOrd="0" destOrd="0" presId="urn:microsoft.com/office/officeart/2005/8/layout/hierarchy3"/>
    <dgm:cxn modelId="{14CDE615-FBCE-4565-B9C6-2072ECBE8614}" type="presParOf" srcId="{7202AEE9-E7C8-437E-8F2F-0784A5E5EDA3}" destId="{A3E808DA-3DED-4771-A370-414655B5D7C5}" srcOrd="0" destOrd="0" presId="urn:microsoft.com/office/officeart/2005/8/layout/hierarchy3"/>
    <dgm:cxn modelId="{F16621B2-AC46-43F2-8A01-68A76D44BD20}" type="presParOf" srcId="{7202AEE9-E7C8-437E-8F2F-0784A5E5EDA3}" destId="{7C5383CE-0803-4B95-B5CA-8E7017033BC5}" srcOrd="1" destOrd="0" presId="urn:microsoft.com/office/officeart/2005/8/layout/hierarchy3"/>
    <dgm:cxn modelId="{3103AF75-5187-4A25-84A9-890BD13449AA}" type="presParOf" srcId="{20EE228A-BCC2-4ED8-85E1-0BAE8FF3544F}" destId="{D1EF4262-7490-4D14-AE47-E58C58F9A771}" srcOrd="1" destOrd="0" presId="urn:microsoft.com/office/officeart/2005/8/layout/hierarchy3"/>
    <dgm:cxn modelId="{5782A9AA-971E-43FA-829F-6276FEEFB936}" type="presParOf" srcId="{D1EF4262-7490-4D14-AE47-E58C58F9A771}" destId="{D08F329F-0344-46C9-B9E3-5CADBD437EF0}" srcOrd="0" destOrd="0" presId="urn:microsoft.com/office/officeart/2005/8/layout/hierarchy3"/>
    <dgm:cxn modelId="{00F33AFA-02A9-4A2D-AEF1-DD2DC1206A96}" type="presParOf" srcId="{D1EF4262-7490-4D14-AE47-E58C58F9A771}" destId="{14AA269A-F27E-4017-AB07-C15FD73C9F0F}" srcOrd="1" destOrd="0" presId="urn:microsoft.com/office/officeart/2005/8/layout/hierarchy3"/>
    <dgm:cxn modelId="{2A6E0900-0D3B-4FC0-8A4E-FE187168DA8E}" type="presParOf" srcId="{B689DA22-A87D-4CB5-9375-305248447F76}" destId="{069B124F-2D40-4724-B0CC-50B665827148}" srcOrd="2" destOrd="0" presId="urn:microsoft.com/office/officeart/2005/8/layout/hierarchy3"/>
    <dgm:cxn modelId="{B8CAA595-2236-48F2-A2F3-A963AAB2DD8A}" type="presParOf" srcId="{069B124F-2D40-4724-B0CC-50B665827148}" destId="{E75325B7-BFA8-49C3-A69C-A46AB2CB3032}" srcOrd="0" destOrd="0" presId="urn:microsoft.com/office/officeart/2005/8/layout/hierarchy3"/>
    <dgm:cxn modelId="{371E6F31-02B1-454A-94AB-CDA82B8BB547}" type="presParOf" srcId="{E75325B7-BFA8-49C3-A69C-A46AB2CB3032}" destId="{4456C415-95C9-40A7-8786-95DB0B447E96}" srcOrd="0" destOrd="0" presId="urn:microsoft.com/office/officeart/2005/8/layout/hierarchy3"/>
    <dgm:cxn modelId="{163002BD-7252-4791-BB26-6AF7A438974F}" type="presParOf" srcId="{E75325B7-BFA8-49C3-A69C-A46AB2CB3032}" destId="{F7CF6A5D-A792-44CF-892F-9C25ADAC04B5}" srcOrd="1" destOrd="0" presId="urn:microsoft.com/office/officeart/2005/8/layout/hierarchy3"/>
    <dgm:cxn modelId="{B412EB31-1D06-4879-8366-2D85AC8061BB}" type="presParOf" srcId="{069B124F-2D40-4724-B0CC-50B665827148}" destId="{29CBFED0-0962-4C13-95C8-682D004290EE}" srcOrd="1" destOrd="0" presId="urn:microsoft.com/office/officeart/2005/8/layout/hierarchy3"/>
    <dgm:cxn modelId="{65D6F34D-AFC9-4B64-8052-683B1AAB9F2C}" type="presParOf" srcId="{29CBFED0-0962-4C13-95C8-682D004290EE}" destId="{BBB36D24-62A0-4BEB-A8A1-F8FC517901F4}" srcOrd="0" destOrd="0" presId="urn:microsoft.com/office/officeart/2005/8/layout/hierarchy3"/>
    <dgm:cxn modelId="{227B6B09-085E-4695-BAB6-3FD3F9CCDFB0}" type="presParOf" srcId="{29CBFED0-0962-4C13-95C8-682D004290EE}" destId="{FC7FBD1E-2A3E-4741-8CF8-187193F5287D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904A432-9EDE-4DF6-9A37-4257518FDD6E}">
      <dsp:nvSpPr>
        <dsp:cNvPr id="0" name=""/>
        <dsp:cNvSpPr/>
      </dsp:nvSpPr>
      <dsp:spPr>
        <a:xfrm>
          <a:off x="915" y="1195341"/>
          <a:ext cx="2142148" cy="1071074"/>
        </a:xfrm>
        <a:prstGeom prst="roundRect">
          <a:avLst>
            <a:gd name="adj" fmla="val 10000"/>
          </a:avLst>
        </a:prstGeom>
        <a:solidFill>
          <a:schemeClr val="accent3">
            <a:lumMod val="75000"/>
          </a:schemeClr>
        </a:soli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1435" tIns="34290" rIns="51435" bIns="3429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700" kern="1200" smtClean="0"/>
            <a:t>oficiální literatura</a:t>
          </a:r>
          <a:endParaRPr lang="cs-CZ" sz="2700" kern="1200"/>
        </a:p>
      </dsp:txBody>
      <dsp:txXfrm>
        <a:off x="915" y="1195341"/>
        <a:ext cx="2142148" cy="1071074"/>
      </dsp:txXfrm>
    </dsp:sp>
    <dsp:sp modelId="{595D3098-E353-4280-A64F-E79212CDAD3D}">
      <dsp:nvSpPr>
        <dsp:cNvPr id="0" name=""/>
        <dsp:cNvSpPr/>
      </dsp:nvSpPr>
      <dsp:spPr>
        <a:xfrm>
          <a:off x="215130" y="2266415"/>
          <a:ext cx="214214" cy="80330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03305"/>
              </a:lnTo>
              <a:lnTo>
                <a:pt x="214214" y="80330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181EA34-C42B-40D0-B26A-27DE2C53E0BD}">
      <dsp:nvSpPr>
        <dsp:cNvPr id="0" name=""/>
        <dsp:cNvSpPr/>
      </dsp:nvSpPr>
      <dsp:spPr>
        <a:xfrm>
          <a:off x="429345" y="2534184"/>
          <a:ext cx="1713718" cy="107107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smtClean="0"/>
            <a:t>literatura oficiálních edičních plánů socialistických nakladatelství</a:t>
          </a:r>
          <a:endParaRPr lang="cs-CZ" sz="1400" kern="1200"/>
        </a:p>
      </dsp:txBody>
      <dsp:txXfrm>
        <a:off x="429345" y="2534184"/>
        <a:ext cx="1713718" cy="1071074"/>
      </dsp:txXfrm>
    </dsp:sp>
    <dsp:sp modelId="{A3E808DA-3DED-4771-A370-414655B5D7C5}">
      <dsp:nvSpPr>
        <dsp:cNvPr id="0" name=""/>
        <dsp:cNvSpPr/>
      </dsp:nvSpPr>
      <dsp:spPr>
        <a:xfrm>
          <a:off x="2678600" y="1195341"/>
          <a:ext cx="2142148" cy="1071074"/>
        </a:xfrm>
        <a:prstGeom prst="roundRect">
          <a:avLst>
            <a:gd name="adj" fmla="val 10000"/>
          </a:avLst>
        </a:prstGeom>
        <a:solidFill>
          <a:schemeClr val="accent2">
            <a:lumMod val="50000"/>
          </a:schemeClr>
        </a:soli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1435" tIns="34290" rIns="51435" bIns="3429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700" kern="1200" smtClean="0"/>
            <a:t>exilová literatura</a:t>
          </a:r>
          <a:endParaRPr lang="cs-CZ" sz="2700" kern="1200"/>
        </a:p>
      </dsp:txBody>
      <dsp:txXfrm>
        <a:off x="2678600" y="1195341"/>
        <a:ext cx="2142148" cy="1071074"/>
      </dsp:txXfrm>
    </dsp:sp>
    <dsp:sp modelId="{D08F329F-0344-46C9-B9E3-5CADBD437EF0}">
      <dsp:nvSpPr>
        <dsp:cNvPr id="0" name=""/>
        <dsp:cNvSpPr/>
      </dsp:nvSpPr>
      <dsp:spPr>
        <a:xfrm>
          <a:off x="2892815" y="2266415"/>
          <a:ext cx="214214" cy="80330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03305"/>
              </a:lnTo>
              <a:lnTo>
                <a:pt x="214214" y="80330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4AA269A-F27E-4017-AB07-C15FD73C9F0F}">
      <dsp:nvSpPr>
        <dsp:cNvPr id="0" name=""/>
        <dsp:cNvSpPr/>
      </dsp:nvSpPr>
      <dsp:spPr>
        <a:xfrm>
          <a:off x="3107030" y="2534184"/>
          <a:ext cx="1713718" cy="107107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955" tIns="13970" rIns="20955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smtClean="0"/>
            <a:t>tvorba autorů v emigraci (v letech 1948 – 1989  odešlo z Československa proti vůli režimu více než 200 000 osob)</a:t>
          </a:r>
        </a:p>
        <a:p>
          <a:pPr lvl="0" algn="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900" kern="1200" smtClean="0"/>
            <a:t>(Tomek, 2013)</a:t>
          </a:r>
          <a:endParaRPr lang="cs-CZ" sz="900" kern="1200"/>
        </a:p>
      </dsp:txBody>
      <dsp:txXfrm>
        <a:off x="3107030" y="2534184"/>
        <a:ext cx="1713718" cy="1071074"/>
      </dsp:txXfrm>
    </dsp:sp>
    <dsp:sp modelId="{4456C415-95C9-40A7-8786-95DB0B447E96}">
      <dsp:nvSpPr>
        <dsp:cNvPr id="0" name=""/>
        <dsp:cNvSpPr/>
      </dsp:nvSpPr>
      <dsp:spPr>
        <a:xfrm>
          <a:off x="5356286" y="1195341"/>
          <a:ext cx="2142148" cy="107107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1435" tIns="34290" rIns="51435" bIns="3429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700" kern="1200" smtClean="0"/>
            <a:t>samizdatová literatura</a:t>
          </a:r>
          <a:endParaRPr lang="cs-CZ" sz="2700" kern="1200"/>
        </a:p>
      </dsp:txBody>
      <dsp:txXfrm>
        <a:off x="5356286" y="1195341"/>
        <a:ext cx="2142148" cy="1071074"/>
      </dsp:txXfrm>
    </dsp:sp>
    <dsp:sp modelId="{BBB36D24-62A0-4BEB-A8A1-F8FC517901F4}">
      <dsp:nvSpPr>
        <dsp:cNvPr id="0" name=""/>
        <dsp:cNvSpPr/>
      </dsp:nvSpPr>
      <dsp:spPr>
        <a:xfrm>
          <a:off x="5570501" y="2266415"/>
          <a:ext cx="214214" cy="80330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03305"/>
              </a:lnTo>
              <a:lnTo>
                <a:pt x="214214" y="80330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C7FBD1E-2A3E-4741-8CF8-187193F5287D}">
      <dsp:nvSpPr>
        <dsp:cNvPr id="0" name=""/>
        <dsp:cNvSpPr/>
      </dsp:nvSpPr>
      <dsp:spPr>
        <a:xfrm>
          <a:off x="5784715" y="2534184"/>
          <a:ext cx="1713718" cy="107107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smtClean="0"/>
            <a:t>ineditní literatura  - v Československu ilegálně vydávaná a šířená</a:t>
          </a:r>
          <a:endParaRPr lang="cs-CZ" sz="1400" kern="1200"/>
        </a:p>
      </dsp:txBody>
      <dsp:txXfrm>
        <a:off x="5784715" y="2534184"/>
        <a:ext cx="1713718" cy="107107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4.11.2013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4.11.2013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4.11.2013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4.11.2013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4.11.2013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4.11.2013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4.11.2013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4.11.2013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4.11.2013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4.11.2013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4.11.2013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457200"/>
            <a:ext cx="8229600" cy="54102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F69F2D-6709-4D68-BDB3-62661C38F8B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AED9A1-85BC-45EE-B2A4-3311640071C5}" type="datetimeFigureOut">
              <a:rPr lang="cs-CZ"/>
              <a:pPr>
                <a:defRPr/>
              </a:pPr>
              <a:t>4.11.2013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4.11.2013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0" r:id="rId1"/>
    <p:sldLayoutId id="2147483741" r:id="rId2"/>
    <p:sldLayoutId id="2147483742" r:id="rId3"/>
    <p:sldLayoutId id="2147483743" r:id="rId4"/>
    <p:sldLayoutId id="2147483744" r:id="rId5"/>
    <p:sldLayoutId id="2147483745" r:id="rId6"/>
    <p:sldLayoutId id="2147483746" r:id="rId7"/>
    <p:sldLayoutId id="2147483747" r:id="rId8"/>
    <p:sldLayoutId id="2147483748" r:id="rId9"/>
    <p:sldLayoutId id="2147483749" r:id="rId10"/>
    <p:sldLayoutId id="2147483750" r:id="rId11"/>
    <p:sldLayoutId id="2147483751" r:id="rId12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212" name="Group 44"/>
          <p:cNvGraphicFramePr>
            <a:graphicFrameLocks noGrp="1"/>
          </p:cNvGraphicFramePr>
          <p:nvPr>
            <p:ph/>
          </p:nvPr>
        </p:nvGraphicFramePr>
        <p:xfrm>
          <a:off x="468313" y="1268413"/>
          <a:ext cx="8229600" cy="4170683"/>
        </p:xfrm>
        <a:graphic>
          <a:graphicData uri="http://schemas.openxmlformats.org/drawingml/2006/table">
            <a:tbl>
              <a:tblPr/>
              <a:tblGrid>
                <a:gridCol w="2016125"/>
                <a:gridCol w="6213475"/>
              </a:tblGrid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CZ.1.07/1.5.00/34.0969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15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školy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Gymnázium Česká a Olympijských nadějí, České Budějovice, Česká 64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materiálu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VY_32_INOVACE_CJ_4_KRE_01_CESKA_LITERATURA_PRED_LISTOPADEM_1989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Jiří Krejčí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Tematický okruh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Současná česká literatura (1989 – 2013)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Ročník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4.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tvorby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20. 10. 2013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Anotace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cs-CZ" sz="1200" b="0" i="0" kern="120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Výukový materiál sumarizuje </a:t>
                      </a:r>
                      <a:r>
                        <a:rPr kumimoji="0" lang="cs-CZ" sz="1200" b="0" i="0" kern="1200" baseline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a zpřehledňuje základní tendence vývoje české literatury před rokem 1989. Závěrem přináší testování nabytých znalostí – ověření osvojení podstatných informací.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452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pokyn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Prezentace je určena jako výklad do hodiny i jako materiál k samostudiu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Možnosti využití: promítání, práce jednotlivců nebo dvojic u PC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452438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Pokud není uvedeno jinak, použitý materiál je z vlastních zdrojů autora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156" name="Picture 46" descr="logo_pruh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56550" y="260350"/>
            <a:ext cx="85725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45"/>
          <p:cNvSpPr>
            <a:spLocks noChangeArrowheads="1"/>
          </p:cNvSpPr>
          <p:nvPr/>
        </p:nvSpPr>
        <p:spPr bwMode="auto">
          <a:xfrm>
            <a:off x="1979613" y="620713"/>
            <a:ext cx="50403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cs-CZ" b="1" dirty="0">
                <a:latin typeface="+mj-lt"/>
              </a:rPr>
              <a:t>DIGITÁLNÍ UČEBNÍ MATERIÁL</a:t>
            </a:r>
          </a:p>
        </p:txBody>
      </p:sp>
      <p:pic>
        <p:nvPicPr>
          <p:cNvPr id="515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6" y="522920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475656" y="1484784"/>
            <a:ext cx="7406640" cy="2664296"/>
          </a:xfrm>
        </p:spPr>
        <p:txBody>
          <a:bodyPr>
            <a:noAutofit/>
          </a:bodyPr>
          <a:lstStyle/>
          <a:p>
            <a:pPr algn="ctr"/>
            <a:r>
              <a:rPr lang="cs-CZ" sz="5400" cap="small" smtClean="0">
                <a:latin typeface="Constantia" pitchFamily="18" charset="0"/>
              </a:rPr>
              <a:t/>
            </a:r>
            <a:br>
              <a:rPr lang="cs-CZ" sz="5400" cap="small" smtClean="0">
                <a:latin typeface="Constantia" pitchFamily="18" charset="0"/>
              </a:rPr>
            </a:br>
            <a:r>
              <a:rPr lang="cs-CZ" sz="5400" cap="small" smtClean="0">
                <a:latin typeface="Constantia" pitchFamily="18" charset="0"/>
              </a:rPr>
              <a:t/>
            </a:r>
            <a:br>
              <a:rPr lang="cs-CZ" sz="5400" cap="small" smtClean="0">
                <a:latin typeface="Constantia" pitchFamily="18" charset="0"/>
              </a:rPr>
            </a:br>
            <a:r>
              <a:rPr lang="cs-CZ" sz="5400" cap="small" smtClean="0">
                <a:latin typeface="Constantia" pitchFamily="18" charset="0"/>
              </a:rPr>
              <a:t/>
            </a:r>
            <a:br>
              <a:rPr lang="cs-CZ" sz="5400" cap="small" smtClean="0">
                <a:latin typeface="Constantia" pitchFamily="18" charset="0"/>
              </a:rPr>
            </a:br>
            <a:r>
              <a:rPr lang="cs-CZ" sz="5400" cap="small" smtClean="0">
                <a:latin typeface="Constantia" pitchFamily="18" charset="0"/>
              </a:rPr>
              <a:t>ČESKÁ LITERATURA PŘED LISTOPADEM 1989</a:t>
            </a:r>
            <a:endParaRPr lang="cs-CZ" sz="5400" cap="small">
              <a:latin typeface="Constantia" pitchFamily="18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mtClean="0">
                <a:latin typeface="Constantia" pitchFamily="18" charset="0"/>
              </a:rPr>
              <a:t>Periodizace poválečného vývoje</a:t>
            </a:r>
            <a:endParaRPr lang="cs-CZ">
              <a:latin typeface="Constantia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Font typeface="Wingdings" pitchFamily="2" charset="2"/>
              <a:buChar char="v"/>
            </a:pPr>
            <a:r>
              <a:rPr lang="cs-CZ" sz="5400" smtClean="0">
                <a:latin typeface="Constantia" pitchFamily="18" charset="0"/>
              </a:rPr>
              <a:t>1945 – 1948</a:t>
            </a:r>
          </a:p>
          <a:p>
            <a:pPr algn="ctr">
              <a:buFont typeface="Wingdings" pitchFamily="2" charset="2"/>
              <a:buChar char="v"/>
            </a:pPr>
            <a:r>
              <a:rPr lang="cs-CZ" sz="5400" smtClean="0">
                <a:latin typeface="Constantia" pitchFamily="18" charset="0"/>
              </a:rPr>
              <a:t>1948 – 1958</a:t>
            </a:r>
          </a:p>
          <a:p>
            <a:pPr algn="ctr">
              <a:buFont typeface="Wingdings" pitchFamily="2" charset="2"/>
              <a:buChar char="v"/>
            </a:pPr>
            <a:r>
              <a:rPr lang="cs-CZ" sz="5400" smtClean="0">
                <a:latin typeface="Constantia" pitchFamily="18" charset="0"/>
              </a:rPr>
              <a:t>1958 – 1969</a:t>
            </a:r>
          </a:p>
          <a:p>
            <a:pPr algn="ctr">
              <a:buFont typeface="Wingdings" pitchFamily="2" charset="2"/>
              <a:buChar char="v"/>
            </a:pPr>
            <a:r>
              <a:rPr lang="cs-CZ" sz="5400" smtClean="0">
                <a:latin typeface="Constantia" pitchFamily="18" charset="0"/>
              </a:rPr>
              <a:t>1969 – 1989</a:t>
            </a:r>
          </a:p>
          <a:p>
            <a:pPr algn="r">
              <a:buNone/>
            </a:pPr>
            <a:r>
              <a:rPr lang="cs-CZ" sz="1200" smtClean="0">
                <a:latin typeface="Constantia" pitchFamily="18" charset="0"/>
              </a:rPr>
              <a:t>(Janoušek, 2007)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mtClean="0">
                <a:latin typeface="Constantia" pitchFamily="18" charset="0"/>
              </a:rPr>
              <a:t>Tři proudy české </a:t>
            </a:r>
            <a:r>
              <a:rPr lang="cs-CZ" smtClean="0">
                <a:latin typeface="Constantia" pitchFamily="18" charset="0"/>
              </a:rPr>
              <a:t>literatury </a:t>
            </a:r>
            <a:r>
              <a:rPr lang="cs-CZ" smtClean="0">
                <a:latin typeface="Constantia" pitchFamily="18" charset="0"/>
              </a:rPr>
              <a:t>totalitních časů</a:t>
            </a:r>
            <a:endParaRPr lang="cs-CZ">
              <a:latin typeface="Constantia" pitchFamily="18" charset="0"/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1435100" y="1447800"/>
          <a:ext cx="7499350" cy="48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904A432-9EDE-4DF6-9A37-4257518FDD6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3904A432-9EDE-4DF6-9A37-4257518FDD6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95D3098-E353-4280-A64F-E79212CDAD3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595D3098-E353-4280-A64F-E79212CDAD3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181EA34-C42B-40D0-B26A-27DE2C53E0B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dgm id="{8181EA34-C42B-40D0-B26A-27DE2C53E0B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3E808DA-3DED-4771-A370-414655B5D7C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">
                                            <p:graphicEl>
                                              <a:dgm id="{A3E808DA-3DED-4771-A370-414655B5D7C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08F329F-0344-46C9-B9E3-5CADBD437EF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4">
                                            <p:graphicEl>
                                              <a:dgm id="{D08F329F-0344-46C9-B9E3-5CADBD437EF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4AA269A-F27E-4017-AB07-C15FD73C9F0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4">
                                            <p:graphicEl>
                                              <a:dgm id="{14AA269A-F27E-4017-AB07-C15FD73C9F0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456C415-95C9-40A7-8786-95DB0B447E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4">
                                            <p:graphicEl>
                                              <a:dgm id="{4456C415-95C9-40A7-8786-95DB0B447E9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BB36D24-62A0-4BEB-A8A1-F8FC517901F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4">
                                            <p:graphicEl>
                                              <a:dgm id="{BBB36D24-62A0-4BEB-A8A1-F8FC517901F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C7FBD1E-2A3E-4741-8CF8-187193F5287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4">
                                            <p:graphicEl>
                                              <a:dgm id="{FC7FBD1E-2A3E-4741-8CF8-187193F5287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latin typeface="Constantia" pitchFamily="18" charset="0"/>
              </a:rPr>
              <a:t>1969 - 1989</a:t>
            </a:r>
            <a:endParaRPr lang="cs-CZ">
              <a:latin typeface="Constantia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Font typeface="Wingdings" pitchFamily="2" charset="2"/>
              <a:buChar char="v"/>
            </a:pPr>
            <a:r>
              <a:rPr lang="cs-CZ" u="sng" cap="small" smtClean="0">
                <a:latin typeface="Constantia" pitchFamily="18" charset="0"/>
              </a:rPr>
              <a:t>normalizace</a:t>
            </a:r>
          </a:p>
          <a:p>
            <a:pPr algn="just">
              <a:buFontTx/>
              <a:buChar char="-"/>
            </a:pPr>
            <a:r>
              <a:rPr lang="cs-CZ" smtClean="0">
                <a:latin typeface="Constantia" pitchFamily="18" charset="0"/>
              </a:rPr>
              <a:t>sociol. uvedení vztahů mezi jedinci, skupinami, státy do stavu klidu, nastolení pořádku: n. diplomatických, hospodářských, kulturních styků; období n. (u nás v letech 1968 – 1989) totalitní režim komunistické vlády</a:t>
            </a:r>
          </a:p>
          <a:p>
            <a:pPr algn="r">
              <a:buNone/>
            </a:pPr>
            <a:r>
              <a:rPr lang="cs-CZ" sz="1400" cap="small" smtClean="0">
                <a:latin typeface="Constantia" pitchFamily="18" charset="0"/>
              </a:rPr>
              <a:t>(ASCS, 1997)</a:t>
            </a:r>
          </a:p>
          <a:p>
            <a:pPr algn="just">
              <a:buNone/>
            </a:pPr>
            <a:r>
              <a:rPr lang="cs-CZ" smtClean="0">
                <a:latin typeface="Constantia" pitchFamily="18" charset="0"/>
              </a:rPr>
              <a:t>- období, které následovalo po invazi vojsk v srpnu 1968. Nástup normalizace probíhal v několika fázích, podle toho, jak postupně ztráceli vliv a moc představitelé tzv. pražského jara a na jejich místa nastupovali věrní přisluhovači Kremlu</a:t>
            </a:r>
          </a:p>
          <a:p>
            <a:pPr algn="r">
              <a:buNone/>
            </a:pPr>
            <a:r>
              <a:rPr lang="cs-CZ" sz="1500" cap="small" smtClean="0">
                <a:latin typeface="Constantia" pitchFamily="18" charset="0"/>
              </a:rPr>
              <a:t>(</a:t>
            </a:r>
            <a:r>
              <a:rPr lang="cs-CZ" sz="1500" smtClean="0">
                <a:latin typeface="Constantia" pitchFamily="18" charset="0"/>
              </a:rPr>
              <a:t>Marjánko</a:t>
            </a:r>
            <a:r>
              <a:rPr lang="cs-CZ" sz="1500" cap="small" smtClean="0">
                <a:latin typeface="Constantia" pitchFamily="18" charset="0"/>
              </a:rPr>
              <a:t>, 2013)</a:t>
            </a:r>
          </a:p>
          <a:p>
            <a:pPr>
              <a:buNone/>
            </a:pPr>
            <a:endParaRPr lang="cs-CZ" u="sng">
              <a:latin typeface="Constant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latin typeface="Constantia" pitchFamily="18" charset="0"/>
              </a:rPr>
              <a:t>1969 - 1989</a:t>
            </a:r>
            <a:endParaRPr lang="cs-CZ">
              <a:latin typeface="Constantia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pPr algn="r">
              <a:buNone/>
            </a:pPr>
            <a:endParaRPr lang="cs-CZ" sz="1500" cap="small" smtClean="0">
              <a:latin typeface="Constantia" pitchFamily="18" charset="0"/>
            </a:endParaRPr>
          </a:p>
          <a:p>
            <a:pPr algn="just">
              <a:buFont typeface="Wingdings" pitchFamily="2" charset="2"/>
              <a:buChar char="v"/>
            </a:pPr>
            <a:r>
              <a:rPr lang="cs-CZ" smtClean="0">
                <a:latin typeface="Constantia" pitchFamily="18" charset="0"/>
              </a:rPr>
              <a:t> </a:t>
            </a:r>
            <a:r>
              <a:rPr lang="cs-CZ" sz="7600" smtClean="0">
                <a:latin typeface="Constantia" pitchFamily="18" charset="0"/>
              </a:rPr>
              <a:t>likvidace kulturních a literárních periodik (Listy, Host, Orientace aj.)</a:t>
            </a:r>
          </a:p>
          <a:p>
            <a:pPr algn="just">
              <a:buFont typeface="Wingdings" pitchFamily="2" charset="2"/>
              <a:buChar char="v"/>
            </a:pPr>
            <a:r>
              <a:rPr lang="cs-CZ" sz="7600" smtClean="0">
                <a:latin typeface="Constantia" pitchFamily="18" charset="0"/>
              </a:rPr>
              <a:t>vyřazování „problematických knih“ z výroby a distribuční sítě (Škvoreckého Tankový prapor, Hrabalova Poupata aj.)</a:t>
            </a:r>
          </a:p>
          <a:p>
            <a:pPr algn="just">
              <a:buFont typeface="Wingdings" pitchFamily="2" charset="2"/>
              <a:buChar char="v"/>
            </a:pPr>
            <a:r>
              <a:rPr lang="cs-CZ" sz="7600" smtClean="0">
                <a:latin typeface="Constantia" pitchFamily="18" charset="0"/>
              </a:rPr>
              <a:t>cca 1 000 000 svazků vyřazeno z knihovních fondů (130 „trezorových filmů“)</a:t>
            </a:r>
          </a:p>
          <a:p>
            <a:pPr algn="just">
              <a:buFont typeface="Wingdings" pitchFamily="2" charset="2"/>
              <a:buChar char="v"/>
            </a:pPr>
            <a:r>
              <a:rPr lang="cs-CZ" sz="7600" smtClean="0">
                <a:latin typeface="Constantia" pitchFamily="18" charset="0"/>
              </a:rPr>
              <a:t>nový Svaz československých spisovatelů (koncem jara 1972 115 spisovatelů, přes 400 mimo oficiální struktury)</a:t>
            </a:r>
          </a:p>
          <a:p>
            <a:pPr algn="just">
              <a:buFont typeface="Wingdings" pitchFamily="2" charset="2"/>
              <a:buChar char="v"/>
            </a:pPr>
            <a:r>
              <a:rPr lang="cs-CZ" sz="7600" smtClean="0">
                <a:latin typeface="Constantia" pitchFamily="18" charset="0"/>
              </a:rPr>
              <a:t>samizdat (70 edicí, 1000 titulů původní literární tvorby) </a:t>
            </a:r>
          </a:p>
          <a:p>
            <a:pPr algn="just">
              <a:buFont typeface="Wingdings" pitchFamily="2" charset="2"/>
              <a:buChar char="v"/>
            </a:pPr>
            <a:r>
              <a:rPr lang="cs-CZ" sz="7600" smtClean="0">
                <a:latin typeface="Constantia" pitchFamily="18" charset="0"/>
              </a:rPr>
              <a:t>exil (vydavatelství Svědectví, Proměny, Listy, Sixty-Eight Publishers, Poezie mimo domov, Rozmluvy aj.)</a:t>
            </a:r>
          </a:p>
          <a:p>
            <a:pPr algn="just">
              <a:buFont typeface="Wingdings" pitchFamily="2" charset="2"/>
              <a:buChar char="v"/>
            </a:pPr>
            <a:r>
              <a:rPr lang="cs-CZ" sz="7600" smtClean="0">
                <a:latin typeface="Constantia" pitchFamily="18" charset="0"/>
              </a:rPr>
              <a:t>paradox úspěchu české literatury v zahraničí (množství překladů, inscenací, Nobelova cena Jaroslavu Seifertovi)</a:t>
            </a:r>
          </a:p>
          <a:p>
            <a:pPr algn="just">
              <a:buFont typeface="Wingdings" pitchFamily="2" charset="2"/>
              <a:buChar char="v"/>
            </a:pPr>
            <a:r>
              <a:rPr lang="cs-CZ" sz="7600" smtClean="0">
                <a:latin typeface="Constantia" pitchFamily="18" charset="0"/>
              </a:rPr>
              <a:t>tzv. přestavba – uvolňování poměrů v druhé polovině osmdesátých let</a:t>
            </a:r>
          </a:p>
          <a:p>
            <a:pPr algn="just">
              <a:buFont typeface="Wingdings" pitchFamily="2" charset="2"/>
              <a:buChar char="v"/>
            </a:pPr>
            <a:r>
              <a:rPr lang="cs-CZ" sz="7600" smtClean="0">
                <a:latin typeface="Constantia" pitchFamily="18" charset="0"/>
              </a:rPr>
              <a:t>postmodernismus (Milan Kundera, Jan Křesadlo aj.)</a:t>
            </a:r>
          </a:p>
          <a:p>
            <a:pPr algn="r">
              <a:buNone/>
            </a:pPr>
            <a:r>
              <a:rPr lang="cs-CZ" sz="4800" smtClean="0">
                <a:latin typeface="Constantia" pitchFamily="18" charset="0"/>
              </a:rPr>
              <a:t>(Galík, Machala, Petrů a kol., 1994)</a:t>
            </a:r>
          </a:p>
          <a:p>
            <a:pPr algn="just">
              <a:buNone/>
            </a:pPr>
            <a:endParaRPr lang="cs-CZ" sz="3000" smtClean="0">
              <a:latin typeface="Constant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latin typeface="Constantia" pitchFamily="18" charset="0"/>
              </a:rPr>
              <a:t>Otázky a odpovědi</a:t>
            </a:r>
            <a:endParaRPr lang="cs-CZ">
              <a:latin typeface="Constantia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v"/>
            </a:pPr>
            <a:r>
              <a:rPr lang="cs-CZ" u="sng" smtClean="0">
                <a:latin typeface="Constantia" pitchFamily="18" charset="0"/>
              </a:rPr>
              <a:t>Co znamená sousloví „pražské jaro“?</a:t>
            </a:r>
          </a:p>
          <a:p>
            <a:pPr>
              <a:buNone/>
            </a:pPr>
            <a:endParaRPr lang="cs-CZ" smtClean="0">
              <a:latin typeface="Constantia" pitchFamily="18" charset="0"/>
            </a:endParaRPr>
          </a:p>
          <a:p>
            <a:pPr>
              <a:buFont typeface="Wingdings" pitchFamily="2" charset="2"/>
              <a:buChar char="v"/>
            </a:pPr>
            <a:endParaRPr lang="cs-CZ" smtClean="0">
              <a:latin typeface="Constantia" pitchFamily="18" charset="0"/>
            </a:endParaRPr>
          </a:p>
          <a:p>
            <a:pPr>
              <a:buNone/>
            </a:pPr>
            <a:endParaRPr lang="cs-CZ" smtClean="0">
              <a:latin typeface="Constantia" pitchFamily="18" charset="0"/>
            </a:endParaRPr>
          </a:p>
          <a:p>
            <a:pPr>
              <a:buNone/>
            </a:pPr>
            <a:endParaRPr lang="cs-CZ" smtClean="0">
              <a:latin typeface="Constantia" pitchFamily="18" charset="0"/>
            </a:endParaRPr>
          </a:p>
          <a:p>
            <a:pPr>
              <a:buFont typeface="Wingdings" pitchFamily="2" charset="2"/>
              <a:buChar char="v"/>
            </a:pPr>
            <a:endParaRPr lang="cs-CZ" smtClean="0">
              <a:latin typeface="Constantia" pitchFamily="18" charset="0"/>
            </a:endParaRPr>
          </a:p>
          <a:p>
            <a:pPr>
              <a:buFont typeface="Wingdings" pitchFamily="2" charset="2"/>
              <a:buChar char="v"/>
            </a:pPr>
            <a:endParaRPr lang="cs-CZ" smtClean="0">
              <a:latin typeface="Constantia" pitchFamily="18" charset="0"/>
            </a:endParaRPr>
          </a:p>
          <a:p>
            <a:pPr>
              <a:buFont typeface="Wingdings" pitchFamily="2" charset="2"/>
              <a:buChar char="v"/>
            </a:pPr>
            <a:endParaRPr lang="cs-CZ" smtClean="0">
              <a:latin typeface="Constantia" pitchFamily="18" charset="0"/>
            </a:endParaRPr>
          </a:p>
          <a:p>
            <a:pPr>
              <a:buNone/>
            </a:pPr>
            <a:endParaRPr lang="cs-CZ">
              <a:latin typeface="Constant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latin typeface="Constantia" pitchFamily="18" charset="0"/>
              </a:rPr>
              <a:t>Otázky a odpovědi</a:t>
            </a:r>
            <a:endParaRPr lang="cs-CZ">
              <a:latin typeface="Constantia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cs-CZ" u="sng" smtClean="0">
                <a:latin typeface="Constantia" pitchFamily="18" charset="0"/>
              </a:rPr>
              <a:t>Co znamená sousloví „pražské jaro“?</a:t>
            </a:r>
          </a:p>
          <a:p>
            <a:pPr algn="just">
              <a:buFontTx/>
              <a:buChar char="-"/>
            </a:pPr>
            <a:r>
              <a:rPr lang="cs-CZ" sz="2800" i="1" smtClean="0">
                <a:solidFill>
                  <a:schemeClr val="accent2">
                    <a:lumMod val="50000"/>
                  </a:schemeClr>
                </a:solidFill>
                <a:latin typeface="Constantia" pitchFamily="18" charset="0"/>
              </a:rPr>
              <a:t>krátké období liberalizace v komunistickém Československu 1967-68, které akcelerovalo po zasedání ÚV KSČ v lednu 1968. Ze strany socialistických zemí však sílil tlak proti tomuto procesu, který měl vést ke vzniku tzv. socialismu s lidskou tváří. Tento tlak vyvrcholil v noci z 20. na 21.8.1968 vojenskou okupací Československé socialistické republiky armádami Varšavské smlouvy</a:t>
            </a:r>
            <a:r>
              <a:rPr lang="cs-CZ" sz="2800" smtClean="0">
                <a:latin typeface="Constantia" pitchFamily="18" charset="0"/>
              </a:rPr>
              <a:t>.</a:t>
            </a:r>
          </a:p>
          <a:p>
            <a:pPr algn="r">
              <a:buFontTx/>
              <a:buChar char="-"/>
            </a:pPr>
            <a:r>
              <a:rPr lang="cs-CZ" sz="1200" smtClean="0">
                <a:latin typeface="Constantia" pitchFamily="18" charset="0"/>
              </a:rPr>
              <a:t>(Vlček, 2013)</a:t>
            </a:r>
          </a:p>
          <a:p>
            <a:pPr>
              <a:buNone/>
            </a:pPr>
            <a:endParaRPr lang="cs-CZ" smtClean="0">
              <a:latin typeface="Constantia" pitchFamily="18" charset="0"/>
            </a:endParaRPr>
          </a:p>
          <a:p>
            <a:pPr>
              <a:buFont typeface="Wingdings" pitchFamily="2" charset="2"/>
              <a:buChar char="v"/>
            </a:pPr>
            <a:endParaRPr lang="cs-CZ" smtClean="0">
              <a:latin typeface="Constantia" pitchFamily="18" charset="0"/>
            </a:endParaRPr>
          </a:p>
          <a:p>
            <a:pPr>
              <a:buNone/>
            </a:pPr>
            <a:endParaRPr lang="cs-CZ" smtClean="0">
              <a:latin typeface="Constantia" pitchFamily="18" charset="0"/>
            </a:endParaRPr>
          </a:p>
          <a:p>
            <a:pPr>
              <a:buNone/>
            </a:pPr>
            <a:endParaRPr lang="cs-CZ" smtClean="0">
              <a:latin typeface="Constantia" pitchFamily="18" charset="0"/>
            </a:endParaRPr>
          </a:p>
          <a:p>
            <a:pPr>
              <a:buFont typeface="Wingdings" pitchFamily="2" charset="2"/>
              <a:buChar char="v"/>
            </a:pPr>
            <a:endParaRPr lang="cs-CZ" smtClean="0">
              <a:latin typeface="Constantia" pitchFamily="18" charset="0"/>
            </a:endParaRPr>
          </a:p>
          <a:p>
            <a:pPr>
              <a:buFont typeface="Wingdings" pitchFamily="2" charset="2"/>
              <a:buChar char="v"/>
            </a:pPr>
            <a:endParaRPr lang="cs-CZ" smtClean="0">
              <a:latin typeface="Constantia" pitchFamily="18" charset="0"/>
            </a:endParaRPr>
          </a:p>
          <a:p>
            <a:pPr>
              <a:buFont typeface="Wingdings" pitchFamily="2" charset="2"/>
              <a:buChar char="v"/>
            </a:pPr>
            <a:endParaRPr lang="cs-CZ" smtClean="0">
              <a:latin typeface="Constantia" pitchFamily="18" charset="0"/>
            </a:endParaRPr>
          </a:p>
          <a:p>
            <a:pPr>
              <a:buNone/>
            </a:pPr>
            <a:endParaRPr lang="cs-CZ">
              <a:latin typeface="Constant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latin typeface="Constantia" pitchFamily="18" charset="0"/>
              </a:rPr>
              <a:t>Otázky a odpovědi</a:t>
            </a:r>
            <a:endParaRPr lang="cs-CZ">
              <a:latin typeface="Constantia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v"/>
            </a:pPr>
            <a:r>
              <a:rPr lang="cs-CZ" u="sng" smtClean="0">
                <a:latin typeface="Constantia" pitchFamily="18" charset="0"/>
              </a:rPr>
              <a:t>Co byla tzv. normalizace?</a:t>
            </a:r>
          </a:p>
          <a:p>
            <a:pPr>
              <a:buNone/>
            </a:pPr>
            <a:endParaRPr lang="cs-CZ" smtClean="0">
              <a:latin typeface="Constantia" pitchFamily="18" charset="0"/>
            </a:endParaRPr>
          </a:p>
          <a:p>
            <a:pPr>
              <a:buFont typeface="Wingdings" pitchFamily="2" charset="2"/>
              <a:buChar char="v"/>
            </a:pPr>
            <a:endParaRPr lang="cs-CZ" smtClean="0">
              <a:latin typeface="Constantia" pitchFamily="18" charset="0"/>
            </a:endParaRPr>
          </a:p>
          <a:p>
            <a:pPr>
              <a:buNone/>
            </a:pPr>
            <a:endParaRPr lang="cs-CZ" smtClean="0">
              <a:latin typeface="Constantia" pitchFamily="18" charset="0"/>
            </a:endParaRPr>
          </a:p>
          <a:p>
            <a:pPr>
              <a:buNone/>
            </a:pPr>
            <a:endParaRPr lang="cs-CZ" smtClean="0">
              <a:latin typeface="Constantia" pitchFamily="18" charset="0"/>
            </a:endParaRPr>
          </a:p>
          <a:p>
            <a:pPr>
              <a:buFont typeface="Wingdings" pitchFamily="2" charset="2"/>
              <a:buChar char="v"/>
            </a:pPr>
            <a:endParaRPr lang="cs-CZ" smtClean="0">
              <a:latin typeface="Constantia" pitchFamily="18" charset="0"/>
            </a:endParaRPr>
          </a:p>
          <a:p>
            <a:pPr>
              <a:buFont typeface="Wingdings" pitchFamily="2" charset="2"/>
              <a:buChar char="v"/>
            </a:pPr>
            <a:endParaRPr lang="cs-CZ" smtClean="0">
              <a:latin typeface="Constantia" pitchFamily="18" charset="0"/>
            </a:endParaRPr>
          </a:p>
          <a:p>
            <a:pPr>
              <a:buFont typeface="Wingdings" pitchFamily="2" charset="2"/>
              <a:buChar char="v"/>
            </a:pPr>
            <a:endParaRPr lang="cs-CZ" smtClean="0">
              <a:latin typeface="Constantia" pitchFamily="18" charset="0"/>
            </a:endParaRPr>
          </a:p>
          <a:p>
            <a:pPr>
              <a:buNone/>
            </a:pPr>
            <a:endParaRPr lang="cs-CZ">
              <a:latin typeface="Constant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latin typeface="Constantia" pitchFamily="18" charset="0"/>
              </a:rPr>
              <a:t>Otázky a odpovědi</a:t>
            </a:r>
            <a:endParaRPr lang="cs-CZ">
              <a:latin typeface="Constantia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v"/>
            </a:pPr>
            <a:r>
              <a:rPr lang="cs-CZ" u="sng" smtClean="0">
                <a:latin typeface="Constantia" pitchFamily="18" charset="0"/>
              </a:rPr>
              <a:t>Co byla tzv. normalizace?</a:t>
            </a:r>
          </a:p>
          <a:p>
            <a:pPr algn="just">
              <a:buNone/>
            </a:pPr>
            <a:r>
              <a:rPr lang="cs-CZ" smtClean="0">
                <a:latin typeface="Constantia" pitchFamily="18" charset="0"/>
              </a:rPr>
              <a:t>- </a:t>
            </a:r>
            <a:r>
              <a:rPr lang="cs-CZ" i="1" smtClean="0">
                <a:solidFill>
                  <a:schemeClr val="accent2">
                    <a:lumMod val="50000"/>
                  </a:schemeClr>
                </a:solidFill>
                <a:latin typeface="Constantia" pitchFamily="18" charset="0"/>
              </a:rPr>
              <a:t>období, které následovalo po invazi vojsk v srpnu 1968. Nástup normalizace probíhal v několika fázích, podle toho, jak postupně ztráceli vliv a moc představitelé tzv. pražského jara a na jejich místa nastupovali věrní přisluhovači Kremlu</a:t>
            </a:r>
          </a:p>
          <a:p>
            <a:pPr algn="r">
              <a:buNone/>
            </a:pPr>
            <a:r>
              <a:rPr lang="cs-CZ" sz="1500" cap="small" smtClean="0">
                <a:latin typeface="Constantia" pitchFamily="18" charset="0"/>
              </a:rPr>
              <a:t>(</a:t>
            </a:r>
            <a:r>
              <a:rPr lang="cs-CZ" sz="1500" smtClean="0">
                <a:latin typeface="Constantia" pitchFamily="18" charset="0"/>
              </a:rPr>
              <a:t>Marjánko</a:t>
            </a:r>
            <a:r>
              <a:rPr lang="cs-CZ" sz="1500" cap="small" smtClean="0">
                <a:latin typeface="Constantia" pitchFamily="18" charset="0"/>
              </a:rPr>
              <a:t>, 2013)</a:t>
            </a:r>
          </a:p>
          <a:p>
            <a:pPr>
              <a:buNone/>
            </a:pPr>
            <a:endParaRPr lang="cs-CZ" u="sng" smtClean="0">
              <a:latin typeface="Constantia" pitchFamily="18" charset="0"/>
            </a:endParaRPr>
          </a:p>
          <a:p>
            <a:pPr>
              <a:buNone/>
            </a:pPr>
            <a:endParaRPr lang="cs-CZ" smtClean="0">
              <a:latin typeface="Constantia" pitchFamily="18" charset="0"/>
            </a:endParaRPr>
          </a:p>
          <a:p>
            <a:pPr>
              <a:buFont typeface="Wingdings" pitchFamily="2" charset="2"/>
              <a:buChar char="v"/>
            </a:pPr>
            <a:endParaRPr lang="cs-CZ" smtClean="0">
              <a:latin typeface="Constantia" pitchFamily="18" charset="0"/>
            </a:endParaRPr>
          </a:p>
          <a:p>
            <a:pPr>
              <a:buNone/>
            </a:pPr>
            <a:endParaRPr lang="cs-CZ" smtClean="0">
              <a:latin typeface="Constantia" pitchFamily="18" charset="0"/>
            </a:endParaRPr>
          </a:p>
          <a:p>
            <a:pPr>
              <a:buNone/>
            </a:pPr>
            <a:endParaRPr lang="cs-CZ" smtClean="0">
              <a:latin typeface="Constantia" pitchFamily="18" charset="0"/>
            </a:endParaRPr>
          </a:p>
          <a:p>
            <a:pPr>
              <a:buFont typeface="Wingdings" pitchFamily="2" charset="2"/>
              <a:buChar char="v"/>
            </a:pPr>
            <a:endParaRPr lang="cs-CZ" smtClean="0">
              <a:latin typeface="Constantia" pitchFamily="18" charset="0"/>
            </a:endParaRPr>
          </a:p>
          <a:p>
            <a:pPr>
              <a:buFont typeface="Wingdings" pitchFamily="2" charset="2"/>
              <a:buChar char="v"/>
            </a:pPr>
            <a:endParaRPr lang="cs-CZ" smtClean="0">
              <a:latin typeface="Constantia" pitchFamily="18" charset="0"/>
            </a:endParaRPr>
          </a:p>
          <a:p>
            <a:pPr>
              <a:buFont typeface="Wingdings" pitchFamily="2" charset="2"/>
              <a:buChar char="v"/>
            </a:pPr>
            <a:endParaRPr lang="cs-CZ" smtClean="0">
              <a:latin typeface="Constantia" pitchFamily="18" charset="0"/>
            </a:endParaRPr>
          </a:p>
          <a:p>
            <a:pPr>
              <a:buNone/>
            </a:pPr>
            <a:endParaRPr lang="cs-CZ">
              <a:latin typeface="Constant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latin typeface="Constantia" pitchFamily="18" charset="0"/>
              </a:rPr>
              <a:t>Otázky a odpovědi</a:t>
            </a:r>
            <a:endParaRPr lang="cs-CZ">
              <a:latin typeface="Constantia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v"/>
            </a:pPr>
            <a:r>
              <a:rPr lang="cs-CZ" u="sng" smtClean="0">
                <a:latin typeface="Constantia" pitchFamily="18" charset="0"/>
              </a:rPr>
              <a:t>Co znamená slovo samizdat?</a:t>
            </a:r>
          </a:p>
          <a:p>
            <a:pPr>
              <a:buNone/>
            </a:pPr>
            <a:endParaRPr lang="cs-CZ" smtClean="0">
              <a:latin typeface="Constantia" pitchFamily="18" charset="0"/>
            </a:endParaRPr>
          </a:p>
          <a:p>
            <a:pPr>
              <a:buNone/>
            </a:pPr>
            <a:endParaRPr lang="cs-CZ" smtClean="0">
              <a:latin typeface="Constantia" pitchFamily="18" charset="0"/>
            </a:endParaRPr>
          </a:p>
          <a:p>
            <a:pPr>
              <a:buNone/>
            </a:pPr>
            <a:endParaRPr lang="cs-CZ" smtClean="0">
              <a:latin typeface="Constantia" pitchFamily="18" charset="0"/>
            </a:endParaRPr>
          </a:p>
          <a:p>
            <a:pPr>
              <a:buFont typeface="Wingdings" pitchFamily="2" charset="2"/>
              <a:buChar char="v"/>
            </a:pPr>
            <a:endParaRPr lang="cs-CZ" smtClean="0">
              <a:latin typeface="Constantia" pitchFamily="18" charset="0"/>
            </a:endParaRPr>
          </a:p>
          <a:p>
            <a:pPr>
              <a:buFont typeface="Wingdings" pitchFamily="2" charset="2"/>
              <a:buChar char="v"/>
            </a:pPr>
            <a:endParaRPr lang="cs-CZ" smtClean="0">
              <a:latin typeface="Constantia" pitchFamily="18" charset="0"/>
            </a:endParaRPr>
          </a:p>
          <a:p>
            <a:pPr>
              <a:buFont typeface="Wingdings" pitchFamily="2" charset="2"/>
              <a:buChar char="v"/>
            </a:pPr>
            <a:endParaRPr lang="cs-CZ" smtClean="0">
              <a:latin typeface="Constantia" pitchFamily="18" charset="0"/>
            </a:endParaRPr>
          </a:p>
          <a:p>
            <a:pPr>
              <a:buNone/>
            </a:pPr>
            <a:endParaRPr lang="cs-CZ">
              <a:latin typeface="Constant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latin typeface="Constantia" pitchFamily="18" charset="0"/>
              </a:rPr>
              <a:t>Otázky a odpovědi</a:t>
            </a:r>
            <a:endParaRPr lang="cs-CZ">
              <a:latin typeface="Constantia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v"/>
            </a:pPr>
            <a:r>
              <a:rPr lang="cs-CZ" u="sng" smtClean="0">
                <a:latin typeface="Constantia" pitchFamily="18" charset="0"/>
              </a:rPr>
              <a:t>Co znamená slovo samizdat?</a:t>
            </a:r>
          </a:p>
          <a:p>
            <a:pPr>
              <a:buFontTx/>
              <a:buChar char="-"/>
            </a:pPr>
            <a:r>
              <a:rPr lang="cs-CZ" i="1" smtClean="0">
                <a:solidFill>
                  <a:schemeClr val="accent2">
                    <a:lumMod val="50000"/>
                  </a:schemeClr>
                </a:solidFill>
                <a:latin typeface="Constantia" pitchFamily="18" charset="0"/>
              </a:rPr>
              <a:t>(pův. v rus. prostředí) ilegální vydávání tiskovin, zvl. polit. zaměření</a:t>
            </a:r>
          </a:p>
          <a:p>
            <a:pPr algn="r">
              <a:buNone/>
            </a:pPr>
            <a:r>
              <a:rPr lang="cs-CZ" sz="1200" smtClean="0">
                <a:latin typeface="Constantia" pitchFamily="18" charset="0"/>
              </a:rPr>
              <a:t>(ASCS, 1997)</a:t>
            </a:r>
          </a:p>
          <a:p>
            <a:pPr>
              <a:buNone/>
            </a:pPr>
            <a:endParaRPr lang="cs-CZ" smtClean="0">
              <a:latin typeface="Constantia" pitchFamily="18" charset="0"/>
            </a:endParaRPr>
          </a:p>
          <a:p>
            <a:pPr>
              <a:buNone/>
            </a:pPr>
            <a:endParaRPr lang="cs-CZ" smtClean="0">
              <a:latin typeface="Constantia" pitchFamily="18" charset="0"/>
            </a:endParaRPr>
          </a:p>
          <a:p>
            <a:pPr>
              <a:buNone/>
            </a:pPr>
            <a:endParaRPr lang="cs-CZ" smtClean="0">
              <a:latin typeface="Constantia" pitchFamily="18" charset="0"/>
            </a:endParaRPr>
          </a:p>
          <a:p>
            <a:pPr>
              <a:buFont typeface="Wingdings" pitchFamily="2" charset="2"/>
              <a:buChar char="v"/>
            </a:pPr>
            <a:endParaRPr lang="cs-CZ" smtClean="0">
              <a:latin typeface="Constantia" pitchFamily="18" charset="0"/>
            </a:endParaRPr>
          </a:p>
          <a:p>
            <a:pPr>
              <a:buFont typeface="Wingdings" pitchFamily="2" charset="2"/>
              <a:buChar char="v"/>
            </a:pPr>
            <a:endParaRPr lang="cs-CZ" smtClean="0">
              <a:latin typeface="Constantia" pitchFamily="18" charset="0"/>
            </a:endParaRPr>
          </a:p>
          <a:p>
            <a:pPr>
              <a:buFont typeface="Wingdings" pitchFamily="2" charset="2"/>
              <a:buChar char="v"/>
            </a:pPr>
            <a:endParaRPr lang="cs-CZ" smtClean="0">
              <a:latin typeface="Constantia" pitchFamily="18" charset="0"/>
            </a:endParaRPr>
          </a:p>
          <a:p>
            <a:pPr>
              <a:buNone/>
            </a:pPr>
            <a:endParaRPr lang="cs-CZ">
              <a:latin typeface="Constant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latin typeface="Constantia" pitchFamily="18" charset="0"/>
              </a:rPr>
              <a:t>Otázky a odpovědi</a:t>
            </a:r>
            <a:endParaRPr lang="cs-CZ">
              <a:latin typeface="Constantia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v"/>
            </a:pPr>
            <a:r>
              <a:rPr lang="cs-CZ" u="sng" smtClean="0">
                <a:latin typeface="Constantia" pitchFamily="18" charset="0"/>
              </a:rPr>
              <a:t>Co byla tzv. přestavba?</a:t>
            </a:r>
          </a:p>
          <a:p>
            <a:pPr>
              <a:buNone/>
            </a:pPr>
            <a:endParaRPr lang="cs-CZ" smtClean="0">
              <a:latin typeface="Constantia" pitchFamily="18" charset="0"/>
            </a:endParaRPr>
          </a:p>
          <a:p>
            <a:pPr>
              <a:buNone/>
            </a:pPr>
            <a:endParaRPr lang="cs-CZ" smtClean="0">
              <a:latin typeface="Constantia" pitchFamily="18" charset="0"/>
            </a:endParaRPr>
          </a:p>
          <a:p>
            <a:pPr>
              <a:buNone/>
            </a:pPr>
            <a:endParaRPr lang="cs-CZ" smtClean="0">
              <a:latin typeface="Constantia" pitchFamily="18" charset="0"/>
            </a:endParaRPr>
          </a:p>
          <a:p>
            <a:pPr>
              <a:buFont typeface="Wingdings" pitchFamily="2" charset="2"/>
              <a:buChar char="v"/>
            </a:pPr>
            <a:endParaRPr lang="cs-CZ" smtClean="0">
              <a:latin typeface="Constantia" pitchFamily="18" charset="0"/>
            </a:endParaRPr>
          </a:p>
          <a:p>
            <a:pPr>
              <a:buFont typeface="Wingdings" pitchFamily="2" charset="2"/>
              <a:buChar char="v"/>
            </a:pPr>
            <a:endParaRPr lang="cs-CZ" smtClean="0">
              <a:latin typeface="Constantia" pitchFamily="18" charset="0"/>
            </a:endParaRPr>
          </a:p>
          <a:p>
            <a:pPr>
              <a:buFont typeface="Wingdings" pitchFamily="2" charset="2"/>
              <a:buChar char="v"/>
            </a:pPr>
            <a:endParaRPr lang="cs-CZ" smtClean="0">
              <a:latin typeface="Constantia" pitchFamily="18" charset="0"/>
            </a:endParaRPr>
          </a:p>
          <a:p>
            <a:pPr>
              <a:buNone/>
            </a:pPr>
            <a:endParaRPr lang="cs-CZ">
              <a:latin typeface="Constant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latin typeface="Constantia" pitchFamily="18" charset="0"/>
              </a:rPr>
              <a:t>Otázky a odpovědi</a:t>
            </a:r>
            <a:endParaRPr lang="cs-CZ">
              <a:latin typeface="Constantia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v"/>
            </a:pPr>
            <a:r>
              <a:rPr lang="cs-CZ" u="sng" smtClean="0">
                <a:latin typeface="Constantia" pitchFamily="18" charset="0"/>
              </a:rPr>
              <a:t>Co byla tzv. přestavba?</a:t>
            </a:r>
          </a:p>
          <a:p>
            <a:pPr>
              <a:buFontTx/>
              <a:buChar char="-"/>
            </a:pPr>
            <a:r>
              <a:rPr lang="cs-CZ" i="1" smtClean="0">
                <a:solidFill>
                  <a:schemeClr val="accent2">
                    <a:lumMod val="50000"/>
                  </a:schemeClr>
                </a:solidFill>
                <a:latin typeface="Constantia" pitchFamily="18" charset="0"/>
              </a:rPr>
              <a:t>perestrojka – rus. publ. pokus o politické a ekonomické reformy (v býv. SSSR za M. S. Gorbačova)</a:t>
            </a:r>
          </a:p>
          <a:p>
            <a:pPr algn="r">
              <a:buNone/>
            </a:pPr>
            <a:r>
              <a:rPr lang="cs-CZ" sz="1200" smtClean="0">
                <a:latin typeface="Constantia" pitchFamily="18" charset="0"/>
              </a:rPr>
              <a:t>(ASCS, 1997) </a:t>
            </a:r>
          </a:p>
          <a:p>
            <a:pPr>
              <a:buNone/>
            </a:pPr>
            <a:endParaRPr lang="cs-CZ" smtClean="0">
              <a:latin typeface="Constantia" pitchFamily="18" charset="0"/>
            </a:endParaRPr>
          </a:p>
          <a:p>
            <a:pPr>
              <a:buNone/>
            </a:pPr>
            <a:endParaRPr lang="cs-CZ" smtClean="0">
              <a:latin typeface="Constantia" pitchFamily="18" charset="0"/>
            </a:endParaRPr>
          </a:p>
          <a:p>
            <a:pPr>
              <a:buFont typeface="Wingdings" pitchFamily="2" charset="2"/>
              <a:buChar char="v"/>
            </a:pPr>
            <a:endParaRPr lang="cs-CZ" smtClean="0">
              <a:latin typeface="Constantia" pitchFamily="18" charset="0"/>
            </a:endParaRPr>
          </a:p>
          <a:p>
            <a:pPr>
              <a:buFont typeface="Wingdings" pitchFamily="2" charset="2"/>
              <a:buChar char="v"/>
            </a:pPr>
            <a:endParaRPr lang="cs-CZ" smtClean="0">
              <a:latin typeface="Constantia" pitchFamily="18" charset="0"/>
            </a:endParaRPr>
          </a:p>
          <a:p>
            <a:pPr>
              <a:buFont typeface="Wingdings" pitchFamily="2" charset="2"/>
              <a:buChar char="v"/>
            </a:pPr>
            <a:endParaRPr lang="cs-CZ" smtClean="0">
              <a:latin typeface="Constantia" pitchFamily="18" charset="0"/>
            </a:endParaRPr>
          </a:p>
          <a:p>
            <a:pPr>
              <a:buNone/>
            </a:pPr>
            <a:endParaRPr lang="cs-CZ">
              <a:latin typeface="Constant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3400" b="1" smtClean="0"/>
              <a:t>Zdroje: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sz="2400" i="1" smtClean="0"/>
              <a:t>Akademický slovník cizích slov: [A-Ž]</a:t>
            </a:r>
            <a:r>
              <a:rPr lang="cs-CZ" sz="2400" smtClean="0"/>
              <a:t>. 1. vyd. Praha: Academia, 1997. ISBN 80-200-0607-9.</a:t>
            </a:r>
          </a:p>
          <a:p>
            <a:r>
              <a:rPr lang="cs-CZ" sz="2400" smtClean="0"/>
              <a:t>GALÍK, Josef; MACHALA, Lubomír; PETRŮ, Eduard a kol. Panorama české literatury. Olomouc: Rubico, 1994, ISBN 80-85839-04-0. </a:t>
            </a:r>
          </a:p>
          <a:p>
            <a:r>
              <a:rPr lang="cs-CZ" sz="2400" smtClean="0"/>
              <a:t>JANOUŠEK, Pavel a kol. </a:t>
            </a:r>
            <a:r>
              <a:rPr lang="cs-CZ" sz="2400" i="1" smtClean="0"/>
              <a:t>Dějiny české literatury 1945 - 1989</a:t>
            </a:r>
            <a:r>
              <a:rPr lang="cs-CZ" sz="2400" smtClean="0"/>
              <a:t>. </a:t>
            </a:r>
            <a:r>
              <a:rPr lang="cs-CZ" sz="2400" i="1" smtClean="0"/>
              <a:t>I. 1945 - 1948</a:t>
            </a:r>
            <a:r>
              <a:rPr lang="cs-CZ" sz="2400" smtClean="0"/>
              <a:t>. Praha: Academia, 2007, ISBN 978-80-200-1527-3.</a:t>
            </a:r>
          </a:p>
          <a:p>
            <a:r>
              <a:rPr lang="cs-CZ" sz="2400" smtClean="0"/>
              <a:t>JANOUŠEK, Pavel a kol. </a:t>
            </a:r>
            <a:r>
              <a:rPr lang="cs-CZ" sz="2400" i="1" smtClean="0"/>
              <a:t>Dějiny české literatury 1945 - 1989</a:t>
            </a:r>
            <a:r>
              <a:rPr lang="cs-CZ" sz="2400" smtClean="0"/>
              <a:t>. </a:t>
            </a:r>
            <a:r>
              <a:rPr lang="cs-CZ" sz="2400" i="1" smtClean="0"/>
              <a:t>II. 1948 - 1958. </a:t>
            </a:r>
            <a:r>
              <a:rPr lang="cs-CZ" sz="2400" smtClean="0"/>
              <a:t>Praha: Academia, 2007, ISBN 978-80-200-1528-0.</a:t>
            </a:r>
          </a:p>
          <a:p>
            <a:r>
              <a:rPr lang="cs-CZ" sz="2400" smtClean="0"/>
              <a:t>JANOUŠEK, Pavel a kol. </a:t>
            </a:r>
            <a:r>
              <a:rPr lang="cs-CZ" sz="2400" i="1" smtClean="0"/>
              <a:t>Dějiny české literatury 1945 - 1989</a:t>
            </a:r>
            <a:r>
              <a:rPr lang="cs-CZ" sz="2400" smtClean="0"/>
              <a:t>. </a:t>
            </a:r>
            <a:r>
              <a:rPr lang="cs-CZ" sz="2400" i="1" smtClean="0"/>
              <a:t>III. 1958 – 1969</a:t>
            </a:r>
            <a:r>
              <a:rPr lang="cs-CZ" sz="2400" smtClean="0"/>
              <a:t>. Praha: Academia, 2008, ISBN 978-80-200-1583-9.</a:t>
            </a:r>
          </a:p>
          <a:p>
            <a:r>
              <a:rPr lang="cs-CZ" sz="2400" smtClean="0"/>
              <a:t>JANOUŠEK, Pavel a kol. </a:t>
            </a:r>
            <a:r>
              <a:rPr lang="cs-CZ" sz="2400" i="1" smtClean="0"/>
              <a:t>Dějiny české literatury 1945 - 1989</a:t>
            </a:r>
            <a:r>
              <a:rPr lang="cs-CZ" sz="2400" smtClean="0"/>
              <a:t>. </a:t>
            </a:r>
            <a:r>
              <a:rPr lang="cs-CZ" sz="2400" i="1" smtClean="0"/>
              <a:t>IV. 1969 – 1989.</a:t>
            </a:r>
            <a:r>
              <a:rPr lang="cs-CZ" sz="2400" smtClean="0"/>
              <a:t> Praha: Academia, 2008, ISBN 978-80-200-1631-7.</a:t>
            </a:r>
          </a:p>
          <a:p>
            <a:r>
              <a:rPr lang="cs-CZ" sz="2400" smtClean="0"/>
              <a:t>MARJÁNKO, Bedřich. </a:t>
            </a:r>
            <a:r>
              <a:rPr lang="cs-CZ" sz="2400" i="1" smtClean="0"/>
              <a:t>Období normalizace</a:t>
            </a:r>
            <a:r>
              <a:rPr lang="cs-CZ" sz="2400" smtClean="0"/>
              <a:t> [online]. [cit. 20.10.2013]. Dostupný na WWW: http://www.totalita.cz/norm/norm.php</a:t>
            </a:r>
          </a:p>
          <a:p>
            <a:r>
              <a:rPr lang="cs-CZ" sz="2400" smtClean="0"/>
              <a:t>TOMEK, Prokop. </a:t>
            </a:r>
            <a:r>
              <a:rPr lang="cs-CZ" sz="2400" i="1" smtClean="0"/>
              <a:t>Emigrace</a:t>
            </a:r>
            <a:r>
              <a:rPr lang="cs-CZ" sz="2400" smtClean="0"/>
              <a:t> [online]. [cit. 20.10.2013]. Dostupný na http://www.totalita.cz/vysvetlivky/emigrace.php</a:t>
            </a:r>
          </a:p>
          <a:p>
            <a:r>
              <a:rPr lang="cs-CZ" sz="2400" smtClean="0"/>
              <a:t>VLČEK, Tomáš. </a:t>
            </a:r>
            <a:r>
              <a:rPr lang="cs-CZ" sz="2400" i="1" smtClean="0"/>
              <a:t>Pražské jaro 1968</a:t>
            </a:r>
            <a:r>
              <a:rPr lang="cs-CZ" sz="2400" smtClean="0"/>
              <a:t> [online]. [cit. 19.10.2013]. Dostupný na WWW: http://www.totalita.cz/vysvetlivky/jaro68.php</a:t>
            </a:r>
          </a:p>
        </p:txBody>
      </p:sp>
      <p:pic>
        <p:nvPicPr>
          <p:cNvPr id="6148" name="Picture 46" descr="logo_pruh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56550" y="260350"/>
            <a:ext cx="85725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219</TotalTime>
  <Words>611</Words>
  <Application>Microsoft Office PowerPoint</Application>
  <PresentationFormat>Předvádění na obrazovce (4:3)</PresentationFormat>
  <Paragraphs>132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Slunovrat</vt:lpstr>
      <vt:lpstr>Snímek 1</vt:lpstr>
      <vt:lpstr>   ČESKÁ LITERATURA PŘED LISTOPADEM 1989</vt:lpstr>
      <vt:lpstr>Periodizace poválečného vývoje</vt:lpstr>
      <vt:lpstr>Tři proudy české literatury totalitních časů</vt:lpstr>
      <vt:lpstr>1969 - 1989</vt:lpstr>
      <vt:lpstr>1969 - 1989</vt:lpstr>
      <vt:lpstr>Otázky a odpovědi</vt:lpstr>
      <vt:lpstr>Otázky a odpovědi</vt:lpstr>
      <vt:lpstr>Otázky a odpovědi</vt:lpstr>
      <vt:lpstr>Otázky a odpovědi</vt:lpstr>
      <vt:lpstr>Otázky a odpovědi</vt:lpstr>
      <vt:lpstr>Otázky a odpovědi</vt:lpstr>
      <vt:lpstr>Otázky a odpovědi</vt:lpstr>
      <vt:lpstr>Otázky a odpovědi</vt:lpstr>
      <vt:lpstr>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PC</dc:creator>
  <cp:lastModifiedBy>Jiří Krejčí</cp:lastModifiedBy>
  <cp:revision>27</cp:revision>
  <dcterms:created xsi:type="dcterms:W3CDTF">2013-10-29T09:42:44Z</dcterms:created>
  <dcterms:modified xsi:type="dcterms:W3CDTF">2013-11-04T21:23:14Z</dcterms:modified>
</cp:coreProperties>
</file>