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7" r:id="rId2"/>
    <p:sldId id="260" r:id="rId3"/>
    <p:sldId id="276" r:id="rId4"/>
    <p:sldId id="261" r:id="rId5"/>
    <p:sldId id="273" r:id="rId6"/>
    <p:sldId id="274" r:id="rId7"/>
    <p:sldId id="275" r:id="rId8"/>
    <p:sldId id="277" r:id="rId9"/>
    <p:sldId id="278" r:id="rId10"/>
    <p:sldId id="27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B69AE1-04A9-4C67-934E-7CF7043259B9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6FD3B23-3ECE-49E3-9915-745AC9C485C9}">
      <dgm:prSet custT="1"/>
      <dgm:spPr>
        <a:solidFill>
          <a:schemeClr val="bg1"/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pPr rtl="0"/>
          <a:r>
            <a:rPr lang="cs-CZ" sz="1800" smtClean="0">
              <a:solidFill>
                <a:schemeClr val="tx1"/>
              </a:solidFill>
              <a:latin typeface="Constantia" pitchFamily="18" charset="0"/>
            </a:rPr>
            <a:t>1989 - 1992</a:t>
          </a:r>
          <a:endParaRPr lang="cs-CZ" sz="1800">
            <a:solidFill>
              <a:schemeClr val="tx1"/>
            </a:solidFill>
            <a:latin typeface="Constantia" pitchFamily="18" charset="0"/>
          </a:endParaRPr>
        </a:p>
      </dgm:t>
    </dgm:pt>
    <dgm:pt modelId="{52E26354-727C-49F3-88D6-673DAC4D9F6B}" type="parTrans" cxnId="{3EF1E144-1E48-4A49-8D84-329AABABA219}">
      <dgm:prSet/>
      <dgm:spPr/>
      <dgm:t>
        <a:bodyPr/>
        <a:lstStyle/>
        <a:p>
          <a:endParaRPr lang="cs-CZ"/>
        </a:p>
      </dgm:t>
    </dgm:pt>
    <dgm:pt modelId="{0A8D5774-F573-4577-8E79-3A7A5B13EA1D}" type="sibTrans" cxnId="{3EF1E144-1E48-4A49-8D84-329AABABA219}">
      <dgm:prSet/>
      <dgm:spPr/>
      <dgm:t>
        <a:bodyPr/>
        <a:lstStyle/>
        <a:p>
          <a:endParaRPr lang="cs-CZ"/>
        </a:p>
      </dgm:t>
    </dgm:pt>
    <dgm:pt modelId="{E5543378-5AE9-46E8-A6A3-E8F4421C7234}">
      <dgm:prSet/>
      <dgm:spPr>
        <a:solidFill>
          <a:srgbClr val="0070C0"/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pPr rtl="0"/>
          <a:r>
            <a:rPr lang="cs-CZ" smtClean="0">
              <a:latin typeface="Constantia" pitchFamily="18" charset="0"/>
            </a:rPr>
            <a:t>po roce 1999</a:t>
          </a:r>
          <a:endParaRPr lang="cs-CZ">
            <a:latin typeface="Constantia" pitchFamily="18" charset="0"/>
          </a:endParaRPr>
        </a:p>
      </dgm:t>
    </dgm:pt>
    <dgm:pt modelId="{A6970F7A-3597-4D18-B2AA-4E904306FCBA}" type="parTrans" cxnId="{1EE25B2E-D31B-43F2-8062-FC5DA76F0CF6}">
      <dgm:prSet/>
      <dgm:spPr/>
      <dgm:t>
        <a:bodyPr/>
        <a:lstStyle/>
        <a:p>
          <a:endParaRPr lang="cs-CZ"/>
        </a:p>
      </dgm:t>
    </dgm:pt>
    <dgm:pt modelId="{98CD5776-CFF7-4952-B6E2-AC8145A77F8C}" type="sibTrans" cxnId="{1EE25B2E-D31B-43F2-8062-FC5DA76F0CF6}">
      <dgm:prSet/>
      <dgm:spPr/>
      <dgm:t>
        <a:bodyPr/>
        <a:lstStyle/>
        <a:p>
          <a:endParaRPr lang="cs-CZ"/>
        </a:p>
      </dgm:t>
    </dgm:pt>
    <dgm:pt modelId="{FE7C1FD6-B844-48C2-A6A3-68A4E674881C}">
      <dgm:prSet custT="1"/>
      <dgm:spPr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cs-CZ" sz="3600" cap="all" baseline="0" smtClean="0">
              <a:latin typeface="Constantia" pitchFamily="18" charset="0"/>
            </a:rPr>
            <a:t>Euforie</a:t>
          </a:r>
          <a:endParaRPr lang="cs-CZ" sz="3600" cap="all" baseline="0">
            <a:latin typeface="Constantia" pitchFamily="18" charset="0"/>
          </a:endParaRPr>
        </a:p>
      </dgm:t>
    </dgm:pt>
    <dgm:pt modelId="{26D9377C-578F-4A00-AEA1-38ECB72C434A}" type="parTrans" cxnId="{9B834965-4431-4414-9B80-ECDF7FCD55FA}">
      <dgm:prSet/>
      <dgm:spPr/>
      <dgm:t>
        <a:bodyPr/>
        <a:lstStyle/>
        <a:p>
          <a:endParaRPr lang="cs-CZ"/>
        </a:p>
      </dgm:t>
    </dgm:pt>
    <dgm:pt modelId="{F8ED86F7-7116-4CC4-81A1-6B1164E93C28}" type="sibTrans" cxnId="{9B834965-4431-4414-9B80-ECDF7FCD55FA}">
      <dgm:prSet/>
      <dgm:spPr/>
      <dgm:t>
        <a:bodyPr/>
        <a:lstStyle/>
        <a:p>
          <a:endParaRPr lang="cs-CZ"/>
        </a:p>
      </dgm:t>
    </dgm:pt>
    <dgm:pt modelId="{5B78E489-3E0E-4CDC-AC0B-3E7A1F70F4C8}">
      <dgm:prSet custT="1"/>
      <dgm:spPr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cs-CZ" sz="3600" cap="all" baseline="0" smtClean="0">
              <a:latin typeface="Constantia" pitchFamily="18" charset="0"/>
            </a:rPr>
            <a:t>Smíření</a:t>
          </a:r>
        </a:p>
      </dgm:t>
    </dgm:pt>
    <dgm:pt modelId="{7927412E-A206-4290-B9A3-3BDD0570EA4B}" type="parTrans" cxnId="{A7A9F4D1-1563-4BED-AE2F-66B8189F9AF7}">
      <dgm:prSet/>
      <dgm:spPr/>
      <dgm:t>
        <a:bodyPr/>
        <a:lstStyle/>
        <a:p>
          <a:endParaRPr lang="cs-CZ"/>
        </a:p>
      </dgm:t>
    </dgm:pt>
    <dgm:pt modelId="{56074C6F-8AA7-47A9-8E89-04DDB68FCA46}" type="sibTrans" cxnId="{A7A9F4D1-1563-4BED-AE2F-66B8189F9AF7}">
      <dgm:prSet/>
      <dgm:spPr/>
      <dgm:t>
        <a:bodyPr/>
        <a:lstStyle/>
        <a:p>
          <a:endParaRPr lang="cs-CZ"/>
        </a:p>
      </dgm:t>
    </dgm:pt>
    <dgm:pt modelId="{B56DA0A9-5492-4F58-89E5-3B1F20C1E6DB}">
      <dgm:prSet custT="1"/>
      <dgm:spPr>
        <a:solidFill>
          <a:srgbClr val="FF0000"/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cs-CZ" sz="1800" smtClean="0">
              <a:latin typeface="Constantia" pitchFamily="18" charset="0"/>
            </a:rPr>
            <a:t>1993 - 1999</a:t>
          </a:r>
          <a:endParaRPr lang="cs-CZ" sz="1800">
            <a:latin typeface="Constantia" pitchFamily="18" charset="0"/>
          </a:endParaRPr>
        </a:p>
      </dgm:t>
    </dgm:pt>
    <dgm:pt modelId="{CA7C5A7C-8BB5-483D-B1DD-AC14B8EB07C1}" type="parTrans" cxnId="{1960F783-1E3F-4CFC-8E56-E0B2B64DCC13}">
      <dgm:prSet/>
      <dgm:spPr/>
      <dgm:t>
        <a:bodyPr/>
        <a:lstStyle/>
        <a:p>
          <a:endParaRPr lang="cs-CZ"/>
        </a:p>
      </dgm:t>
    </dgm:pt>
    <dgm:pt modelId="{C33CE2C6-A819-431B-8E88-F0491324B687}" type="sibTrans" cxnId="{1960F783-1E3F-4CFC-8E56-E0B2B64DCC13}">
      <dgm:prSet/>
      <dgm:spPr/>
      <dgm:t>
        <a:bodyPr/>
        <a:lstStyle/>
        <a:p>
          <a:endParaRPr lang="cs-CZ"/>
        </a:p>
      </dgm:t>
    </dgm:pt>
    <dgm:pt modelId="{67FC8D80-5233-46CA-AE5B-88D411EFCB2E}">
      <dgm:prSet custT="1"/>
      <dgm:spPr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cs-CZ" sz="3600" cap="all" baseline="0" smtClean="0">
              <a:latin typeface="Constantia" pitchFamily="18" charset="0"/>
            </a:rPr>
            <a:t>Rozčarování</a:t>
          </a:r>
        </a:p>
      </dgm:t>
    </dgm:pt>
    <dgm:pt modelId="{22FECAE2-845F-49FC-BC47-ED0EA2DEF08C}" type="parTrans" cxnId="{88106393-11C2-4074-9FD3-82CD4AA3D998}">
      <dgm:prSet/>
      <dgm:spPr/>
      <dgm:t>
        <a:bodyPr/>
        <a:lstStyle/>
        <a:p>
          <a:endParaRPr lang="cs-CZ"/>
        </a:p>
      </dgm:t>
    </dgm:pt>
    <dgm:pt modelId="{F0C2A3E6-1FAF-4B60-9E43-FC9F85863A76}" type="sibTrans" cxnId="{88106393-11C2-4074-9FD3-82CD4AA3D998}">
      <dgm:prSet/>
      <dgm:spPr/>
      <dgm:t>
        <a:bodyPr/>
        <a:lstStyle/>
        <a:p>
          <a:endParaRPr lang="cs-CZ"/>
        </a:p>
      </dgm:t>
    </dgm:pt>
    <dgm:pt modelId="{C48F6849-8225-4FE7-B97E-A835BAE0F91A}" type="pres">
      <dgm:prSet presAssocID="{B2B69AE1-04A9-4C67-934E-7CF7043259B9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85CA7F-BEF6-48B1-B67E-7E438424C4FD}" type="pres">
      <dgm:prSet presAssocID="{16FD3B23-3ECE-49E3-9915-745AC9C485C9}" presName="composite" presStyleCnt="0"/>
      <dgm:spPr/>
    </dgm:pt>
    <dgm:pt modelId="{306EF081-F21E-4B86-B726-DC661AEF3FC5}" type="pres">
      <dgm:prSet presAssocID="{16FD3B23-3ECE-49E3-9915-745AC9C485C9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FFC36D-D45D-4AA6-B011-EC37316A11A7}" type="pres">
      <dgm:prSet presAssocID="{16FD3B23-3ECE-49E3-9915-745AC9C485C9}" presName="descendantText" presStyleLbl="alignAcc1" presStyleIdx="0" presStyleCnt="3" custLinFactNeighborX="-182" custLinFactNeighborY="21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BB69DA-F40B-46F0-BB1A-B63AA18CBCB9}" type="pres">
      <dgm:prSet presAssocID="{0A8D5774-F573-4577-8E79-3A7A5B13EA1D}" presName="sp" presStyleCnt="0"/>
      <dgm:spPr/>
    </dgm:pt>
    <dgm:pt modelId="{A9B7A3AA-B11C-4879-82C8-67350AC059B8}" type="pres">
      <dgm:prSet presAssocID="{B56DA0A9-5492-4F58-89E5-3B1F20C1E6DB}" presName="composite" presStyleCnt="0"/>
      <dgm:spPr/>
    </dgm:pt>
    <dgm:pt modelId="{3D5C7075-8D5E-48A8-92FD-DEAA4F910B08}" type="pres">
      <dgm:prSet presAssocID="{B56DA0A9-5492-4F58-89E5-3B1F20C1E6DB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75AB49-326A-41DF-AE5A-0C1B18B1E0DD}" type="pres">
      <dgm:prSet presAssocID="{B56DA0A9-5492-4F58-89E5-3B1F20C1E6DB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A48CA4-48F2-460E-B5A8-5A6D0AD5E9A1}" type="pres">
      <dgm:prSet presAssocID="{C33CE2C6-A819-431B-8E88-F0491324B687}" presName="sp" presStyleCnt="0"/>
      <dgm:spPr/>
    </dgm:pt>
    <dgm:pt modelId="{0B8FA2FE-14BB-40D0-98F9-E31EDAF95916}" type="pres">
      <dgm:prSet presAssocID="{E5543378-5AE9-46E8-A6A3-E8F4421C7234}" presName="composite" presStyleCnt="0"/>
      <dgm:spPr/>
    </dgm:pt>
    <dgm:pt modelId="{38D6ED1E-8C98-4890-AC2D-1261E1B6BEE8}" type="pres">
      <dgm:prSet presAssocID="{E5543378-5AE9-46E8-A6A3-E8F4421C7234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9F8962-F8C4-49EF-A62E-B874B64E8672}" type="pres">
      <dgm:prSet presAssocID="{E5543378-5AE9-46E8-A6A3-E8F4421C7234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A9F4D1-1563-4BED-AE2F-66B8189F9AF7}" srcId="{E5543378-5AE9-46E8-A6A3-E8F4421C7234}" destId="{5B78E489-3E0E-4CDC-AC0B-3E7A1F70F4C8}" srcOrd="0" destOrd="0" parTransId="{7927412E-A206-4290-B9A3-3BDD0570EA4B}" sibTransId="{56074C6F-8AA7-47A9-8E89-04DDB68FCA46}"/>
    <dgm:cxn modelId="{9B834965-4431-4414-9B80-ECDF7FCD55FA}" srcId="{16FD3B23-3ECE-49E3-9915-745AC9C485C9}" destId="{FE7C1FD6-B844-48C2-A6A3-68A4E674881C}" srcOrd="0" destOrd="0" parTransId="{26D9377C-578F-4A00-AEA1-38ECB72C434A}" sibTransId="{F8ED86F7-7116-4CC4-81A1-6B1164E93C28}"/>
    <dgm:cxn modelId="{62F6E9F1-41FA-473F-A1FC-C8A70849F05D}" type="presOf" srcId="{5B78E489-3E0E-4CDC-AC0B-3E7A1F70F4C8}" destId="{119F8962-F8C4-49EF-A62E-B874B64E8672}" srcOrd="0" destOrd="0" presId="urn:microsoft.com/office/officeart/2005/8/layout/chevron2"/>
    <dgm:cxn modelId="{88106393-11C2-4074-9FD3-82CD4AA3D998}" srcId="{B56DA0A9-5492-4F58-89E5-3B1F20C1E6DB}" destId="{67FC8D80-5233-46CA-AE5B-88D411EFCB2E}" srcOrd="0" destOrd="0" parTransId="{22FECAE2-845F-49FC-BC47-ED0EA2DEF08C}" sibTransId="{F0C2A3E6-1FAF-4B60-9E43-FC9F85863A76}"/>
    <dgm:cxn modelId="{5B78EF64-A3A7-45EA-BE4E-2DBF824FB290}" type="presOf" srcId="{16FD3B23-3ECE-49E3-9915-745AC9C485C9}" destId="{306EF081-F21E-4B86-B726-DC661AEF3FC5}" srcOrd="0" destOrd="0" presId="urn:microsoft.com/office/officeart/2005/8/layout/chevron2"/>
    <dgm:cxn modelId="{3EF1E144-1E48-4A49-8D84-329AABABA219}" srcId="{B2B69AE1-04A9-4C67-934E-7CF7043259B9}" destId="{16FD3B23-3ECE-49E3-9915-745AC9C485C9}" srcOrd="0" destOrd="0" parTransId="{52E26354-727C-49F3-88D6-673DAC4D9F6B}" sibTransId="{0A8D5774-F573-4577-8E79-3A7A5B13EA1D}"/>
    <dgm:cxn modelId="{1F3D8934-BBA9-4BE1-99C9-80798D57DADC}" type="presOf" srcId="{FE7C1FD6-B844-48C2-A6A3-68A4E674881C}" destId="{5EFFC36D-D45D-4AA6-B011-EC37316A11A7}" srcOrd="0" destOrd="0" presId="urn:microsoft.com/office/officeart/2005/8/layout/chevron2"/>
    <dgm:cxn modelId="{1EE25B2E-D31B-43F2-8062-FC5DA76F0CF6}" srcId="{B2B69AE1-04A9-4C67-934E-7CF7043259B9}" destId="{E5543378-5AE9-46E8-A6A3-E8F4421C7234}" srcOrd="2" destOrd="0" parTransId="{A6970F7A-3597-4D18-B2AA-4E904306FCBA}" sibTransId="{98CD5776-CFF7-4952-B6E2-AC8145A77F8C}"/>
    <dgm:cxn modelId="{654A86C5-7929-4FCF-8AC9-A35C1FFB667A}" type="presOf" srcId="{B56DA0A9-5492-4F58-89E5-3B1F20C1E6DB}" destId="{3D5C7075-8D5E-48A8-92FD-DEAA4F910B08}" srcOrd="0" destOrd="0" presId="urn:microsoft.com/office/officeart/2005/8/layout/chevron2"/>
    <dgm:cxn modelId="{734962D5-A0BA-48E3-BC32-1D7A8EB17740}" type="presOf" srcId="{B2B69AE1-04A9-4C67-934E-7CF7043259B9}" destId="{C48F6849-8225-4FE7-B97E-A835BAE0F91A}" srcOrd="0" destOrd="0" presId="urn:microsoft.com/office/officeart/2005/8/layout/chevron2"/>
    <dgm:cxn modelId="{AC150DE2-1B52-46C0-B0E9-0C3EAAA8B948}" type="presOf" srcId="{67FC8D80-5233-46CA-AE5B-88D411EFCB2E}" destId="{6675AB49-326A-41DF-AE5A-0C1B18B1E0DD}" srcOrd="0" destOrd="0" presId="urn:microsoft.com/office/officeart/2005/8/layout/chevron2"/>
    <dgm:cxn modelId="{9077D677-B1A3-4103-BDC5-93985CBF2ED8}" type="presOf" srcId="{E5543378-5AE9-46E8-A6A3-E8F4421C7234}" destId="{38D6ED1E-8C98-4890-AC2D-1261E1B6BEE8}" srcOrd="0" destOrd="0" presId="urn:microsoft.com/office/officeart/2005/8/layout/chevron2"/>
    <dgm:cxn modelId="{1960F783-1E3F-4CFC-8E56-E0B2B64DCC13}" srcId="{B2B69AE1-04A9-4C67-934E-7CF7043259B9}" destId="{B56DA0A9-5492-4F58-89E5-3B1F20C1E6DB}" srcOrd="1" destOrd="0" parTransId="{CA7C5A7C-8BB5-483D-B1DD-AC14B8EB07C1}" sibTransId="{C33CE2C6-A819-431B-8E88-F0491324B687}"/>
    <dgm:cxn modelId="{50B0C1DA-4170-4964-A967-3664379DC80D}" type="presParOf" srcId="{C48F6849-8225-4FE7-B97E-A835BAE0F91A}" destId="{E785CA7F-BEF6-48B1-B67E-7E438424C4FD}" srcOrd="0" destOrd="0" presId="urn:microsoft.com/office/officeart/2005/8/layout/chevron2"/>
    <dgm:cxn modelId="{A780F29A-C99E-441E-B8ED-C9DE654BFBDD}" type="presParOf" srcId="{E785CA7F-BEF6-48B1-B67E-7E438424C4FD}" destId="{306EF081-F21E-4B86-B726-DC661AEF3FC5}" srcOrd="0" destOrd="0" presId="urn:microsoft.com/office/officeart/2005/8/layout/chevron2"/>
    <dgm:cxn modelId="{D5FEFFEE-5EBA-4FF7-AFEA-FE9EE7E2FBE5}" type="presParOf" srcId="{E785CA7F-BEF6-48B1-B67E-7E438424C4FD}" destId="{5EFFC36D-D45D-4AA6-B011-EC37316A11A7}" srcOrd="1" destOrd="0" presId="urn:microsoft.com/office/officeart/2005/8/layout/chevron2"/>
    <dgm:cxn modelId="{9756943D-0E60-43EB-BBB3-F55FD9801680}" type="presParOf" srcId="{C48F6849-8225-4FE7-B97E-A835BAE0F91A}" destId="{BDBB69DA-F40B-46F0-BB1A-B63AA18CBCB9}" srcOrd="1" destOrd="0" presId="urn:microsoft.com/office/officeart/2005/8/layout/chevron2"/>
    <dgm:cxn modelId="{B89E0934-CBC1-4C16-8547-50CF502A878A}" type="presParOf" srcId="{C48F6849-8225-4FE7-B97E-A835BAE0F91A}" destId="{A9B7A3AA-B11C-4879-82C8-67350AC059B8}" srcOrd="2" destOrd="0" presId="urn:microsoft.com/office/officeart/2005/8/layout/chevron2"/>
    <dgm:cxn modelId="{485B4540-3A0A-481B-A5C9-5D92075E1FEB}" type="presParOf" srcId="{A9B7A3AA-B11C-4879-82C8-67350AC059B8}" destId="{3D5C7075-8D5E-48A8-92FD-DEAA4F910B08}" srcOrd="0" destOrd="0" presId="urn:microsoft.com/office/officeart/2005/8/layout/chevron2"/>
    <dgm:cxn modelId="{BDB08746-E622-455F-BC51-90C87FD4CFB2}" type="presParOf" srcId="{A9B7A3AA-B11C-4879-82C8-67350AC059B8}" destId="{6675AB49-326A-41DF-AE5A-0C1B18B1E0DD}" srcOrd="1" destOrd="0" presId="urn:microsoft.com/office/officeart/2005/8/layout/chevron2"/>
    <dgm:cxn modelId="{4FCB6DE2-D7BB-45B7-84B7-42682A91A783}" type="presParOf" srcId="{C48F6849-8225-4FE7-B97E-A835BAE0F91A}" destId="{F6A48CA4-48F2-460E-B5A8-5A6D0AD5E9A1}" srcOrd="3" destOrd="0" presId="urn:microsoft.com/office/officeart/2005/8/layout/chevron2"/>
    <dgm:cxn modelId="{E610C900-05A1-4576-BC8D-C447CEA16A20}" type="presParOf" srcId="{C48F6849-8225-4FE7-B97E-A835BAE0F91A}" destId="{0B8FA2FE-14BB-40D0-98F9-E31EDAF95916}" srcOrd="4" destOrd="0" presId="urn:microsoft.com/office/officeart/2005/8/layout/chevron2"/>
    <dgm:cxn modelId="{C2B77B38-675B-4FFE-B435-64EE0FE48717}" type="presParOf" srcId="{0B8FA2FE-14BB-40D0-98F9-E31EDAF95916}" destId="{38D6ED1E-8C98-4890-AC2D-1261E1B6BEE8}" srcOrd="0" destOrd="0" presId="urn:microsoft.com/office/officeart/2005/8/layout/chevron2"/>
    <dgm:cxn modelId="{BE4C06F0-FEEA-4E54-8AB8-F43585AAB6FB}" type="presParOf" srcId="{0B8FA2FE-14BB-40D0-98F9-E31EDAF95916}" destId="{119F8962-F8C4-49EF-A62E-B874B64E867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06EF081-F21E-4B86-B726-DC661AEF3FC5}">
      <dsp:nvSpPr>
        <dsp:cNvPr id="0" name=""/>
        <dsp:cNvSpPr/>
      </dsp:nvSpPr>
      <dsp:spPr>
        <a:xfrm rot="5400000">
          <a:off x="-246475" y="249068"/>
          <a:ext cx="1643172" cy="1150221"/>
        </a:xfrm>
        <a:prstGeom prst="chevron">
          <a:avLst/>
        </a:prstGeom>
        <a:solidFill>
          <a:schemeClr val="bg1"/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>
              <a:solidFill>
                <a:schemeClr val="tx1"/>
              </a:solidFill>
              <a:latin typeface="Constantia" pitchFamily="18" charset="0"/>
            </a:rPr>
            <a:t>1989 - 1992</a:t>
          </a:r>
          <a:endParaRPr lang="cs-CZ" sz="1800" kern="1200">
            <a:solidFill>
              <a:schemeClr val="tx1"/>
            </a:solidFill>
            <a:latin typeface="Constantia" pitchFamily="18" charset="0"/>
          </a:endParaRPr>
        </a:p>
      </dsp:txBody>
      <dsp:txXfrm rot="5400000">
        <a:off x="-246475" y="249068"/>
        <a:ext cx="1643172" cy="1150221"/>
      </dsp:txXfrm>
    </dsp:sp>
    <dsp:sp modelId="{5EFFC36D-D45D-4AA6-B011-EC37316A11A7}">
      <dsp:nvSpPr>
        <dsp:cNvPr id="0" name=""/>
        <dsp:cNvSpPr/>
      </dsp:nvSpPr>
      <dsp:spPr>
        <a:xfrm rot="5400000">
          <a:off x="3686869" y="-2522085"/>
          <a:ext cx="1068062" cy="61637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2860" rIns="22860" bIns="22860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cap="all" baseline="0" smtClean="0">
              <a:latin typeface="Constantia" pitchFamily="18" charset="0"/>
            </a:rPr>
            <a:t>Euforie</a:t>
          </a:r>
          <a:endParaRPr lang="cs-CZ" sz="3600" kern="1200" cap="all" baseline="0">
            <a:latin typeface="Constantia" pitchFamily="18" charset="0"/>
          </a:endParaRPr>
        </a:p>
      </dsp:txBody>
      <dsp:txXfrm rot="5400000">
        <a:off x="3686869" y="-2522085"/>
        <a:ext cx="1068062" cy="6163794"/>
      </dsp:txXfrm>
    </dsp:sp>
    <dsp:sp modelId="{3D5C7075-8D5E-48A8-92FD-DEAA4F910B08}">
      <dsp:nvSpPr>
        <dsp:cNvPr id="0" name=""/>
        <dsp:cNvSpPr/>
      </dsp:nvSpPr>
      <dsp:spPr>
        <a:xfrm rot="5400000">
          <a:off x="-246475" y="1698685"/>
          <a:ext cx="1643172" cy="1150221"/>
        </a:xfrm>
        <a:prstGeom prst="chevron">
          <a:avLst/>
        </a:prstGeom>
        <a:solidFill>
          <a:srgbClr val="FF0000"/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>
              <a:latin typeface="Constantia" pitchFamily="18" charset="0"/>
            </a:rPr>
            <a:t>1993 - 1999</a:t>
          </a:r>
          <a:endParaRPr lang="cs-CZ" sz="1800" kern="1200">
            <a:latin typeface="Constantia" pitchFamily="18" charset="0"/>
          </a:endParaRPr>
        </a:p>
      </dsp:txBody>
      <dsp:txXfrm rot="5400000">
        <a:off x="-246475" y="1698685"/>
        <a:ext cx="1643172" cy="1150221"/>
      </dsp:txXfrm>
    </dsp:sp>
    <dsp:sp modelId="{6675AB49-326A-41DF-AE5A-0C1B18B1E0DD}">
      <dsp:nvSpPr>
        <dsp:cNvPr id="0" name=""/>
        <dsp:cNvSpPr/>
      </dsp:nvSpPr>
      <dsp:spPr>
        <a:xfrm rot="5400000">
          <a:off x="3698087" y="-1095656"/>
          <a:ext cx="1068062" cy="61637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2860" rIns="22860" bIns="22860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cap="all" baseline="0" smtClean="0">
              <a:latin typeface="Constantia" pitchFamily="18" charset="0"/>
            </a:rPr>
            <a:t>Rozčarování</a:t>
          </a:r>
        </a:p>
      </dsp:txBody>
      <dsp:txXfrm rot="5400000">
        <a:off x="3698087" y="-1095656"/>
        <a:ext cx="1068062" cy="6163794"/>
      </dsp:txXfrm>
    </dsp:sp>
    <dsp:sp modelId="{38D6ED1E-8C98-4890-AC2D-1261E1B6BEE8}">
      <dsp:nvSpPr>
        <dsp:cNvPr id="0" name=""/>
        <dsp:cNvSpPr/>
      </dsp:nvSpPr>
      <dsp:spPr>
        <a:xfrm rot="5400000">
          <a:off x="-246475" y="3148302"/>
          <a:ext cx="1643172" cy="1150221"/>
        </a:xfrm>
        <a:prstGeom prst="chevron">
          <a:avLst/>
        </a:prstGeom>
        <a:solidFill>
          <a:srgbClr val="0070C0"/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>
              <a:latin typeface="Constantia" pitchFamily="18" charset="0"/>
            </a:rPr>
            <a:t>po roce 1999</a:t>
          </a:r>
          <a:endParaRPr lang="cs-CZ" sz="1600" kern="1200">
            <a:latin typeface="Constantia" pitchFamily="18" charset="0"/>
          </a:endParaRPr>
        </a:p>
      </dsp:txBody>
      <dsp:txXfrm rot="5400000">
        <a:off x="-246475" y="3148302"/>
        <a:ext cx="1643172" cy="1150221"/>
      </dsp:txXfrm>
    </dsp:sp>
    <dsp:sp modelId="{119F8962-F8C4-49EF-A62E-B874B64E8672}">
      <dsp:nvSpPr>
        <dsp:cNvPr id="0" name=""/>
        <dsp:cNvSpPr/>
      </dsp:nvSpPr>
      <dsp:spPr>
        <a:xfrm rot="5400000">
          <a:off x="3698087" y="353959"/>
          <a:ext cx="1068062" cy="61637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2860" rIns="22860" bIns="22860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cap="all" baseline="0" smtClean="0">
              <a:latin typeface="Constantia" pitchFamily="18" charset="0"/>
            </a:rPr>
            <a:t>Smíření</a:t>
          </a:r>
        </a:p>
      </dsp:txBody>
      <dsp:txXfrm rot="5400000">
        <a:off x="3698087" y="353959"/>
        <a:ext cx="1068062" cy="61637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4.11.2013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VY_32_INOVACE_CJ_4_KRE_02_CESKA_LITERATURA_PO_LISTOPADU_1989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22. 10. 2013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sumarizuje 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zpřehledňuje základní tendence vývoje české literatury po roce 1989. Závěrem přináší podstatné otázky k diskuzi o charakteru současné literatury. Snaží se tak přimět žáky k vlastnímu kritickému myšlení.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52292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1484784"/>
            <a:ext cx="7406640" cy="2664296"/>
          </a:xfrm>
        </p:spPr>
        <p:txBody>
          <a:bodyPr>
            <a:noAutofit/>
          </a:bodyPr>
          <a:lstStyle/>
          <a:p>
            <a:pPr algn="ctr"/>
            <a:r>
              <a:rPr lang="cs-CZ" sz="5400" cap="small" smtClean="0">
                <a:latin typeface="Constantia" pitchFamily="18" charset="0"/>
              </a:rPr>
              <a:t/>
            </a:r>
            <a:br>
              <a:rPr lang="cs-CZ" sz="5400" cap="small" smtClean="0">
                <a:latin typeface="Constantia" pitchFamily="18" charset="0"/>
              </a:rPr>
            </a:br>
            <a:r>
              <a:rPr lang="cs-CZ" sz="5400" cap="small" smtClean="0">
                <a:latin typeface="Constantia" pitchFamily="18" charset="0"/>
              </a:rPr>
              <a:t/>
            </a:r>
            <a:br>
              <a:rPr lang="cs-CZ" sz="5400" cap="small" smtClean="0">
                <a:latin typeface="Constantia" pitchFamily="18" charset="0"/>
              </a:rPr>
            </a:br>
            <a:r>
              <a:rPr lang="cs-CZ" sz="5400" cap="small" smtClean="0">
                <a:latin typeface="Constantia" pitchFamily="18" charset="0"/>
              </a:rPr>
              <a:t/>
            </a:r>
            <a:br>
              <a:rPr lang="cs-CZ" sz="5400" cap="small" smtClean="0">
                <a:latin typeface="Constantia" pitchFamily="18" charset="0"/>
              </a:rPr>
            </a:br>
            <a:r>
              <a:rPr lang="cs-CZ" sz="5400" cap="small" smtClean="0">
                <a:latin typeface="Constantia" pitchFamily="18" charset="0"/>
              </a:rPr>
              <a:t>ČESKÁ LITERATURA PO LISTOPADU 1989</a:t>
            </a:r>
            <a:endParaRPr lang="cs-CZ" sz="5400" cap="small">
              <a:latin typeface="Constanti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259632" y="457200"/>
            <a:ext cx="7427168" cy="513204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i="1" smtClean="0">
              <a:latin typeface="Constantia" pitchFamily="18" charset="0"/>
            </a:endParaRPr>
          </a:p>
          <a:p>
            <a:pPr algn="just">
              <a:buNone/>
            </a:pPr>
            <a:endParaRPr lang="cs-CZ" i="1" smtClean="0">
              <a:latin typeface="Constantia" pitchFamily="18" charset="0"/>
            </a:endParaRPr>
          </a:p>
          <a:p>
            <a:pPr algn="just">
              <a:buNone/>
            </a:pPr>
            <a:r>
              <a:rPr lang="cs-CZ" i="1" smtClean="0">
                <a:latin typeface="Constantia" pitchFamily="18" charset="0"/>
              </a:rPr>
              <a:t>  „Na Západě se všechno smí a na ničem nezáleží. Na Východě se nesmí nic, ale na všem záleží.“</a:t>
            </a:r>
          </a:p>
          <a:p>
            <a:pPr algn="r">
              <a:buNone/>
            </a:pPr>
            <a:r>
              <a:rPr lang="cs-CZ" i="1" smtClean="0">
                <a:latin typeface="Constantia" pitchFamily="18" charset="0"/>
              </a:rPr>
              <a:t>Philip Roth</a:t>
            </a:r>
          </a:p>
          <a:p>
            <a:pPr algn="r">
              <a:buNone/>
            </a:pPr>
            <a:endParaRPr lang="cs-CZ" i="1" smtClean="0">
              <a:latin typeface="Constantia" pitchFamily="18" charset="0"/>
            </a:endParaRPr>
          </a:p>
          <a:p>
            <a:pPr algn="r">
              <a:buNone/>
            </a:pPr>
            <a:endParaRPr lang="cs-CZ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(Lehár, Stich, Janáčková a kol., 1998, s. 921)</a:t>
            </a:r>
            <a:endParaRPr lang="cs-CZ" sz="1200" i="1" smtClean="0">
              <a:latin typeface="Constantia" pitchFamily="18" charset="0"/>
            </a:endParaRPr>
          </a:p>
          <a:p>
            <a:pPr algn="r">
              <a:buNone/>
            </a:pPr>
            <a:endParaRPr lang="cs-CZ" i="1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latin typeface="Constantia" pitchFamily="18" charset="0"/>
              </a:rPr>
              <a:t>Tři fáze vývoje české literatury po listopadu 1989</a:t>
            </a:r>
            <a:endParaRPr lang="cs-CZ">
              <a:latin typeface="Constant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619672" y="1700808"/>
          <a:ext cx="7314016" cy="4547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236296" y="6093296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smtClean="0">
                <a:latin typeface="Constantia" pitchFamily="18" charset="0"/>
              </a:rPr>
              <a:t>(Trávníček, 2010b)</a:t>
            </a: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6EF081-F21E-4B86-B726-DC661AEF3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306EF081-F21E-4B86-B726-DC661AEF3F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5C7075-8D5E-48A8-92FD-DEAA4F910B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3D5C7075-8D5E-48A8-92FD-DEAA4F910B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D6ED1E-8C98-4890-AC2D-1261E1B6BE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38D6ED1E-8C98-4890-AC2D-1261E1B6BE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FFC36D-D45D-4AA6-B011-EC37316A11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5EFFC36D-D45D-4AA6-B011-EC37316A11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75AB49-326A-41DF-AE5A-0C1B18B1E0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6675AB49-326A-41DF-AE5A-0C1B18B1E0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9F8962-F8C4-49EF-A62E-B874B64E86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119F8962-F8C4-49EF-A62E-B874B64E86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Fáze euforie (1989 – 1992)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smtClean="0">
                <a:latin typeface="Constantia" pitchFamily="18" charset="0"/>
              </a:rPr>
              <a:t>zrušení cenzury – svobodný literární život</a:t>
            </a:r>
          </a:p>
          <a:p>
            <a:r>
              <a:rPr lang="cs-CZ" sz="2400" smtClean="0">
                <a:latin typeface="Constantia" pitchFamily="18" charset="0"/>
              </a:rPr>
              <a:t>nová nakladatelství (z předlistopadových padesáti téměř dva a půl tisíce)</a:t>
            </a:r>
          </a:p>
          <a:p>
            <a:r>
              <a:rPr lang="cs-CZ" sz="2400" smtClean="0">
                <a:latin typeface="Constantia" pitchFamily="18" charset="0"/>
              </a:rPr>
              <a:t>nové či staronové časopisy</a:t>
            </a:r>
          </a:p>
          <a:p>
            <a:r>
              <a:rPr lang="cs-CZ" sz="2400" smtClean="0">
                <a:latin typeface="Constantia" pitchFamily="18" charset="0"/>
              </a:rPr>
              <a:t>konec rozlišení oficiální, exilové a samizdatové literatury</a:t>
            </a:r>
          </a:p>
          <a:p>
            <a:r>
              <a:rPr lang="cs-CZ" sz="2400" smtClean="0">
                <a:latin typeface="Constantia" pitchFamily="18" charset="0"/>
              </a:rPr>
              <a:t>publikační exploze – splácení vydavatelských dluhů</a:t>
            </a:r>
          </a:p>
          <a:p>
            <a:r>
              <a:rPr lang="cs-CZ" sz="2400" smtClean="0">
                <a:latin typeface="Constantia" pitchFamily="18" charset="0"/>
              </a:rPr>
              <a:t>zájem o tzv. autentickou literaturu (deníky, paměti)</a:t>
            </a:r>
          </a:p>
          <a:p>
            <a:r>
              <a:rPr lang="cs-CZ" sz="2400" smtClean="0">
                <a:latin typeface="Constantia" pitchFamily="18" charset="0"/>
              </a:rPr>
              <a:t>populární literatura</a:t>
            </a:r>
          </a:p>
          <a:p>
            <a:r>
              <a:rPr lang="cs-CZ" sz="2400" smtClean="0">
                <a:latin typeface="Constantia" pitchFamily="18" charset="0"/>
              </a:rPr>
              <a:t>alternativní prodej knih (pouliční stánky, stanice metra apod.)</a:t>
            </a: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(Lehár, Stich, Janáčková a kol., 1998, Galík, Machala, Petrů a kol., 1994, Trávníček, 2010b)</a:t>
            </a:r>
          </a:p>
          <a:p>
            <a:pPr>
              <a:buNone/>
            </a:pPr>
            <a:endParaRPr lang="cs-CZ" sz="24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Fáze rozčarování (1993 – 1999)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smtClean="0">
                <a:latin typeface="Constantia" pitchFamily="18" charset="0"/>
              </a:rPr>
              <a:t>rozpad Československa – ztráta kontaktu se slovenskou literaturou</a:t>
            </a:r>
          </a:p>
          <a:p>
            <a:r>
              <a:rPr lang="cs-CZ" sz="2400" smtClean="0">
                <a:latin typeface="Constantia" pitchFamily="18" charset="0"/>
              </a:rPr>
              <a:t>splacení vydavatelských dluhů – nová literatura</a:t>
            </a:r>
          </a:p>
          <a:p>
            <a:r>
              <a:rPr lang="cs-CZ" sz="2400" smtClean="0">
                <a:latin typeface="Constantia" pitchFamily="18" charset="0"/>
              </a:rPr>
              <a:t>vydělení nakladatelství s dlouhodobou strategií (Torst, Argo, Atlantis aj.)</a:t>
            </a:r>
          </a:p>
          <a:p>
            <a:r>
              <a:rPr lang="cs-CZ" sz="2400" smtClean="0">
                <a:latin typeface="Constantia" pitchFamily="18" charset="0"/>
              </a:rPr>
              <a:t>období postmodernismu</a:t>
            </a:r>
          </a:p>
          <a:p>
            <a:r>
              <a:rPr lang="cs-CZ" sz="2400" smtClean="0">
                <a:latin typeface="Constantia" pitchFamily="18" charset="0"/>
              </a:rPr>
              <a:t>pokles nákladů knih – ekonomické potíže</a:t>
            </a:r>
          </a:p>
          <a:p>
            <a:r>
              <a:rPr lang="cs-CZ" sz="2400" smtClean="0">
                <a:latin typeface="Constantia" pitchFamily="18" charset="0"/>
              </a:rPr>
              <a:t>pokles společenského postavení literatury</a:t>
            </a:r>
          </a:p>
          <a:p>
            <a:r>
              <a:rPr lang="cs-CZ" sz="2400" smtClean="0">
                <a:latin typeface="Constantia" pitchFamily="18" charset="0"/>
              </a:rPr>
              <a:t>krize hodnot – pocit frustrace</a:t>
            </a: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(Trávníček, 2010b)</a:t>
            </a:r>
          </a:p>
          <a:p>
            <a:pPr>
              <a:buNone/>
            </a:pPr>
            <a:endParaRPr lang="cs-CZ" sz="24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Fáze smíření (po roce 1999)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900" smtClean="0">
                <a:latin typeface="Constantia" pitchFamily="18" charset="0"/>
              </a:rPr>
              <a:t>kultivace knižního trhu</a:t>
            </a:r>
          </a:p>
          <a:p>
            <a:r>
              <a:rPr lang="cs-CZ" sz="1900" smtClean="0">
                <a:latin typeface="Constantia" pitchFamily="18" charset="0"/>
              </a:rPr>
              <a:t>ztráta orientace ve stále vzrůstající literární produkci (v roce 1993 vyšlo 8203 titulů, v roce 2008 18520)</a:t>
            </a:r>
          </a:p>
          <a:p>
            <a:r>
              <a:rPr lang="cs-CZ" sz="1900" smtClean="0">
                <a:latin typeface="Constantia" pitchFamily="18" charset="0"/>
              </a:rPr>
              <a:t>fenomén literárních cen (mediálně nejznámější Magnesia litera vzniká v roce 2002)</a:t>
            </a:r>
          </a:p>
          <a:p>
            <a:r>
              <a:rPr lang="cs-CZ" sz="1900" smtClean="0">
                <a:latin typeface="Constantia" pitchFamily="18" charset="0"/>
              </a:rPr>
              <a:t>stoupá zastoupení překladové literatury (především z angličtiny)</a:t>
            </a:r>
          </a:p>
          <a:p>
            <a:r>
              <a:rPr lang="cs-CZ" sz="1900" smtClean="0">
                <a:latin typeface="Constantia" pitchFamily="18" charset="0"/>
              </a:rPr>
              <a:t>fenomén internetu (literární weby, blogy, online prodeje knih, e-literatura)</a:t>
            </a:r>
          </a:p>
          <a:p>
            <a:r>
              <a:rPr lang="cs-CZ" sz="1900" smtClean="0">
                <a:latin typeface="Constantia" pitchFamily="18" charset="0"/>
              </a:rPr>
              <a:t>ztráta společenské funkce literatury (ztráta nepřítele – schematismus, zbytnělý realismus, ideologie)</a:t>
            </a:r>
          </a:p>
          <a:p>
            <a:r>
              <a:rPr lang="cs-CZ" sz="1900" smtClean="0">
                <a:latin typeface="Constantia" pitchFamily="18" charset="0"/>
              </a:rPr>
              <a:t>středově většinový vkus (Michal Viewegh) vs. tzv. literární autismus</a:t>
            </a:r>
          </a:p>
          <a:p>
            <a:r>
              <a:rPr lang="cs-CZ" sz="1900" smtClean="0">
                <a:latin typeface="Constantia" pitchFamily="18" charset="0"/>
              </a:rPr>
              <a:t>propustná hranice české a světové literatury</a:t>
            </a: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(Trávníček, 2010b)</a:t>
            </a:r>
          </a:p>
          <a:p>
            <a:pPr>
              <a:buNone/>
            </a:pPr>
            <a:endParaRPr lang="cs-CZ" sz="24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498080" cy="1143000"/>
          </a:xfrm>
        </p:spPr>
        <p:txBody>
          <a:bodyPr>
            <a:noAutofit/>
          </a:bodyPr>
          <a:lstStyle/>
          <a:p>
            <a:r>
              <a:rPr lang="cs-CZ" sz="3600" smtClean="0">
                <a:latin typeface="Constantia" pitchFamily="18" charset="0"/>
              </a:rPr>
              <a:t>Základní údaje výzkumného projektu Čtenáři a čtení v ČR 2010 </a:t>
            </a:r>
            <a:r>
              <a:rPr lang="cs-CZ" sz="1200" smtClean="0">
                <a:latin typeface="Constantia" pitchFamily="18" charset="0"/>
              </a:rPr>
              <a:t>(Trávníček, 2010a)</a:t>
            </a:r>
            <a:endParaRPr lang="cs-CZ" sz="1200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628800"/>
            <a:ext cx="7386024" cy="4752528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smtClean="0">
                <a:latin typeface="Constantia" pitchFamily="18" charset="0"/>
              </a:rPr>
              <a:t>79 % obyvatel  České republiky starších 15 let přečte za rok alespoň jednu knihu – v podobě tištěné či elektronické (muži 73 % - ženy 85 %).</a:t>
            </a:r>
          </a:p>
          <a:p>
            <a:pPr>
              <a:buFont typeface="Arial" pitchFamily="34" charset="0"/>
              <a:buChar char="•"/>
            </a:pPr>
            <a:r>
              <a:rPr lang="cs-CZ" sz="2400" smtClean="0">
                <a:latin typeface="Constantia" pitchFamily="18" charset="0"/>
              </a:rPr>
              <a:t> Průměrně přečteme za rok 17,3 knih  (lidé nad 65 let – 22 knih).</a:t>
            </a:r>
          </a:p>
          <a:p>
            <a:pPr>
              <a:buFont typeface="Arial" pitchFamily="34" charset="0"/>
              <a:buChar char="•"/>
            </a:pPr>
            <a:r>
              <a:rPr lang="cs-CZ" sz="2400" smtClean="0">
                <a:latin typeface="Constantia" pitchFamily="18" charset="0"/>
              </a:rPr>
              <a:t>Nejčastěji saháme ke knize několikrát týdně  (23 %).</a:t>
            </a:r>
          </a:p>
          <a:p>
            <a:pPr>
              <a:buFont typeface="Arial" pitchFamily="34" charset="0"/>
              <a:buChar char="•"/>
            </a:pPr>
            <a:r>
              <a:rPr lang="cs-CZ" sz="2400" smtClean="0">
                <a:latin typeface="Constantia" pitchFamily="18" charset="0"/>
              </a:rPr>
              <a:t>46 % obyvatel ČR starších 15 let nakoupilo za rok alespoň jednu knihu; průměrně  jsme za ně za rok utratili1 214,- Kč, knihy nejčastěji nakupujeme v knihkupectvích (89 %).</a:t>
            </a:r>
          </a:p>
          <a:p>
            <a:pPr>
              <a:buFont typeface="Arial" pitchFamily="34" charset="0"/>
              <a:buChar char="•"/>
            </a:pPr>
            <a:r>
              <a:rPr lang="cs-CZ" sz="2400" smtClean="0">
                <a:latin typeface="Constantia" pitchFamily="18" charset="0"/>
              </a:rPr>
              <a:t>Ve svých domácích knihovnách máme průměrně 246 knih.</a:t>
            </a:r>
          </a:p>
          <a:p>
            <a:pPr>
              <a:buFont typeface="Arial" pitchFamily="34" charset="0"/>
              <a:buChar char="•"/>
            </a:pPr>
            <a:endParaRPr lang="cs-CZ" sz="14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498080" cy="1143000"/>
          </a:xfrm>
        </p:spPr>
        <p:txBody>
          <a:bodyPr>
            <a:noAutofit/>
          </a:bodyPr>
          <a:lstStyle/>
          <a:p>
            <a:r>
              <a:rPr lang="cs-CZ" sz="3600" smtClean="0">
                <a:latin typeface="Constantia" pitchFamily="18" charset="0"/>
              </a:rPr>
              <a:t>Základní údaje výzkumného projektu Čtenáři a čtení v ČR 2010 </a:t>
            </a:r>
            <a:r>
              <a:rPr lang="cs-CZ" sz="1200" smtClean="0">
                <a:latin typeface="Constantia" pitchFamily="18" charset="0"/>
              </a:rPr>
              <a:t>(Trávníček, 2010a)</a:t>
            </a:r>
            <a:endParaRPr lang="cs-CZ" sz="1200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628800"/>
            <a:ext cx="7458032" cy="496855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smtClean="0">
                <a:latin typeface="Constantia" pitchFamily="18" charset="0"/>
              </a:rPr>
              <a:t>38 % obyvatel ČR starších 15 let navštívilo alespoň jednou za rok veřejnou knihovnu; dominantním cílem, kvůli němuž chodíme do veř. knihoven, je půjčování knih (96%), dále to je půjčování časopisů (50 %), čítárna/studovna (35%) a informace z publikací (34%)</a:t>
            </a:r>
          </a:p>
          <a:p>
            <a:pPr>
              <a:buFont typeface="Arial" pitchFamily="34" charset="0"/>
              <a:buChar char="•"/>
            </a:pPr>
            <a:r>
              <a:rPr lang="cs-CZ" sz="2000" smtClean="0">
                <a:latin typeface="Constantia" pitchFamily="18" charset="0"/>
              </a:rPr>
              <a:t>Rozhodující vliv na čtení má to, že se doma četlo.</a:t>
            </a:r>
          </a:p>
          <a:p>
            <a:pPr>
              <a:buFont typeface="Arial" pitchFamily="34" charset="0"/>
              <a:buChar char="•"/>
            </a:pPr>
            <a:r>
              <a:rPr lang="cs-CZ" sz="2000" smtClean="0">
                <a:latin typeface="Constantia" pitchFamily="18" charset="0"/>
              </a:rPr>
              <a:t>Čtení knih věnujeme denně v průměru 38 min., čtení novin a časopisů 28 min., sledování televize 113 min., poslechu rozhlasu 106 min., sledování videa/DVD 51 min., poslechu auditivních médií 61 min. a práci s internetem 92 min.</a:t>
            </a:r>
          </a:p>
          <a:p>
            <a:pPr>
              <a:buFont typeface="Arial" pitchFamily="34" charset="0"/>
              <a:buChar char="•"/>
            </a:pPr>
            <a:r>
              <a:rPr lang="cs-CZ" sz="2000" smtClean="0">
                <a:latin typeface="Constantia" pitchFamily="18" charset="0"/>
              </a:rPr>
              <a:t>Nejvíce preferujeme současnou beletrii oddechovou (14%), na dalším místě literaturu faktu (10 %) </a:t>
            </a:r>
          </a:p>
          <a:p>
            <a:pPr>
              <a:buFont typeface="Arial" pitchFamily="34" charset="0"/>
              <a:buChar char="•"/>
            </a:pPr>
            <a:r>
              <a:rPr lang="cs-CZ" sz="2000" smtClean="0">
                <a:latin typeface="Constantia" pitchFamily="18" charset="0"/>
              </a:rPr>
              <a:t>Nejoblíbenějším autorem obyvatel ČR starších 15 let je Michal Viewegh a nejoblíbenější knihou je Vejce a já od Betty MacDonald(ové)</a:t>
            </a:r>
            <a:endParaRPr lang="cs-CZ" sz="20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Otázky k diskuzi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3574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i="1" smtClean="0">
                <a:latin typeface="Constantia" pitchFamily="18" charset="0"/>
              </a:rPr>
              <a:t>Pokuste se predikovat, jakým směrem se od roku 2010 mění hodnoty zjištěné ve výše zmíněném výzkumu.</a:t>
            </a:r>
          </a:p>
          <a:p>
            <a:r>
              <a:rPr lang="cs-CZ" i="1" smtClean="0">
                <a:latin typeface="Constantia" pitchFamily="18" charset="0"/>
              </a:rPr>
              <a:t>Ztrácí literatura svou prestiž? Jakou má dnes společenskou roli?</a:t>
            </a:r>
          </a:p>
          <a:p>
            <a:r>
              <a:rPr lang="cs-CZ" i="1" smtClean="0">
                <a:latin typeface="Constantia" pitchFamily="18" charset="0"/>
              </a:rPr>
              <a:t>Věříte v brzký zánik „papírových knih“?</a:t>
            </a:r>
          </a:p>
          <a:p>
            <a:r>
              <a:rPr lang="cs-CZ" i="1" smtClean="0">
                <a:latin typeface="Constantia" pitchFamily="18" charset="0"/>
              </a:rPr>
              <a:t>Jakou roli hraje čtení knih ve vašem osobním životě? </a:t>
            </a:r>
            <a:endParaRPr lang="cs-CZ" i="1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smtClean="0"/>
              <a:t>GALÍK, Josef; MACHALA, Lubomír; PETRŮ, Eduard a kol. Panorama české literatury. Olomouc: Rubico, 1994, ISBN 80-85839-04-0. </a:t>
            </a:r>
          </a:p>
          <a:p>
            <a:pPr>
              <a:buNone/>
            </a:pPr>
            <a:r>
              <a:rPr lang="cs-CZ" sz="1800" smtClean="0"/>
              <a:t>JANOUŠEK, Pavel a kol. </a:t>
            </a:r>
            <a:r>
              <a:rPr lang="cs-CZ" sz="1800" i="1" smtClean="0"/>
              <a:t>Dějiny české literatury 1945 - 1989</a:t>
            </a:r>
            <a:r>
              <a:rPr lang="cs-CZ" sz="1800" smtClean="0"/>
              <a:t>. </a:t>
            </a:r>
            <a:r>
              <a:rPr lang="cs-CZ" sz="1800" i="1" smtClean="0"/>
              <a:t>IV. 1969 – 1989.</a:t>
            </a:r>
            <a:r>
              <a:rPr lang="cs-CZ" sz="1800" smtClean="0"/>
              <a:t> Praha: Academia, 2008, ISBN 978-80-200-1631-7.</a:t>
            </a:r>
          </a:p>
          <a:p>
            <a:pPr>
              <a:buNone/>
            </a:pPr>
            <a:r>
              <a:rPr lang="cs-CZ" sz="1800" smtClean="0"/>
              <a:t>LEHÁR, Jan; STICH, Alexandr; JANÁČKOVÁ, Jaroslava a kol. </a:t>
            </a:r>
            <a:r>
              <a:rPr lang="cs-CZ" sz="1800" i="1" smtClean="0"/>
              <a:t>Česká literatura od počátků k dnešku</a:t>
            </a:r>
            <a:r>
              <a:rPr lang="cs-CZ" sz="1800" smtClean="0"/>
              <a:t>. Praha: Lidové noviny, 1998, ISBN 80-7106-308-8.</a:t>
            </a:r>
          </a:p>
          <a:p>
            <a:pPr>
              <a:buNone/>
            </a:pPr>
            <a:r>
              <a:rPr lang="cs-CZ" sz="1800" smtClean="0"/>
              <a:t>TRÁVNÍČEK, Jiří (a). </a:t>
            </a:r>
            <a:r>
              <a:rPr lang="cs-CZ" sz="1800" i="1" smtClean="0"/>
              <a:t>Čtenáři a čtení v ČR 2010</a:t>
            </a:r>
            <a:r>
              <a:rPr lang="cs-CZ" sz="1800" smtClean="0"/>
              <a:t> [online]. [cit. 22.10.2013]. Dostupný na WWW: http://www.ucl.cas.cz/images/stories/tiskove_zpravy/Tiskovka_CTENARI_zari_2010.pdf</a:t>
            </a:r>
          </a:p>
          <a:p>
            <a:pPr>
              <a:buNone/>
            </a:pPr>
            <a:r>
              <a:rPr lang="cs-CZ" sz="1800" smtClean="0"/>
              <a:t>TRÁVNÍČEK, Jiří (b). </a:t>
            </a:r>
            <a:r>
              <a:rPr lang="cs-CZ" sz="1800" i="1" smtClean="0"/>
              <a:t>Ve studených vodách svobody</a:t>
            </a:r>
            <a:r>
              <a:rPr lang="cs-CZ" sz="1800" smtClean="0"/>
              <a:t>: Česká literatura 1989 - 2009 [online]. [cit. 22.10.2013]. Dostupný na WWW: http://www.czechlit.cz/res/data/043/006996.pdf</a:t>
            </a:r>
            <a:endParaRPr lang="cs-CZ" sz="240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369</TotalTime>
  <Words>768</Words>
  <Application>Microsoft Office PowerPoint</Application>
  <PresentationFormat>Předvádění na obrazovce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   ČESKÁ LITERATURA PO LISTOPADU 1989</vt:lpstr>
      <vt:lpstr>Snímek 3</vt:lpstr>
      <vt:lpstr>Tři fáze vývoje české literatury po listopadu 1989</vt:lpstr>
      <vt:lpstr>Fáze euforie (1989 – 1992)</vt:lpstr>
      <vt:lpstr>Fáze rozčarování (1993 – 1999)</vt:lpstr>
      <vt:lpstr>Fáze smíření (po roce 1999)</vt:lpstr>
      <vt:lpstr>Základní údaje výzkumného projektu Čtenáři a čtení v ČR 2010 (Trávníček, 2010a)</vt:lpstr>
      <vt:lpstr>Základní údaje výzkumného projektu Čtenáři a čtení v ČR 2010 (Trávníček, 2010a)</vt:lpstr>
      <vt:lpstr>Otázky k diskuzi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44</cp:revision>
  <dcterms:created xsi:type="dcterms:W3CDTF">2013-10-29T09:42:44Z</dcterms:created>
  <dcterms:modified xsi:type="dcterms:W3CDTF">2013-11-04T21:28:41Z</dcterms:modified>
</cp:coreProperties>
</file>