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7" r:id="rId2"/>
    <p:sldId id="280" r:id="rId3"/>
    <p:sldId id="276" r:id="rId4"/>
    <p:sldId id="286" r:id="rId5"/>
    <p:sldId id="285" r:id="rId6"/>
    <p:sldId id="287" r:id="rId7"/>
    <p:sldId id="288" r:id="rId8"/>
    <p:sldId id="281" r:id="rId9"/>
    <p:sldId id="284" r:id="rId10"/>
    <p:sldId id="258"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978"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4.11.2013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45F69F2D-6709-4D68-BDB3-62661C38F8B4}"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79AED9A1-85BC-45EE-B2A4-3311640071C5}" type="datetimeFigureOut">
              <a:rPr lang="cs-CZ"/>
              <a:pPr>
                <a:defRPr/>
              </a:pPr>
              <a:t>4.11.2013</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8A2481B-5154-415F-B752-558547769AA3}" type="datetimeFigureOut">
              <a:rPr lang="cs-CZ" smtClean="0"/>
              <a:pPr/>
              <a:t>4.11.2013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20264769-77EF-4CD0-90DE-F7D7F2D423C4}"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398780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rPr>
                        <a:t>VY_32_INOVACE_CJ_4_KRE_03_GENERACE_ODCHAZEJICI_II</a:t>
                      </a:r>
                      <a:endParaRPr kumimoji="0" lang="cs-CZ" sz="1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Jiří Krejčí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Současná česká literatura (1989 – 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1. 11. 2013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defRPr/>
                      </a:pPr>
                      <a:r>
                        <a:rPr kumimoji="0" lang="cs-CZ" sz="1200" b="0" i="0" kern="1200" smtClean="0">
                          <a:solidFill>
                            <a:schemeClr val="tx1"/>
                          </a:solidFill>
                          <a:latin typeface="+mn-lt"/>
                          <a:ea typeface="+mn-ea"/>
                          <a:cs typeface="+mn-cs"/>
                        </a:rPr>
                        <a:t>Výukový materiál přináší přehled</a:t>
                      </a:r>
                      <a:r>
                        <a:rPr kumimoji="0" lang="cs-CZ" sz="1200" b="0" i="0" kern="1200" baseline="0" smtClean="0">
                          <a:solidFill>
                            <a:schemeClr val="tx1"/>
                          </a:solidFill>
                          <a:latin typeface="+mn-lt"/>
                          <a:ea typeface="+mn-ea"/>
                          <a:cs typeface="+mn-cs"/>
                        </a:rPr>
                        <a:t> vybraných autorů české literatury po roce 1989. Zároveň se snaží o zapojení studentů formou diskuze a práce s konkrétním textem.</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Arial" charset="0"/>
                        </a:rPr>
                        <a:t>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Times New Roman" pitchFamily="18" charset="0"/>
                        </a:rPr>
                        <a:t>Možnosti využití: promítání, práce jednotlivců nebo dvojic u PC </a:t>
                      </a: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5156"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5158" name="Picture 2"/>
          <p:cNvPicPr>
            <a:picLocks noChangeAspect="1" noChangeArrowheads="1"/>
          </p:cNvPicPr>
          <p:nvPr/>
        </p:nvPicPr>
        <p:blipFill>
          <a:blip r:embed="rId3" cstate="print"/>
          <a:srcRect/>
          <a:stretch>
            <a:fillRect/>
          </a:stretch>
        </p:blipFill>
        <p:spPr bwMode="auto">
          <a:xfrm>
            <a:off x="1907704" y="5372100"/>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sz="4400" cap="small" smtClean="0">
                <a:latin typeface="Constantia" pitchFamily="18" charset="0"/>
              </a:rPr>
              <a:t>GENERACE ODCHÁZEJÍCÍ II</a:t>
            </a:r>
            <a:endParaRPr lang="cs-CZ"/>
          </a:p>
        </p:txBody>
      </p:sp>
      <p:sp>
        <p:nvSpPr>
          <p:cNvPr id="3" name="Podnadpis 2"/>
          <p:cNvSpPr>
            <a:spLocks noGrp="1"/>
          </p:cNvSpPr>
          <p:nvPr>
            <p:ph type="subTitle" idx="1"/>
          </p:nvPr>
        </p:nvSpPr>
        <p:spPr/>
        <p:txBody>
          <a:bodyPr/>
          <a:lstStyle/>
          <a:p>
            <a:r>
              <a:rPr lang="cs-CZ" smtClean="0">
                <a:latin typeface="Constantia" pitchFamily="18" charset="0"/>
              </a:rPr>
              <a:t>Česká literatura po roce 1989</a:t>
            </a:r>
            <a:endParaRPr lang="cs-CZ">
              <a:latin typeface="Constantia"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1259632" y="457200"/>
            <a:ext cx="7427168" cy="5132040"/>
          </a:xfrm>
        </p:spPr>
        <p:txBody>
          <a:bodyPr>
            <a:normAutofit/>
          </a:bodyPr>
          <a:lstStyle/>
          <a:p>
            <a:pPr algn="just">
              <a:buNone/>
            </a:pPr>
            <a:endParaRPr lang="cs-CZ" i="1" smtClean="0">
              <a:latin typeface="Constantia" pitchFamily="18" charset="0"/>
            </a:endParaRPr>
          </a:p>
          <a:p>
            <a:pPr algn="just">
              <a:buNone/>
            </a:pPr>
            <a:endParaRPr lang="cs-CZ" i="1" smtClean="0">
              <a:latin typeface="Constantia" pitchFamily="18" charset="0"/>
            </a:endParaRPr>
          </a:p>
          <a:p>
            <a:pPr algn="just">
              <a:buNone/>
            </a:pPr>
            <a:r>
              <a:rPr lang="cs-CZ" i="1" smtClean="0">
                <a:latin typeface="Constantia" pitchFamily="18" charset="0"/>
              </a:rPr>
              <a:t>  </a:t>
            </a:r>
            <a:r>
              <a:rPr lang="cs-CZ" sz="2400" i="1" smtClean="0">
                <a:latin typeface="Constantia" pitchFamily="18" charset="0"/>
              </a:rPr>
              <a:t>Výběr autorů, kteří většinou debutovali v dobách přednormalizačních. Prožili tzv. sémiotickou smrt (byli perzekuováni totalitní mocí) či byli nuceni psát pod diktátem cenzorního dohledu nebo vlastní autocenzury.</a:t>
            </a:r>
            <a:endParaRPr lang="cs-CZ" sz="2800" i="1">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2">
                                            <p:txEl>
                                              <p:pRg st="2" end="2"/>
                                            </p:txEl>
                                          </p:spTgt>
                                        </p:tgtEl>
                                        <p:attrNameLst>
                                          <p:attrName>style.visibility</p:attrName>
                                        </p:attrNameLst>
                                      </p:cBhvr>
                                      <p:to>
                                        <p:strVal val="visible"/>
                                      </p:to>
                                    </p:set>
                                    <p:anim calcmode="discrete" valueType="clr">
                                      <p:cBhvr override="childStyle">
                                        <p:cTn id="7" dur="80"/>
                                        <p:tgtEl>
                                          <p:spTgt spid="2">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xEl>
                                              <p:pRg st="2" end="2"/>
                                            </p:txEl>
                                          </p:spTgt>
                                        </p:tgtEl>
                                        <p:attrNameLst>
                                          <p:attrName>fillcolor</p:attrName>
                                        </p:attrNameLst>
                                      </p:cBhvr>
                                      <p:tavLst>
                                        <p:tav tm="0">
                                          <p:val>
                                            <p:clrVal>
                                              <a:schemeClr val="accent2"/>
                                            </p:clrVal>
                                          </p:val>
                                        </p:tav>
                                        <p:tav tm="50000">
                                          <p:val>
                                            <p:clrVal>
                                              <a:schemeClr val="hlink"/>
                                            </p:clrVal>
                                          </p:val>
                                        </p:tav>
                                      </p:tavLst>
                                    </p:anim>
                                    <p:set>
                                      <p:cBhvr>
                                        <p:cTn id="9" dur="80"/>
                                        <p:tgtEl>
                                          <p:spTgt spid="2">
                                            <p:txEl>
                                              <p:pRg st="2" end="2"/>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2">
                                            <p:txEl>
                                              <p:pRg st="2" end="2"/>
                                            </p:txEl>
                                          </p:spTgt>
                                        </p:tgtEl>
                                        <p:attrNameLst>
                                          <p:attrName>style.visibility</p:attrName>
                                        </p:attrNameLst>
                                      </p:cBhvr>
                                      <p:to>
                                        <p:strVal val="visible"/>
                                      </p:to>
                                    </p:set>
                                    <p:anim calcmode="discrete" valueType="clr">
                                      <p:cBhvr override="childStyle">
                                        <p:cTn id="14" dur="80"/>
                                        <p:tgtEl>
                                          <p:spTgt spid="2">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2">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2">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effectLst/>
                <a:latin typeface="Constantia" pitchFamily="18" charset="0"/>
              </a:rPr>
              <a:t>Jaroslav Putík (1923 – 2013)</a:t>
            </a:r>
            <a:endParaRPr lang="cs-CZ">
              <a:effectLst/>
              <a:latin typeface="Constantia" pitchFamily="18" charset="0"/>
            </a:endParaRPr>
          </a:p>
        </p:txBody>
      </p:sp>
      <p:sp>
        <p:nvSpPr>
          <p:cNvPr id="3" name="Zástupný symbol pro obsah 2"/>
          <p:cNvSpPr>
            <a:spLocks noGrp="1"/>
          </p:cNvSpPr>
          <p:nvPr>
            <p:ph idx="1"/>
          </p:nvPr>
        </p:nvSpPr>
        <p:spPr/>
        <p:txBody>
          <a:bodyPr>
            <a:normAutofit fontScale="92500" lnSpcReduction="20000"/>
          </a:bodyPr>
          <a:lstStyle/>
          <a:p>
            <a:pPr>
              <a:buFont typeface="Wingdings" pitchFamily="2" charset="2"/>
              <a:buChar char="v"/>
            </a:pPr>
            <a:r>
              <a:rPr lang="cs-CZ" smtClean="0">
                <a:latin typeface="Constantia" pitchFamily="18" charset="0"/>
              </a:rPr>
              <a:t> </a:t>
            </a:r>
            <a:r>
              <a:rPr lang="cs-CZ" i="1" smtClean="0">
                <a:latin typeface="Constantia" pitchFamily="18" charset="0"/>
              </a:rPr>
              <a:t>Volný let voliérou </a:t>
            </a:r>
            <a:r>
              <a:rPr lang="cs-CZ" smtClean="0">
                <a:latin typeface="Constantia" pitchFamily="18" charset="0"/>
              </a:rPr>
              <a:t>(1990)</a:t>
            </a:r>
          </a:p>
          <a:p>
            <a:pPr>
              <a:buFont typeface="Wingdings" pitchFamily="2" charset="2"/>
              <a:buChar char="v"/>
            </a:pPr>
            <a:r>
              <a:rPr lang="cs-CZ" smtClean="0">
                <a:latin typeface="Constantia" pitchFamily="18" charset="0"/>
              </a:rPr>
              <a:t> </a:t>
            </a:r>
            <a:r>
              <a:rPr lang="cs-CZ" i="1" smtClean="0">
                <a:latin typeface="Constantia" pitchFamily="18" charset="0"/>
              </a:rPr>
              <a:t>Odysea po česku </a:t>
            </a:r>
            <a:r>
              <a:rPr lang="cs-CZ" smtClean="0">
                <a:latin typeface="Constantia" pitchFamily="18" charset="0"/>
              </a:rPr>
              <a:t>(1992) – deník</a:t>
            </a:r>
          </a:p>
          <a:p>
            <a:pPr>
              <a:buFont typeface="Wingdings" pitchFamily="2" charset="2"/>
              <a:buChar char="v"/>
            </a:pPr>
            <a:r>
              <a:rPr lang="cs-CZ" smtClean="0">
                <a:latin typeface="Constantia" pitchFamily="18" charset="0"/>
              </a:rPr>
              <a:t> </a:t>
            </a:r>
            <a:r>
              <a:rPr lang="cs-CZ" i="1" smtClean="0">
                <a:latin typeface="Constantia" pitchFamily="18" charset="0"/>
              </a:rPr>
              <a:t>Proměny mladého muže </a:t>
            </a:r>
            <a:r>
              <a:rPr lang="cs-CZ" smtClean="0">
                <a:latin typeface="Constantia" pitchFamily="18" charset="0"/>
              </a:rPr>
              <a:t>(1993)</a:t>
            </a:r>
          </a:p>
          <a:p>
            <a:pPr>
              <a:buFont typeface="Wingdings" pitchFamily="2" charset="2"/>
              <a:buChar char="v"/>
            </a:pPr>
            <a:r>
              <a:rPr lang="cs-CZ" smtClean="0">
                <a:latin typeface="Constantia" pitchFamily="18" charset="0"/>
              </a:rPr>
              <a:t> </a:t>
            </a:r>
            <a:r>
              <a:rPr lang="cs-CZ" i="1" smtClean="0">
                <a:latin typeface="Constantia" pitchFamily="18" charset="0"/>
              </a:rPr>
              <a:t>Plyšový pes </a:t>
            </a:r>
            <a:r>
              <a:rPr lang="cs-CZ" smtClean="0">
                <a:latin typeface="Constantia" pitchFamily="18" charset="0"/>
              </a:rPr>
              <a:t>(1993)</a:t>
            </a:r>
          </a:p>
          <a:p>
            <a:pPr>
              <a:buFont typeface="Wingdings" pitchFamily="2" charset="2"/>
              <a:buChar char="v"/>
            </a:pPr>
            <a:r>
              <a:rPr lang="cs-CZ" smtClean="0">
                <a:latin typeface="Constantia" pitchFamily="18" charset="0"/>
              </a:rPr>
              <a:t> </a:t>
            </a:r>
            <a:r>
              <a:rPr lang="cs-CZ" i="1" smtClean="0">
                <a:latin typeface="Constantia" pitchFamily="18" charset="0"/>
              </a:rPr>
              <a:t>Odchod ze Zámku </a:t>
            </a:r>
            <a:r>
              <a:rPr lang="cs-CZ" smtClean="0">
                <a:latin typeface="Constantia" pitchFamily="18" charset="0"/>
              </a:rPr>
              <a:t>(1998) – deník z let 1968 – 1989</a:t>
            </a:r>
          </a:p>
          <a:p>
            <a:pPr>
              <a:buFont typeface="Wingdings" pitchFamily="2" charset="2"/>
              <a:buChar char="v"/>
            </a:pPr>
            <a:r>
              <a:rPr lang="cs-CZ" smtClean="0">
                <a:latin typeface="Constantia" pitchFamily="18" charset="0"/>
              </a:rPr>
              <a:t> </a:t>
            </a:r>
            <a:r>
              <a:rPr lang="cs-CZ" i="1" smtClean="0">
                <a:latin typeface="Constantia" pitchFamily="18" charset="0"/>
              </a:rPr>
              <a:t>Zvonění na mraky </a:t>
            </a:r>
            <a:r>
              <a:rPr lang="cs-CZ" smtClean="0">
                <a:latin typeface="Constantia" pitchFamily="18" charset="0"/>
              </a:rPr>
              <a:t>(2000) – fejetony</a:t>
            </a:r>
          </a:p>
          <a:p>
            <a:pPr>
              <a:buFont typeface="Wingdings" pitchFamily="2" charset="2"/>
              <a:buChar char="v"/>
            </a:pPr>
            <a:r>
              <a:rPr lang="cs-CZ" smtClean="0">
                <a:latin typeface="Constantia" pitchFamily="18" charset="0"/>
              </a:rPr>
              <a:t> </a:t>
            </a:r>
            <a:r>
              <a:rPr lang="cs-CZ" i="1" smtClean="0">
                <a:latin typeface="Constantia" pitchFamily="18" charset="0"/>
              </a:rPr>
              <a:t>Bláznův polštář </a:t>
            </a:r>
            <a:r>
              <a:rPr lang="cs-CZ" smtClean="0">
                <a:latin typeface="Constantia" pitchFamily="18" charset="0"/>
              </a:rPr>
              <a:t>(2003) – deník</a:t>
            </a:r>
          </a:p>
          <a:p>
            <a:pPr>
              <a:buFont typeface="Wingdings" pitchFamily="2" charset="2"/>
              <a:buChar char="v"/>
            </a:pPr>
            <a:r>
              <a:rPr lang="cs-CZ" smtClean="0">
                <a:latin typeface="Constantia" pitchFamily="18" charset="0"/>
              </a:rPr>
              <a:t> </a:t>
            </a:r>
            <a:r>
              <a:rPr lang="cs-CZ" i="1" smtClean="0">
                <a:latin typeface="Constantia" pitchFamily="18" charset="0"/>
              </a:rPr>
              <a:t>Pohyblivé písky </a:t>
            </a:r>
            <a:r>
              <a:rPr lang="cs-CZ" smtClean="0">
                <a:latin typeface="Constantia" pitchFamily="18" charset="0"/>
              </a:rPr>
              <a:t>(2004) – povídky</a:t>
            </a:r>
          </a:p>
          <a:p>
            <a:pPr>
              <a:buFont typeface="Wingdings" pitchFamily="2" charset="2"/>
              <a:buChar char="v"/>
            </a:pPr>
            <a:r>
              <a:rPr lang="cs-CZ" smtClean="0">
                <a:latin typeface="Constantia" pitchFamily="18" charset="0"/>
              </a:rPr>
              <a:t> </a:t>
            </a:r>
            <a:r>
              <a:rPr lang="cs-CZ" i="1" smtClean="0">
                <a:latin typeface="Constantia" pitchFamily="18" charset="0"/>
              </a:rPr>
              <a:t>Zlatý pták </a:t>
            </a:r>
            <a:r>
              <a:rPr lang="cs-CZ" smtClean="0">
                <a:latin typeface="Constantia" pitchFamily="18" charset="0"/>
              </a:rPr>
              <a:t>(2007)</a:t>
            </a:r>
          </a:p>
          <a:p>
            <a:pPr algn="r">
              <a:buNone/>
            </a:pPr>
            <a:r>
              <a:rPr lang="cs-CZ" sz="1300" smtClean="0">
                <a:latin typeface="Constantia" pitchFamily="18" charset="0"/>
              </a:rPr>
              <a:t>(Národní knihovna, 2013a)</a:t>
            </a:r>
          </a:p>
          <a:p>
            <a:pPr>
              <a:buFont typeface="Wingdings" pitchFamily="2" charset="2"/>
              <a:buChar char="v"/>
            </a:pPr>
            <a:endParaRPr lang="cs-CZ" smtClean="0">
              <a:latin typeface="Constantia" pitchFamily="18" charset="0"/>
            </a:endParaRPr>
          </a:p>
          <a:p>
            <a:pPr>
              <a:buFont typeface="Wingdings" pitchFamily="2" charset="2"/>
              <a:buChar char="v"/>
            </a:pPr>
            <a:endParaRPr lang="cs-CZ">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 calcmode="lin" valueType="num">
                                      <p:cBhvr additive="base">
                                        <p:cTn id="5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498080" cy="922114"/>
          </a:xfrm>
        </p:spPr>
        <p:txBody>
          <a:bodyPr/>
          <a:lstStyle/>
          <a:p>
            <a:r>
              <a:rPr lang="cs-CZ" smtClean="0">
                <a:effectLst/>
                <a:latin typeface="Constantia" pitchFamily="18" charset="0"/>
              </a:rPr>
              <a:t>Eva Kantůrková (1930)</a:t>
            </a:r>
            <a:endParaRPr lang="cs-CZ">
              <a:effectLst/>
              <a:latin typeface="Constantia" pitchFamily="18" charset="0"/>
            </a:endParaRPr>
          </a:p>
        </p:txBody>
      </p:sp>
      <p:sp>
        <p:nvSpPr>
          <p:cNvPr id="3" name="Zástupný symbol pro obsah 2"/>
          <p:cNvSpPr>
            <a:spLocks noGrp="1"/>
          </p:cNvSpPr>
          <p:nvPr>
            <p:ph idx="1"/>
          </p:nvPr>
        </p:nvSpPr>
        <p:spPr>
          <a:xfrm>
            <a:off x="4932040" y="1268760"/>
            <a:ext cx="4073656" cy="4835624"/>
          </a:xfrm>
        </p:spPr>
        <p:txBody>
          <a:bodyPr>
            <a:normAutofit fontScale="55000" lnSpcReduction="20000"/>
          </a:bodyPr>
          <a:lstStyle/>
          <a:p>
            <a:pPr>
              <a:buFont typeface="Wingdings" pitchFamily="2" charset="2"/>
              <a:buChar char="v"/>
            </a:pPr>
            <a:r>
              <a:rPr lang="cs-CZ" i="1" smtClean="0">
                <a:latin typeface="Constantia" pitchFamily="18" charset="0"/>
              </a:rPr>
              <a:t>Památník</a:t>
            </a:r>
            <a:r>
              <a:rPr lang="cs-CZ" smtClean="0">
                <a:latin typeface="Constantia" pitchFamily="18" charset="0"/>
              </a:rPr>
              <a:t> (1994) – deníkovou formou psaná autobiografie</a:t>
            </a:r>
          </a:p>
          <a:p>
            <a:pPr>
              <a:buFont typeface="Wingdings" pitchFamily="2" charset="2"/>
              <a:buChar char="v"/>
            </a:pPr>
            <a:r>
              <a:rPr lang="cs-CZ" i="1" smtClean="0">
                <a:latin typeface="Constantia" pitchFamily="18" charset="0"/>
              </a:rPr>
              <a:t>Záznamy paměti </a:t>
            </a:r>
            <a:r>
              <a:rPr lang="cs-CZ" smtClean="0">
                <a:latin typeface="Constantia" pitchFamily="18" charset="0"/>
              </a:rPr>
              <a:t>(1997)</a:t>
            </a:r>
          </a:p>
          <a:p>
            <a:pPr>
              <a:buFont typeface="Wingdings" pitchFamily="2" charset="2"/>
              <a:buChar char="v"/>
            </a:pPr>
            <a:r>
              <a:rPr lang="cs-CZ" i="1" smtClean="0">
                <a:latin typeface="Constantia" pitchFamily="18" charset="0"/>
              </a:rPr>
              <a:t>Zahrada dětství jménem Eden</a:t>
            </a:r>
            <a:r>
              <a:rPr lang="cs-CZ" smtClean="0">
                <a:latin typeface="Constantia" pitchFamily="18" charset="0"/>
              </a:rPr>
              <a:t> (1998)</a:t>
            </a:r>
          </a:p>
          <a:p>
            <a:pPr>
              <a:buFont typeface="Wingdings" pitchFamily="2" charset="2"/>
              <a:buChar char="v"/>
            </a:pPr>
            <a:r>
              <a:rPr lang="cs-CZ" i="1" smtClean="0">
                <a:latin typeface="Constantia" pitchFamily="18" charset="0"/>
              </a:rPr>
              <a:t>Nejsi</a:t>
            </a:r>
            <a:r>
              <a:rPr lang="cs-CZ" smtClean="0">
                <a:latin typeface="Constantia" pitchFamily="18" charset="0"/>
              </a:rPr>
              <a:t> (1999)</a:t>
            </a:r>
          </a:p>
          <a:p>
            <a:pPr>
              <a:buFont typeface="Wingdings" pitchFamily="2" charset="2"/>
              <a:buChar char="v"/>
            </a:pPr>
            <a:r>
              <a:rPr lang="cs-CZ" i="1" smtClean="0">
                <a:latin typeface="Constantia" pitchFamily="18" charset="0"/>
              </a:rPr>
              <a:t>Nečas</a:t>
            </a:r>
            <a:r>
              <a:rPr lang="cs-CZ" smtClean="0">
                <a:latin typeface="Constantia" pitchFamily="18" charset="0"/>
              </a:rPr>
              <a:t> (2000) – autobiografický román</a:t>
            </a:r>
          </a:p>
          <a:p>
            <a:pPr>
              <a:buFont typeface="Wingdings" pitchFamily="2" charset="2"/>
              <a:buChar char="v"/>
            </a:pPr>
            <a:r>
              <a:rPr lang="cs-CZ" i="1" smtClean="0">
                <a:latin typeface="Constantia" pitchFamily="18" charset="0"/>
              </a:rPr>
              <a:t>Jsem osoba vzdorovitá a neposlušná</a:t>
            </a:r>
            <a:r>
              <a:rPr lang="cs-CZ" smtClean="0">
                <a:latin typeface="Constantia" pitchFamily="18" charset="0"/>
              </a:rPr>
              <a:t> (2005)</a:t>
            </a:r>
          </a:p>
          <a:p>
            <a:pPr>
              <a:buFont typeface="Wingdings" pitchFamily="2" charset="2"/>
              <a:buChar char="v"/>
            </a:pPr>
            <a:r>
              <a:rPr lang="cs-CZ" i="1" smtClean="0">
                <a:latin typeface="Constantia" pitchFamily="18" charset="0"/>
              </a:rPr>
              <a:t>Démoni nečasu</a:t>
            </a:r>
            <a:r>
              <a:rPr lang="cs-CZ" smtClean="0">
                <a:latin typeface="Constantia" pitchFamily="18" charset="0"/>
              </a:rPr>
              <a:t> (2007)</a:t>
            </a:r>
          </a:p>
          <a:p>
            <a:pPr>
              <a:buFont typeface="Wingdings" pitchFamily="2" charset="2"/>
              <a:buChar char="v"/>
            </a:pPr>
            <a:r>
              <a:rPr lang="cs-CZ" smtClean="0">
                <a:latin typeface="Constantia" pitchFamily="18" charset="0"/>
              </a:rPr>
              <a:t>V</a:t>
            </a:r>
            <a:r>
              <a:rPr lang="cs-CZ" i="1" smtClean="0">
                <a:latin typeface="Constantia" pitchFamily="18" charset="0"/>
              </a:rPr>
              <a:t>y nám taky: momentky života</a:t>
            </a:r>
            <a:r>
              <a:rPr lang="cs-CZ" smtClean="0">
                <a:latin typeface="Constantia" pitchFamily="18" charset="0"/>
              </a:rPr>
              <a:t> (2008) – spolu s Václavem Duškem</a:t>
            </a:r>
          </a:p>
          <a:p>
            <a:pPr>
              <a:buFont typeface="Wingdings" pitchFamily="2" charset="2"/>
              <a:buChar char="v"/>
            </a:pPr>
            <a:r>
              <a:rPr lang="cs-CZ" i="1" smtClean="0">
                <a:latin typeface="Constantia" pitchFamily="18" charset="0"/>
              </a:rPr>
              <a:t>Doteky (20</a:t>
            </a:r>
            <a:r>
              <a:rPr lang="cs-CZ" smtClean="0">
                <a:latin typeface="Constantia" pitchFamily="18" charset="0"/>
              </a:rPr>
              <a:t>09)</a:t>
            </a:r>
          </a:p>
          <a:p>
            <a:pPr>
              <a:buFont typeface="Wingdings" pitchFamily="2" charset="2"/>
              <a:buChar char="v"/>
            </a:pPr>
            <a:r>
              <a:rPr lang="cs-CZ" i="1" smtClean="0">
                <a:latin typeface="Constantia" pitchFamily="18" charset="0"/>
              </a:rPr>
              <a:t>Tati! </a:t>
            </a:r>
            <a:r>
              <a:rPr lang="cs-CZ" smtClean="0">
                <a:latin typeface="Constantia" pitchFamily="18" charset="0"/>
              </a:rPr>
              <a:t>(2010)</a:t>
            </a:r>
          </a:p>
          <a:p>
            <a:pPr>
              <a:buFont typeface="Wingdings" pitchFamily="2" charset="2"/>
              <a:buChar char="v"/>
            </a:pPr>
            <a:r>
              <a:rPr lang="cs-CZ" i="1" smtClean="0">
                <a:latin typeface="Constantia" pitchFamily="18" charset="0"/>
              </a:rPr>
              <a:t>Nečekej, až zajde slunce! </a:t>
            </a:r>
            <a:r>
              <a:rPr lang="cs-CZ" smtClean="0">
                <a:latin typeface="Constantia" pitchFamily="18" charset="0"/>
              </a:rPr>
              <a:t>(2011)</a:t>
            </a:r>
          </a:p>
          <a:p>
            <a:pPr algn="r">
              <a:buNone/>
            </a:pPr>
            <a:r>
              <a:rPr lang="cs-CZ" sz="2200" smtClean="0">
                <a:latin typeface="Constantia" pitchFamily="18" charset="0"/>
              </a:rPr>
              <a:t>(Národní knihovna, 2013b)</a:t>
            </a:r>
          </a:p>
          <a:p>
            <a:pPr>
              <a:buFont typeface="Wingdings" pitchFamily="2" charset="2"/>
              <a:buChar char="v"/>
            </a:pPr>
            <a:endParaRPr lang="cs-CZ"/>
          </a:p>
        </p:txBody>
      </p:sp>
      <p:pic>
        <p:nvPicPr>
          <p:cNvPr id="4" name="Obrázek 3" descr="http://upload.wikimedia.org/wikipedia/commons/8/86/Eva_Kant%C5%AFrkov%C3%A1_%2820._Podzimn%C3%AD_kni%C5%BEn%C3%AD_veletrh%29.JPG"/>
          <p:cNvPicPr/>
          <p:nvPr/>
        </p:nvPicPr>
        <p:blipFill>
          <a:blip r:embed="rId2" cstate="print"/>
          <a:srcRect/>
          <a:stretch>
            <a:fillRect/>
          </a:stretch>
        </p:blipFill>
        <p:spPr bwMode="auto">
          <a:xfrm>
            <a:off x="1547664" y="1268760"/>
            <a:ext cx="3312368" cy="3096344"/>
          </a:xfrm>
          <a:prstGeom prst="rect">
            <a:avLst/>
          </a:prstGeom>
          <a:noFill/>
          <a:ln w="9525">
            <a:noFill/>
            <a:miter lim="800000"/>
            <a:headEnd/>
            <a:tailEnd/>
          </a:ln>
        </p:spPr>
      </p:pic>
      <p:sp>
        <p:nvSpPr>
          <p:cNvPr id="5" name="TextovéPole 4"/>
          <p:cNvSpPr txBox="1"/>
          <p:nvPr/>
        </p:nvSpPr>
        <p:spPr>
          <a:xfrm>
            <a:off x="3635896" y="4437112"/>
            <a:ext cx="1224136" cy="276999"/>
          </a:xfrm>
          <a:prstGeom prst="rect">
            <a:avLst/>
          </a:prstGeom>
          <a:noFill/>
        </p:spPr>
        <p:txBody>
          <a:bodyPr wrap="square" rtlCol="0">
            <a:spAutoFit/>
          </a:bodyPr>
          <a:lstStyle/>
          <a:p>
            <a:pPr algn="r"/>
            <a:r>
              <a:rPr lang="cs-CZ" sz="1200" smtClean="0">
                <a:latin typeface="Constantia" pitchFamily="18" charset="0"/>
              </a:rPr>
              <a:t>(obr. 1)</a:t>
            </a: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2400" smtClean="0">
                <a:effectLst/>
                <a:latin typeface="Constantia" pitchFamily="18" charset="0"/>
              </a:rPr>
              <a:t>Pokuste se parafrázovat základní myšlenku výňatku ze vzpomínkové knihy Evy Kantůrkové a Václava Duška. Jaký je váš postoj k této myšlence?</a:t>
            </a:r>
            <a:endParaRPr lang="cs-CZ" sz="2400">
              <a:effectLst/>
              <a:latin typeface="Constantia" pitchFamily="18" charset="0"/>
            </a:endParaRPr>
          </a:p>
        </p:txBody>
      </p:sp>
      <p:sp>
        <p:nvSpPr>
          <p:cNvPr id="3" name="Zástupný symbol pro obsah 2"/>
          <p:cNvSpPr>
            <a:spLocks noGrp="1"/>
          </p:cNvSpPr>
          <p:nvPr>
            <p:ph idx="1"/>
          </p:nvPr>
        </p:nvSpPr>
        <p:spPr>
          <a:gradFill flip="none" rotWithShape="1">
            <a:gsLst>
              <a:gs pos="0">
                <a:schemeClr val="dk1">
                  <a:tint val="35000"/>
                  <a:satMod val="253000"/>
                </a:schemeClr>
              </a:gs>
              <a:gs pos="50000">
                <a:schemeClr val="dk1">
                  <a:tint val="42000"/>
                  <a:satMod val="255000"/>
                </a:schemeClr>
              </a:gs>
              <a:gs pos="97000">
                <a:schemeClr val="dk1">
                  <a:tint val="53000"/>
                  <a:satMod val="260000"/>
                </a:schemeClr>
              </a:gs>
              <a:gs pos="100000">
                <a:schemeClr val="dk1">
                  <a:tint val="56000"/>
                  <a:satMod val="275000"/>
                </a:schemeClr>
              </a:gs>
            </a:gsLst>
            <a:path path="circle">
              <a:fillToRect l="50000" t="50000" r="50000" b="50000"/>
            </a:path>
            <a:tileRect/>
          </a:gradFill>
        </p:spPr>
        <p:style>
          <a:lnRef idx="1">
            <a:schemeClr val="dk1"/>
          </a:lnRef>
          <a:fillRef idx="2">
            <a:schemeClr val="dk1"/>
          </a:fillRef>
          <a:effectRef idx="1">
            <a:schemeClr val="dk1"/>
          </a:effectRef>
          <a:fontRef idx="minor">
            <a:schemeClr val="dk1"/>
          </a:fontRef>
        </p:style>
        <p:txBody>
          <a:bodyPr>
            <a:normAutofit fontScale="92500" lnSpcReduction="20000"/>
          </a:bodyPr>
          <a:lstStyle/>
          <a:p>
            <a:pPr marL="0" indent="0" algn="just">
              <a:spcBef>
                <a:spcPts val="0"/>
              </a:spcBef>
              <a:buNone/>
            </a:pPr>
            <a:r>
              <a:rPr lang="cs-CZ" smtClean="0">
                <a:latin typeface="Constantia" pitchFamily="18" charset="0"/>
              </a:rPr>
              <a:t>Ano. Domy jsou příběhy. Život je jejich součet, literatura je jejich výběr. A teprve jejich síla vypoví, jak nicotný vliv na ně má jakýkoli režim. Jsou to vnější okolnosti, se kterými se vypořádáš tak neobo onak. Naděje, víra, strach, zloba, nepřátelství, láska se nemění, jenom jsou různě zaměřeny. /.../ Přemýšlím, co je horší a člověku víc škodí. Zda kádrové dotazníky a cancy strážců čistoty na schůzích, anebo titulní strany bulvárních novin. Ne, Kunderovo tvrzení je správné, život je jinde.</a:t>
            </a:r>
          </a:p>
          <a:p>
            <a:pPr marL="0" indent="0" algn="r">
              <a:spcBef>
                <a:spcPts val="0"/>
              </a:spcBef>
              <a:buNone/>
            </a:pPr>
            <a:r>
              <a:rPr lang="cs-CZ" sz="1400" smtClean="0">
                <a:latin typeface="Constantia" pitchFamily="18" charset="0"/>
              </a:rPr>
              <a:t>(Kantůrková, Dušek, 2008)</a:t>
            </a:r>
            <a:endParaRPr lang="cs-CZ" sz="1400">
              <a:latin typeface="Constantia"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03648" y="260648"/>
            <a:ext cx="7498080" cy="1143000"/>
          </a:xfrm>
        </p:spPr>
        <p:txBody>
          <a:bodyPr/>
          <a:lstStyle/>
          <a:p>
            <a:r>
              <a:rPr lang="cs-CZ" smtClean="0">
                <a:effectLst/>
                <a:latin typeface="Constantia" pitchFamily="18" charset="0"/>
              </a:rPr>
              <a:t>Václav Havel (1936 – 2011)</a:t>
            </a:r>
            <a:endParaRPr lang="cs-CZ">
              <a:effectLst/>
              <a:latin typeface="Constantia" pitchFamily="18" charset="0"/>
            </a:endParaRPr>
          </a:p>
        </p:txBody>
      </p:sp>
      <p:pic>
        <p:nvPicPr>
          <p:cNvPr id="4" name="Zástupný symbol pro obsah 3" descr="http://upload.wikimedia.org/wikipedia/commons/1/11/V%C3%A1clav_Havel_cut_out.jpg"/>
          <p:cNvPicPr>
            <a:picLocks noGrp="1"/>
          </p:cNvPicPr>
          <p:nvPr>
            <p:ph idx="1"/>
          </p:nvPr>
        </p:nvPicPr>
        <p:blipFill>
          <a:blip r:embed="rId2" cstate="print"/>
          <a:srcRect/>
          <a:stretch>
            <a:fillRect/>
          </a:stretch>
        </p:blipFill>
        <p:spPr bwMode="auto">
          <a:xfrm>
            <a:off x="1691680" y="1268760"/>
            <a:ext cx="2808312" cy="3240360"/>
          </a:xfrm>
          <a:prstGeom prst="rect">
            <a:avLst/>
          </a:prstGeom>
          <a:noFill/>
          <a:ln w="9525">
            <a:noFill/>
            <a:miter lim="800000"/>
            <a:headEnd/>
            <a:tailEnd/>
          </a:ln>
        </p:spPr>
      </p:pic>
      <p:sp>
        <p:nvSpPr>
          <p:cNvPr id="5" name="TextovéPole 4"/>
          <p:cNvSpPr txBox="1"/>
          <p:nvPr/>
        </p:nvSpPr>
        <p:spPr>
          <a:xfrm>
            <a:off x="3491880" y="4581128"/>
            <a:ext cx="1008112" cy="276999"/>
          </a:xfrm>
          <a:prstGeom prst="rect">
            <a:avLst/>
          </a:prstGeom>
          <a:noFill/>
        </p:spPr>
        <p:txBody>
          <a:bodyPr wrap="square" rtlCol="0">
            <a:spAutoFit/>
          </a:bodyPr>
          <a:lstStyle/>
          <a:p>
            <a:pPr algn="r"/>
            <a:r>
              <a:rPr lang="cs-CZ" sz="1200" smtClean="0">
                <a:latin typeface="Constantia" pitchFamily="18" charset="0"/>
              </a:rPr>
              <a:t>(obr. 3)</a:t>
            </a:r>
            <a:endParaRPr lang="cs-CZ" sz="1200">
              <a:latin typeface="Constantia" pitchFamily="18" charset="0"/>
            </a:endParaRPr>
          </a:p>
        </p:txBody>
      </p:sp>
      <p:sp>
        <p:nvSpPr>
          <p:cNvPr id="6" name="TextovéPole 5"/>
          <p:cNvSpPr txBox="1"/>
          <p:nvPr/>
        </p:nvSpPr>
        <p:spPr>
          <a:xfrm>
            <a:off x="4860032" y="1268760"/>
            <a:ext cx="3600400" cy="4955203"/>
          </a:xfrm>
          <a:prstGeom prst="rect">
            <a:avLst/>
          </a:prstGeom>
          <a:noFill/>
        </p:spPr>
        <p:txBody>
          <a:bodyPr wrap="square" rtlCol="0">
            <a:spAutoFit/>
          </a:bodyPr>
          <a:lstStyle/>
          <a:p>
            <a:r>
              <a:rPr lang="cs-CZ" sz="2800" i="1" smtClean="0">
                <a:latin typeface="Constantia" pitchFamily="18" charset="0"/>
              </a:rPr>
              <a:t>Odcházení</a:t>
            </a:r>
            <a:r>
              <a:rPr lang="cs-CZ" sz="2800" smtClean="0">
                <a:latin typeface="Constantia" pitchFamily="18" charset="0"/>
              </a:rPr>
              <a:t> (2007)</a:t>
            </a:r>
          </a:p>
          <a:p>
            <a:pPr>
              <a:buFontTx/>
              <a:buChar char="-"/>
            </a:pPr>
            <a:r>
              <a:rPr lang="cs-CZ" sz="2600" smtClean="0">
                <a:latin typeface="Constantia" pitchFamily="18" charset="0"/>
              </a:rPr>
              <a:t>filmová adaptace 2009 (režie: Václav Havel)</a:t>
            </a:r>
          </a:p>
          <a:p>
            <a:pPr>
              <a:buFontTx/>
              <a:buChar char="-"/>
            </a:pPr>
            <a:endParaRPr lang="cs-CZ" sz="2800" smtClean="0">
              <a:latin typeface="Constantia" pitchFamily="18" charset="0"/>
            </a:endParaRPr>
          </a:p>
          <a:p>
            <a:pPr>
              <a:buFontTx/>
              <a:buChar char="-"/>
            </a:pPr>
            <a:endParaRPr lang="cs-CZ" sz="2800" smtClean="0">
              <a:latin typeface="Constantia" pitchFamily="18" charset="0"/>
            </a:endParaRPr>
          </a:p>
          <a:p>
            <a:pPr>
              <a:buFontTx/>
              <a:buChar char="-"/>
            </a:pPr>
            <a:endParaRPr lang="cs-CZ" sz="2800" smtClean="0">
              <a:latin typeface="Constantia" pitchFamily="18" charset="0"/>
            </a:endParaRPr>
          </a:p>
          <a:p>
            <a:pPr>
              <a:buFontTx/>
              <a:buChar char="-"/>
            </a:pPr>
            <a:endParaRPr lang="cs-CZ" sz="2800" smtClean="0">
              <a:latin typeface="Constantia" pitchFamily="18" charset="0"/>
            </a:endParaRPr>
          </a:p>
          <a:p>
            <a:pPr>
              <a:buFontTx/>
              <a:buChar char="-"/>
            </a:pPr>
            <a:endParaRPr lang="cs-CZ" sz="2800" smtClean="0">
              <a:latin typeface="Constantia" pitchFamily="18" charset="0"/>
            </a:endParaRPr>
          </a:p>
          <a:p>
            <a:pPr>
              <a:buFontTx/>
              <a:buChar char="-"/>
            </a:pPr>
            <a:endParaRPr lang="cs-CZ" sz="2800" smtClean="0">
              <a:latin typeface="Constantia" pitchFamily="18" charset="0"/>
            </a:endParaRPr>
          </a:p>
          <a:p>
            <a:pPr>
              <a:buFontTx/>
              <a:buChar char="-"/>
            </a:pPr>
            <a:endParaRPr lang="cs-CZ" sz="2800" smtClean="0">
              <a:latin typeface="Constantia" pitchFamily="18" charset="0"/>
            </a:endParaRPr>
          </a:p>
          <a:p>
            <a:pPr>
              <a:buFontTx/>
              <a:buChar char="-"/>
            </a:pPr>
            <a:endParaRPr lang="cs-CZ" sz="2800" smtClean="0">
              <a:latin typeface="Constantia" pitchFamily="18" charset="0"/>
            </a:endParaRPr>
          </a:p>
          <a:p>
            <a:pPr algn="r"/>
            <a:r>
              <a:rPr lang="cs-CZ" sz="1200" smtClean="0">
                <a:latin typeface="Constantia" pitchFamily="18" charset="0"/>
              </a:rPr>
              <a:t>(Knihovna Václava Havla, 2013)</a:t>
            </a: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0" end="10"/>
                                            </p:txEl>
                                          </p:spTgt>
                                        </p:tgtEl>
                                        <p:attrNameLst>
                                          <p:attrName>style.visibility</p:attrName>
                                        </p:attrNameLst>
                                      </p:cBhvr>
                                      <p:to>
                                        <p:strVal val="visible"/>
                                      </p:to>
                                    </p:set>
                                    <p:anim calcmode="lin" valueType="num">
                                      <p:cBhvr additive="base">
                                        <p:cTn id="19"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effectLst/>
                <a:latin typeface="Constantia" pitchFamily="18" charset="0"/>
              </a:rPr>
              <a:t>Vladimír Körner (1939)</a:t>
            </a:r>
            <a:endParaRPr lang="cs-CZ">
              <a:effectLst/>
              <a:latin typeface="Constantia" pitchFamily="18" charset="0"/>
            </a:endParaRPr>
          </a:p>
        </p:txBody>
      </p:sp>
      <p:sp>
        <p:nvSpPr>
          <p:cNvPr id="6" name="TextovéPole 5"/>
          <p:cNvSpPr txBox="1"/>
          <p:nvPr/>
        </p:nvSpPr>
        <p:spPr>
          <a:xfrm>
            <a:off x="1547664" y="4653136"/>
            <a:ext cx="2448272" cy="276999"/>
          </a:xfrm>
          <a:prstGeom prst="rect">
            <a:avLst/>
          </a:prstGeom>
          <a:noFill/>
        </p:spPr>
        <p:txBody>
          <a:bodyPr wrap="square" rtlCol="0">
            <a:spAutoFit/>
          </a:bodyPr>
          <a:lstStyle/>
          <a:p>
            <a:pPr algn="r"/>
            <a:r>
              <a:rPr lang="cs-CZ" sz="1200" smtClean="0">
                <a:latin typeface="Constantia" pitchFamily="18" charset="0"/>
              </a:rPr>
              <a:t>(obr. 2)</a:t>
            </a:r>
            <a:endParaRPr lang="cs-CZ" sz="1200">
              <a:latin typeface="Constantia" pitchFamily="18" charset="0"/>
            </a:endParaRPr>
          </a:p>
        </p:txBody>
      </p:sp>
      <p:sp>
        <p:nvSpPr>
          <p:cNvPr id="7" name="TextovéPole 6"/>
          <p:cNvSpPr txBox="1"/>
          <p:nvPr/>
        </p:nvSpPr>
        <p:spPr>
          <a:xfrm>
            <a:off x="4355976" y="1340768"/>
            <a:ext cx="4176464" cy="4985980"/>
          </a:xfrm>
          <a:prstGeom prst="rect">
            <a:avLst/>
          </a:prstGeom>
          <a:noFill/>
        </p:spPr>
        <p:txBody>
          <a:bodyPr wrap="square" rtlCol="0">
            <a:spAutoFit/>
          </a:bodyPr>
          <a:lstStyle/>
          <a:p>
            <a:pPr>
              <a:buFont typeface="Wingdings" pitchFamily="2" charset="2"/>
              <a:buChar char="v"/>
            </a:pPr>
            <a:r>
              <a:rPr lang="cs-CZ" smtClean="0">
                <a:latin typeface="Constantia" pitchFamily="18" charset="0"/>
              </a:rPr>
              <a:t> Psí kůže (1991 )</a:t>
            </a:r>
          </a:p>
          <a:p>
            <a:pPr>
              <a:buFont typeface="Wingdings" pitchFamily="2" charset="2"/>
              <a:buChar char="v"/>
            </a:pPr>
            <a:r>
              <a:rPr lang="cs-CZ" smtClean="0">
                <a:latin typeface="Constantia" pitchFamily="18" charset="0"/>
              </a:rPr>
              <a:t> Smrt svatého Vojtěcha (1993)</a:t>
            </a:r>
          </a:p>
          <a:p>
            <a:pPr>
              <a:buFont typeface="Wingdings" pitchFamily="2" charset="2"/>
              <a:buChar char="v"/>
            </a:pPr>
            <a:r>
              <a:rPr lang="cs-CZ" smtClean="0">
                <a:latin typeface="Constantia" pitchFamily="18" charset="0"/>
              </a:rPr>
              <a:t> Oklamaný = Der Betrogene (1994)</a:t>
            </a:r>
          </a:p>
          <a:p>
            <a:pPr>
              <a:buFont typeface="Wingdings" pitchFamily="2" charset="2"/>
              <a:buChar char="v"/>
            </a:pPr>
            <a:r>
              <a:rPr lang="cs-CZ" smtClean="0">
                <a:latin typeface="Constantia" pitchFamily="18" charset="0"/>
              </a:rPr>
              <a:t> Odváté novely (1995)</a:t>
            </a:r>
          </a:p>
          <a:p>
            <a:pPr>
              <a:buFont typeface="Wingdings" pitchFamily="2" charset="2"/>
              <a:buChar char="v"/>
            </a:pPr>
            <a:r>
              <a:rPr lang="cs-CZ" smtClean="0">
                <a:latin typeface="Constantia" pitchFamily="18" charset="0"/>
              </a:rPr>
              <a:t> Krev zmizelého (2005)</a:t>
            </a:r>
          </a:p>
          <a:p>
            <a:endParaRPr lang="cs-CZ" smtClean="0">
              <a:latin typeface="Constantia" pitchFamily="18" charset="0"/>
            </a:endParaRPr>
          </a:p>
          <a:p>
            <a:pPr algn="r"/>
            <a:r>
              <a:rPr lang="cs-CZ" sz="1200" smtClean="0">
                <a:latin typeface="Constantia" pitchFamily="18" charset="0"/>
              </a:rPr>
              <a:t>(Národní knihovna, 2013c)</a:t>
            </a:r>
          </a:p>
          <a:p>
            <a:endParaRPr lang="cs-CZ" smtClean="0">
              <a:latin typeface="Constantia" pitchFamily="18" charset="0"/>
            </a:endParaRPr>
          </a:p>
          <a:p>
            <a:r>
              <a:rPr lang="cs-CZ" b="1" u="sng" smtClean="0">
                <a:latin typeface="Constantia" pitchFamily="18" charset="0"/>
              </a:rPr>
              <a:t>filmové scénáře a náměty</a:t>
            </a:r>
            <a:r>
              <a:rPr lang="cs-CZ" smtClean="0">
                <a:latin typeface="Constantia" pitchFamily="18" charset="0"/>
              </a:rPr>
              <a:t>:</a:t>
            </a:r>
          </a:p>
          <a:p>
            <a:r>
              <a:rPr lang="cs-CZ" i="1" smtClean="0">
                <a:latin typeface="Constantia" pitchFamily="18" charset="0"/>
              </a:rPr>
              <a:t>Svědek umírajícího času </a:t>
            </a:r>
            <a:r>
              <a:rPr lang="cs-CZ" smtClean="0">
                <a:latin typeface="Constantia" pitchFamily="18" charset="0"/>
              </a:rPr>
              <a:t>(1990) – námět a scénář</a:t>
            </a:r>
          </a:p>
          <a:p>
            <a:r>
              <a:rPr lang="cs-CZ" i="1" smtClean="0">
                <a:latin typeface="Constantia" pitchFamily="18" charset="0"/>
              </a:rPr>
              <a:t>Anděl milosrdenství </a:t>
            </a:r>
            <a:r>
              <a:rPr lang="cs-CZ" smtClean="0">
                <a:latin typeface="Constantia" pitchFamily="18" charset="0"/>
              </a:rPr>
              <a:t>(1994) – námět a scénář</a:t>
            </a:r>
          </a:p>
          <a:p>
            <a:r>
              <a:rPr lang="cs-CZ" i="1" smtClean="0">
                <a:latin typeface="Constantia" pitchFamily="18" charset="0"/>
              </a:rPr>
              <a:t>Pramen života: Der Lebensborn </a:t>
            </a:r>
            <a:r>
              <a:rPr lang="cs-CZ" smtClean="0">
                <a:latin typeface="Constantia" pitchFamily="18" charset="0"/>
              </a:rPr>
              <a:t>(2000) - námět a scénář</a:t>
            </a:r>
          </a:p>
          <a:p>
            <a:r>
              <a:rPr lang="cs-CZ" i="1" smtClean="0">
                <a:latin typeface="Constantia" pitchFamily="18" charset="0"/>
              </a:rPr>
              <a:t>Krev zmizelého </a:t>
            </a:r>
            <a:r>
              <a:rPr lang="cs-CZ" smtClean="0">
                <a:latin typeface="Constantia" pitchFamily="18" charset="0"/>
              </a:rPr>
              <a:t>(2005) – námět a scénář </a:t>
            </a:r>
          </a:p>
          <a:p>
            <a:pPr algn="r"/>
            <a:r>
              <a:rPr lang="cs-CZ" sz="1200" smtClean="0">
                <a:latin typeface="Constantia" pitchFamily="18" charset="0"/>
              </a:rPr>
              <a:t>(ČSFD, 2013)</a:t>
            </a:r>
          </a:p>
          <a:p>
            <a:endParaRPr lang="cs-CZ">
              <a:latin typeface="Constantia" pitchFamily="18" charset="0"/>
            </a:endParaRPr>
          </a:p>
        </p:txBody>
      </p:sp>
      <p:pic>
        <p:nvPicPr>
          <p:cNvPr id="11" name="Obrázek 10" descr="http://upload.wikimedia.org/wikipedia/commons/8/86/Vladimir_Korner.jpg"/>
          <p:cNvPicPr/>
          <p:nvPr/>
        </p:nvPicPr>
        <p:blipFill>
          <a:blip r:embed="rId2" cstate="print"/>
          <a:srcRect/>
          <a:stretch>
            <a:fillRect/>
          </a:stretch>
        </p:blipFill>
        <p:spPr bwMode="auto">
          <a:xfrm>
            <a:off x="1619672" y="1412776"/>
            <a:ext cx="2304256" cy="3240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7">
                                            <p:txEl>
                                              <p:pRg st="8" end="8"/>
                                            </p:txEl>
                                          </p:spTgt>
                                        </p:tgtEl>
                                        <p:attrNameLst>
                                          <p:attrName>style.visibility</p:attrName>
                                        </p:attrNameLst>
                                      </p:cBhvr>
                                      <p:to>
                                        <p:strVal val="visible"/>
                                      </p:to>
                                    </p:set>
                                    <p:anim calcmode="lin" valueType="num">
                                      <p:cBhvr additive="base">
                                        <p:cTn id="41"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7">
                                            <p:txEl>
                                              <p:pRg st="9" end="9"/>
                                            </p:txEl>
                                          </p:spTgt>
                                        </p:tgtEl>
                                        <p:attrNameLst>
                                          <p:attrName>style.visibility</p:attrName>
                                        </p:attrNameLst>
                                      </p:cBhvr>
                                      <p:to>
                                        <p:strVal val="visible"/>
                                      </p:to>
                                    </p:set>
                                    <p:anim calcmode="lin" valueType="num">
                                      <p:cBhvr additive="base">
                                        <p:cTn id="47"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7">
                                            <p:txEl>
                                              <p:pRg st="10" end="10"/>
                                            </p:txEl>
                                          </p:spTgt>
                                        </p:tgtEl>
                                        <p:attrNameLst>
                                          <p:attrName>style.visibility</p:attrName>
                                        </p:attrNameLst>
                                      </p:cBhvr>
                                      <p:to>
                                        <p:strVal val="visible"/>
                                      </p:to>
                                    </p:set>
                                    <p:anim calcmode="lin" valueType="num">
                                      <p:cBhvr additive="base">
                                        <p:cTn id="53"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7">
                                            <p:txEl>
                                              <p:pRg st="11" end="11"/>
                                            </p:txEl>
                                          </p:spTgt>
                                        </p:tgtEl>
                                        <p:attrNameLst>
                                          <p:attrName>style.visibility</p:attrName>
                                        </p:attrNameLst>
                                      </p:cBhvr>
                                      <p:to>
                                        <p:strVal val="visible"/>
                                      </p:to>
                                    </p:set>
                                    <p:anim calcmode="lin" valueType="num">
                                      <p:cBhvr additive="base">
                                        <p:cTn id="59" dur="500" fill="hold"/>
                                        <p:tgtEl>
                                          <p:spTgt spid="7">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7">
                                            <p:txEl>
                                              <p:pRg st="12" end="12"/>
                                            </p:txEl>
                                          </p:spTgt>
                                        </p:tgtEl>
                                        <p:attrNameLst>
                                          <p:attrName>style.visibility</p:attrName>
                                        </p:attrNameLst>
                                      </p:cBhvr>
                                      <p:to>
                                        <p:strVal val="visible"/>
                                      </p:to>
                                    </p:set>
                                    <p:anim calcmode="lin" valueType="num">
                                      <p:cBhvr additive="base">
                                        <p:cTn id="65"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7">
                                            <p:txEl>
                                              <p:pRg st="12" end="12"/>
                                            </p:txEl>
                                          </p:spTgt>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7">
                                            <p:txEl>
                                              <p:pRg st="13" end="13"/>
                                            </p:txEl>
                                          </p:spTgt>
                                        </p:tgtEl>
                                        <p:attrNameLst>
                                          <p:attrName>style.visibility</p:attrName>
                                        </p:attrNameLst>
                                      </p:cBhvr>
                                      <p:to>
                                        <p:strVal val="visible"/>
                                      </p:to>
                                    </p:set>
                                    <p:anim calcmode="lin" valueType="num">
                                      <p:cBhvr additive="base">
                                        <p:cTn id="69" dur="500" fill="hold"/>
                                        <p:tgtEl>
                                          <p:spTgt spid="7">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7">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effectLst/>
                <a:latin typeface="Constantia" pitchFamily="18" charset="0"/>
              </a:rPr>
              <a:t>Jiří Kratochvil (1940)</a:t>
            </a:r>
            <a:endParaRPr lang="cs-CZ">
              <a:effectLst/>
              <a:latin typeface="Constantia" pitchFamily="18" charset="0"/>
            </a:endParaRPr>
          </a:p>
        </p:txBody>
      </p:sp>
      <p:sp>
        <p:nvSpPr>
          <p:cNvPr id="3" name="Zástupný symbol pro obsah 2"/>
          <p:cNvSpPr>
            <a:spLocks noGrp="1"/>
          </p:cNvSpPr>
          <p:nvPr>
            <p:ph idx="1"/>
          </p:nvPr>
        </p:nvSpPr>
        <p:spPr>
          <a:xfrm>
            <a:off x="1043608" y="1196752"/>
            <a:ext cx="7890080" cy="5472608"/>
          </a:xfrm>
        </p:spPr>
        <p:txBody>
          <a:bodyPr>
            <a:normAutofit fontScale="32500" lnSpcReduction="20000"/>
          </a:bodyPr>
          <a:lstStyle/>
          <a:p>
            <a:pPr>
              <a:buNone/>
            </a:pPr>
            <a:r>
              <a:rPr lang="cs-CZ" sz="2800" i="1" smtClean="0">
                <a:latin typeface="Constantia" pitchFamily="18" charset="0"/>
              </a:rPr>
              <a:t> </a:t>
            </a:r>
            <a:r>
              <a:rPr lang="cs-CZ" sz="4300" smtClean="0">
                <a:latin typeface="Constantia" pitchFamily="18" charset="0"/>
              </a:rPr>
              <a:t>- jeden z nejvýraznějších „postmoderně laděných“ vypravěčů české literární scény</a:t>
            </a:r>
            <a:endParaRPr lang="cs-CZ" sz="2800" smtClean="0">
              <a:latin typeface="Constantia" pitchFamily="18" charset="0"/>
            </a:endParaRPr>
          </a:p>
          <a:p>
            <a:pPr>
              <a:buFont typeface="Wingdings" pitchFamily="2" charset="2"/>
              <a:buChar char="v"/>
            </a:pPr>
            <a:r>
              <a:rPr lang="cs-CZ" sz="3700" i="1" smtClean="0">
                <a:latin typeface="Constantia" pitchFamily="18" charset="0"/>
              </a:rPr>
              <a:t>Uprostřed nocí zpěv</a:t>
            </a:r>
            <a:r>
              <a:rPr lang="cs-CZ" sz="3700" smtClean="0">
                <a:latin typeface="Constantia" pitchFamily="18" charset="0"/>
              </a:rPr>
              <a:t> (1992), román</a:t>
            </a:r>
          </a:p>
          <a:p>
            <a:pPr>
              <a:buFont typeface="Wingdings" pitchFamily="2" charset="2"/>
              <a:buChar char="v"/>
            </a:pPr>
            <a:r>
              <a:rPr lang="cs-CZ" sz="3700" i="1" smtClean="0">
                <a:latin typeface="Constantia" pitchFamily="18" charset="0"/>
              </a:rPr>
              <a:t>Orfeus z Kénigu</a:t>
            </a:r>
            <a:r>
              <a:rPr lang="cs-CZ" sz="3700" smtClean="0">
                <a:latin typeface="Constantia" pitchFamily="18" charset="0"/>
              </a:rPr>
              <a:t> (1994), povídky</a:t>
            </a:r>
          </a:p>
          <a:p>
            <a:pPr>
              <a:buFont typeface="Wingdings" pitchFamily="2" charset="2"/>
              <a:buChar char="v"/>
            </a:pPr>
            <a:r>
              <a:rPr lang="cs-CZ" sz="3700" i="1" smtClean="0">
                <a:latin typeface="Constantia" pitchFamily="18" charset="0"/>
              </a:rPr>
              <a:t>Má lásko, postmoderno (1994),</a:t>
            </a:r>
            <a:r>
              <a:rPr lang="cs-CZ" sz="3700" smtClean="0">
                <a:latin typeface="Constantia" pitchFamily="18" charset="0"/>
              </a:rPr>
              <a:t> povídky</a:t>
            </a:r>
          </a:p>
          <a:p>
            <a:pPr>
              <a:buFont typeface="Wingdings" pitchFamily="2" charset="2"/>
              <a:buChar char="v"/>
            </a:pPr>
            <a:r>
              <a:rPr lang="cs-CZ" sz="3700" i="1" smtClean="0">
                <a:latin typeface="Constantia" pitchFamily="18" charset="0"/>
              </a:rPr>
              <a:t>Avion</a:t>
            </a:r>
            <a:r>
              <a:rPr lang="cs-CZ" sz="3700" smtClean="0">
                <a:latin typeface="Constantia" pitchFamily="18" charset="0"/>
              </a:rPr>
              <a:t> (1995), román</a:t>
            </a:r>
          </a:p>
          <a:p>
            <a:pPr>
              <a:buFont typeface="Wingdings" pitchFamily="2" charset="2"/>
              <a:buChar char="v"/>
            </a:pPr>
            <a:r>
              <a:rPr lang="cs-CZ" sz="3700" i="1" smtClean="0">
                <a:latin typeface="Constantia" pitchFamily="18" charset="0"/>
              </a:rPr>
              <a:t>Příběhy příběhů </a:t>
            </a:r>
            <a:r>
              <a:rPr lang="cs-CZ" sz="3700" smtClean="0">
                <a:latin typeface="Constantia" pitchFamily="18" charset="0"/>
              </a:rPr>
              <a:t>(1996), eseje</a:t>
            </a:r>
          </a:p>
          <a:p>
            <a:pPr>
              <a:buFont typeface="Wingdings" pitchFamily="2" charset="2"/>
              <a:buChar char="v"/>
            </a:pPr>
            <a:r>
              <a:rPr lang="cs-CZ" sz="3700" i="1" smtClean="0">
                <a:latin typeface="Constantia" pitchFamily="18" charset="0"/>
              </a:rPr>
              <a:t>Siamský příběh </a:t>
            </a:r>
            <a:r>
              <a:rPr lang="cs-CZ" sz="3700" smtClean="0">
                <a:latin typeface="Constantia" pitchFamily="18" charset="0"/>
              </a:rPr>
              <a:t>(1996) román</a:t>
            </a:r>
          </a:p>
          <a:p>
            <a:pPr>
              <a:buFont typeface="Wingdings" pitchFamily="2" charset="2"/>
              <a:buChar char="v"/>
            </a:pPr>
            <a:r>
              <a:rPr lang="cs-CZ" sz="3700" i="1" smtClean="0">
                <a:latin typeface="Constantia" pitchFamily="18" charset="0"/>
              </a:rPr>
              <a:t>Slepecká cvičení</a:t>
            </a:r>
            <a:r>
              <a:rPr lang="cs-CZ" sz="3700" smtClean="0">
                <a:latin typeface="Constantia" pitchFamily="18" charset="0"/>
              </a:rPr>
              <a:t> (1997), sbírka divadelních a rozhlasových her</a:t>
            </a:r>
          </a:p>
          <a:p>
            <a:pPr>
              <a:buFont typeface="Wingdings" pitchFamily="2" charset="2"/>
              <a:buChar char="v"/>
            </a:pPr>
            <a:r>
              <a:rPr lang="cs-CZ" sz="3700" i="1" smtClean="0">
                <a:latin typeface="Constantia" pitchFamily="18" charset="0"/>
              </a:rPr>
              <a:t>Nesmrtelný příběh </a:t>
            </a:r>
            <a:r>
              <a:rPr lang="cs-CZ" sz="3700" smtClean="0">
                <a:latin typeface="Constantia" pitchFamily="18" charset="0"/>
              </a:rPr>
              <a:t>(1997), román</a:t>
            </a:r>
          </a:p>
          <a:p>
            <a:pPr>
              <a:buFont typeface="Wingdings" pitchFamily="2" charset="2"/>
              <a:buChar char="v"/>
            </a:pPr>
            <a:r>
              <a:rPr lang="cs-CZ" sz="3700" i="1" smtClean="0">
                <a:latin typeface="Constantia" pitchFamily="18" charset="0"/>
              </a:rPr>
              <a:t>Noční tango </a:t>
            </a:r>
            <a:r>
              <a:rPr lang="cs-CZ" sz="3700" smtClean="0">
                <a:latin typeface="Constantia" pitchFamily="18" charset="0"/>
              </a:rPr>
              <a:t>(1999), román</a:t>
            </a:r>
          </a:p>
          <a:p>
            <a:pPr>
              <a:buFont typeface="Wingdings" pitchFamily="2" charset="2"/>
              <a:buChar char="v"/>
            </a:pPr>
            <a:r>
              <a:rPr lang="cs-CZ" sz="3700" i="1" smtClean="0">
                <a:latin typeface="Constantia" pitchFamily="18" charset="0"/>
              </a:rPr>
              <a:t>Urmedvěd (1999)</a:t>
            </a:r>
            <a:r>
              <a:rPr lang="cs-CZ" sz="3700" smtClean="0">
                <a:latin typeface="Constantia" pitchFamily="18" charset="0"/>
              </a:rPr>
              <a:t>, román</a:t>
            </a:r>
          </a:p>
          <a:p>
            <a:pPr>
              <a:buFont typeface="Wingdings" pitchFamily="2" charset="2"/>
              <a:buChar char="v"/>
            </a:pPr>
            <a:r>
              <a:rPr lang="cs-CZ" sz="3700" i="1" smtClean="0">
                <a:latin typeface="Constantia" pitchFamily="18" charset="0"/>
              </a:rPr>
              <a:t>A babička slaví devětadevadesáté narozeniny (1999)</a:t>
            </a:r>
            <a:r>
              <a:rPr lang="cs-CZ" sz="3700" smtClean="0">
                <a:latin typeface="Constantia" pitchFamily="18" charset="0"/>
              </a:rPr>
              <a:t>, drama</a:t>
            </a:r>
          </a:p>
          <a:p>
            <a:pPr>
              <a:buFont typeface="Wingdings" pitchFamily="2" charset="2"/>
              <a:buChar char="v"/>
            </a:pPr>
            <a:r>
              <a:rPr lang="cs-CZ" sz="3700" i="1" smtClean="0">
                <a:latin typeface="Constantia" pitchFamily="18" charset="0"/>
              </a:rPr>
              <a:t>Truchlivý Bůh</a:t>
            </a:r>
            <a:r>
              <a:rPr lang="cs-CZ" sz="3700" smtClean="0">
                <a:latin typeface="Constantia" pitchFamily="18" charset="0"/>
              </a:rPr>
              <a:t> (2000), román</a:t>
            </a:r>
          </a:p>
          <a:p>
            <a:pPr>
              <a:buFont typeface="Wingdings" pitchFamily="2" charset="2"/>
              <a:buChar char="v"/>
            </a:pPr>
            <a:r>
              <a:rPr lang="cs-CZ" sz="3700" i="1" smtClean="0">
                <a:latin typeface="Constantia" pitchFamily="18" charset="0"/>
              </a:rPr>
              <a:t>Vyznání příběhovosti</a:t>
            </a:r>
            <a:r>
              <a:rPr lang="cs-CZ" sz="3700" smtClean="0">
                <a:latin typeface="Constantia" pitchFamily="18" charset="0"/>
              </a:rPr>
              <a:t> (2001), eseje</a:t>
            </a:r>
          </a:p>
          <a:p>
            <a:pPr>
              <a:buFont typeface="Wingdings" pitchFamily="2" charset="2"/>
              <a:buChar char="v"/>
            </a:pPr>
            <a:r>
              <a:rPr lang="cs-CZ" sz="3700" i="1" smtClean="0">
                <a:latin typeface="Constantia" pitchFamily="18" charset="0"/>
              </a:rPr>
              <a:t>Brno nostalgické i ironické</a:t>
            </a:r>
            <a:r>
              <a:rPr lang="cs-CZ" sz="3700" smtClean="0">
                <a:latin typeface="Constantia" pitchFamily="18" charset="0"/>
              </a:rPr>
              <a:t> (2001), fejetony</a:t>
            </a:r>
          </a:p>
          <a:p>
            <a:pPr>
              <a:buFont typeface="Wingdings" pitchFamily="2" charset="2"/>
              <a:buChar char="v"/>
            </a:pPr>
            <a:r>
              <a:rPr lang="cs-CZ" sz="3700" i="1" smtClean="0">
                <a:latin typeface="Constantia" pitchFamily="18" charset="0"/>
              </a:rPr>
              <a:t>Lehni, bestie</a:t>
            </a:r>
            <a:r>
              <a:rPr lang="cs-CZ" sz="3700" smtClean="0">
                <a:latin typeface="Constantia" pitchFamily="18" charset="0"/>
              </a:rPr>
              <a:t> (2002), novela</a:t>
            </a:r>
          </a:p>
          <a:p>
            <a:pPr>
              <a:buFont typeface="Wingdings" pitchFamily="2" charset="2"/>
              <a:buChar char="v"/>
            </a:pPr>
            <a:r>
              <a:rPr lang="cs-CZ" sz="3700" i="1" smtClean="0">
                <a:latin typeface="Constantia" pitchFamily="18" charset="0"/>
              </a:rPr>
              <a:t>Lady Carneval</a:t>
            </a:r>
            <a:r>
              <a:rPr lang="cs-CZ" sz="3700" smtClean="0">
                <a:latin typeface="Constantia" pitchFamily="18" charset="0"/>
              </a:rPr>
              <a:t> (2004), román</a:t>
            </a:r>
          </a:p>
          <a:p>
            <a:pPr>
              <a:buFont typeface="Wingdings" pitchFamily="2" charset="2"/>
              <a:buChar char="v"/>
            </a:pPr>
            <a:r>
              <a:rPr lang="cs-CZ" sz="3700" i="1" smtClean="0">
                <a:latin typeface="Constantia" pitchFamily="18" charset="0"/>
              </a:rPr>
              <a:t>Herec</a:t>
            </a:r>
            <a:r>
              <a:rPr lang="cs-CZ" sz="3700" smtClean="0">
                <a:latin typeface="Constantia" pitchFamily="18" charset="0"/>
              </a:rPr>
              <a:t> (2006), román</a:t>
            </a:r>
          </a:p>
          <a:p>
            <a:pPr>
              <a:buFont typeface="Wingdings" pitchFamily="2" charset="2"/>
              <a:buChar char="v"/>
            </a:pPr>
            <a:r>
              <a:rPr lang="cs-CZ" sz="3700" i="1" smtClean="0">
                <a:latin typeface="Constantia" pitchFamily="18" charset="0"/>
              </a:rPr>
              <a:t>Brněnské povídky</a:t>
            </a:r>
            <a:r>
              <a:rPr lang="cs-CZ" sz="3700" smtClean="0">
                <a:latin typeface="Constantia" pitchFamily="18" charset="0"/>
              </a:rPr>
              <a:t> (2007), sbírka povídek</a:t>
            </a:r>
          </a:p>
          <a:p>
            <a:pPr>
              <a:buFont typeface="Wingdings" pitchFamily="2" charset="2"/>
              <a:buChar char="v"/>
            </a:pPr>
            <a:r>
              <a:rPr lang="cs-CZ" sz="3700" i="1" smtClean="0">
                <a:latin typeface="Constantia" pitchFamily="18" charset="0"/>
              </a:rPr>
              <a:t>Slib</a:t>
            </a:r>
            <a:r>
              <a:rPr lang="cs-CZ" sz="3700" smtClean="0">
                <a:latin typeface="Constantia" pitchFamily="18" charset="0"/>
              </a:rPr>
              <a:t> (2009), román</a:t>
            </a:r>
          </a:p>
          <a:p>
            <a:pPr>
              <a:buFont typeface="Wingdings" pitchFamily="2" charset="2"/>
              <a:buChar char="v"/>
            </a:pPr>
            <a:r>
              <a:rPr lang="cs-CZ" sz="3700" i="1" smtClean="0">
                <a:latin typeface="Constantia" pitchFamily="18" charset="0"/>
              </a:rPr>
              <a:t>Femme fatale</a:t>
            </a:r>
            <a:r>
              <a:rPr lang="cs-CZ" sz="3700" smtClean="0">
                <a:latin typeface="Constantia" pitchFamily="18" charset="0"/>
              </a:rPr>
              <a:t> (2010), román</a:t>
            </a:r>
          </a:p>
          <a:p>
            <a:pPr>
              <a:buFont typeface="Wingdings" pitchFamily="2" charset="2"/>
              <a:buChar char="v"/>
            </a:pPr>
            <a:r>
              <a:rPr lang="cs-CZ" sz="3700" i="1" smtClean="0">
                <a:latin typeface="Constantia" pitchFamily="18" charset="0"/>
              </a:rPr>
              <a:t>Kruhová leč</a:t>
            </a:r>
            <a:r>
              <a:rPr lang="cs-CZ" sz="3700" smtClean="0">
                <a:latin typeface="Constantia" pitchFamily="18" charset="0"/>
              </a:rPr>
              <a:t> (2011), povídky</a:t>
            </a:r>
          </a:p>
          <a:p>
            <a:pPr>
              <a:buFont typeface="Wingdings" pitchFamily="2" charset="2"/>
              <a:buChar char="v"/>
            </a:pPr>
            <a:r>
              <a:rPr lang="cs-CZ" sz="3700" i="1" smtClean="0">
                <a:latin typeface="Constantia" pitchFamily="18" charset="0"/>
              </a:rPr>
              <a:t>Dobrou noc, sladké sny</a:t>
            </a:r>
            <a:r>
              <a:rPr lang="cs-CZ" sz="3700" smtClean="0">
                <a:latin typeface="Constantia" pitchFamily="18" charset="0"/>
              </a:rPr>
              <a:t> (2012), román</a:t>
            </a:r>
          </a:p>
          <a:p>
            <a:pPr algn="r">
              <a:buNone/>
            </a:pPr>
            <a:r>
              <a:rPr lang="cs-CZ" sz="3700" smtClean="0">
                <a:latin typeface="Constantia" pitchFamily="18" charset="0"/>
              </a:rPr>
              <a:t>(Národní knihovna, 2013b)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2" end="12"/>
                                            </p:txEl>
                                          </p:spTgt>
                                        </p:tgtEl>
                                        <p:attrNameLst>
                                          <p:attrName>style.visibility</p:attrName>
                                        </p:attrNameLst>
                                      </p:cBhvr>
                                      <p:to>
                                        <p:strVal val="visible"/>
                                      </p:to>
                                    </p:set>
                                    <p:anim calcmode="lin" valueType="num">
                                      <p:cBhvr additive="base">
                                        <p:cTn id="7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3" end="13"/>
                                            </p:txEl>
                                          </p:spTgt>
                                        </p:tgtEl>
                                        <p:attrNameLst>
                                          <p:attrName>style.visibility</p:attrName>
                                        </p:attrNameLst>
                                      </p:cBhvr>
                                      <p:to>
                                        <p:strVal val="visible"/>
                                      </p:to>
                                    </p:set>
                                    <p:anim calcmode="lin" valueType="num">
                                      <p:cBhvr additive="base">
                                        <p:cTn id="8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14" end="14"/>
                                            </p:txEl>
                                          </p:spTgt>
                                        </p:tgtEl>
                                        <p:attrNameLst>
                                          <p:attrName>style.visibility</p:attrName>
                                        </p:attrNameLst>
                                      </p:cBhvr>
                                      <p:to>
                                        <p:strVal val="visible"/>
                                      </p:to>
                                    </p:set>
                                    <p:anim calcmode="lin" valueType="num">
                                      <p:cBhvr additive="base">
                                        <p:cTn id="91"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15" end="15"/>
                                            </p:txEl>
                                          </p:spTgt>
                                        </p:tgtEl>
                                        <p:attrNameLst>
                                          <p:attrName>style.visibility</p:attrName>
                                        </p:attrNameLst>
                                      </p:cBhvr>
                                      <p:to>
                                        <p:strVal val="visible"/>
                                      </p:to>
                                    </p:set>
                                    <p:anim calcmode="lin" valueType="num">
                                      <p:cBhvr additive="base">
                                        <p:cTn id="9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
                                            <p:txEl>
                                              <p:pRg st="16" end="16"/>
                                            </p:txEl>
                                          </p:spTgt>
                                        </p:tgtEl>
                                        <p:attrNameLst>
                                          <p:attrName>style.visibility</p:attrName>
                                        </p:attrNameLst>
                                      </p:cBhvr>
                                      <p:to>
                                        <p:strVal val="visible"/>
                                      </p:to>
                                    </p:set>
                                    <p:anim calcmode="lin" valueType="num">
                                      <p:cBhvr additive="base">
                                        <p:cTn id="10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
                                            <p:txEl>
                                              <p:pRg st="17" end="17"/>
                                            </p:txEl>
                                          </p:spTgt>
                                        </p:tgtEl>
                                        <p:attrNameLst>
                                          <p:attrName>style.visibility</p:attrName>
                                        </p:attrNameLst>
                                      </p:cBhvr>
                                      <p:to>
                                        <p:strVal val="visible"/>
                                      </p:to>
                                    </p:set>
                                    <p:anim calcmode="lin" valueType="num">
                                      <p:cBhvr additive="base">
                                        <p:cTn id="109"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3">
                                            <p:txEl>
                                              <p:pRg st="18" end="18"/>
                                            </p:txEl>
                                          </p:spTgt>
                                        </p:tgtEl>
                                        <p:attrNameLst>
                                          <p:attrName>style.visibility</p:attrName>
                                        </p:attrNameLst>
                                      </p:cBhvr>
                                      <p:to>
                                        <p:strVal val="visible"/>
                                      </p:to>
                                    </p:set>
                                    <p:anim calcmode="lin" valueType="num">
                                      <p:cBhvr additive="base">
                                        <p:cTn id="115"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
                                            <p:txEl>
                                              <p:pRg st="19" end="19"/>
                                            </p:txEl>
                                          </p:spTgt>
                                        </p:tgtEl>
                                        <p:attrNameLst>
                                          <p:attrName>style.visibility</p:attrName>
                                        </p:attrNameLst>
                                      </p:cBhvr>
                                      <p:to>
                                        <p:strVal val="visible"/>
                                      </p:to>
                                    </p:set>
                                    <p:anim calcmode="lin" valueType="num">
                                      <p:cBhvr additive="base">
                                        <p:cTn id="121"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3">
                                            <p:txEl>
                                              <p:pRg st="19" end="19"/>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3">
                                            <p:txEl>
                                              <p:pRg st="20" end="20"/>
                                            </p:txEl>
                                          </p:spTgt>
                                        </p:tgtEl>
                                        <p:attrNameLst>
                                          <p:attrName>style.visibility</p:attrName>
                                        </p:attrNameLst>
                                      </p:cBhvr>
                                      <p:to>
                                        <p:strVal val="visible"/>
                                      </p:to>
                                    </p:set>
                                    <p:anim calcmode="lin" valueType="num">
                                      <p:cBhvr additive="base">
                                        <p:cTn id="127" dur="500" fill="hold"/>
                                        <p:tgtEl>
                                          <p:spTgt spid="3">
                                            <p:txEl>
                                              <p:pRg st="20" end="20"/>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3">
                                            <p:txEl>
                                              <p:pRg st="20" end="20"/>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3">
                                            <p:txEl>
                                              <p:pRg st="21" end="21"/>
                                            </p:txEl>
                                          </p:spTgt>
                                        </p:tgtEl>
                                        <p:attrNameLst>
                                          <p:attrName>style.visibility</p:attrName>
                                        </p:attrNameLst>
                                      </p:cBhvr>
                                      <p:to>
                                        <p:strVal val="visible"/>
                                      </p:to>
                                    </p:set>
                                    <p:anim calcmode="lin" valueType="num">
                                      <p:cBhvr additive="base">
                                        <p:cTn id="133" dur="500" fill="hold"/>
                                        <p:tgtEl>
                                          <p:spTgt spid="3">
                                            <p:txEl>
                                              <p:pRg st="21" end="21"/>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3">
                                            <p:txEl>
                                              <p:pRg st="21" end="21"/>
                                            </p:txEl>
                                          </p:spTgt>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3">
                                            <p:txEl>
                                              <p:pRg st="22" end="22"/>
                                            </p:txEl>
                                          </p:spTgt>
                                        </p:tgtEl>
                                        <p:attrNameLst>
                                          <p:attrName>style.visibility</p:attrName>
                                        </p:attrNameLst>
                                      </p:cBhvr>
                                      <p:to>
                                        <p:strVal val="visible"/>
                                      </p:to>
                                    </p:set>
                                    <p:anim calcmode="lin" valueType="num">
                                      <p:cBhvr additive="base">
                                        <p:cTn id="139" dur="500" fill="hold"/>
                                        <p:tgtEl>
                                          <p:spTgt spid="3">
                                            <p:txEl>
                                              <p:pRg st="22" end="22"/>
                                            </p:txEl>
                                          </p:spTgt>
                                        </p:tgtEl>
                                        <p:attrNameLst>
                                          <p:attrName>ppt_x</p:attrName>
                                        </p:attrNameLst>
                                      </p:cBhvr>
                                      <p:tavLst>
                                        <p:tav tm="0">
                                          <p:val>
                                            <p:strVal val="#ppt_x"/>
                                          </p:val>
                                        </p:tav>
                                        <p:tav tm="100000">
                                          <p:val>
                                            <p:strVal val="#ppt_x"/>
                                          </p:val>
                                        </p:tav>
                                      </p:tavLst>
                                    </p:anim>
                                    <p:anim calcmode="lin" valueType="num">
                                      <p:cBhvr additive="base">
                                        <p:cTn id="140" dur="500" fill="hold"/>
                                        <p:tgtEl>
                                          <p:spTgt spid="3">
                                            <p:txEl>
                                              <p:pRg st="22" end="22"/>
                                            </p:txEl>
                                          </p:spTgt>
                                        </p:tgtEl>
                                        <p:attrNameLst>
                                          <p:attrName>ppt_y</p:attrName>
                                        </p:attrNameLst>
                                      </p:cBhvr>
                                      <p:tavLst>
                                        <p:tav tm="0">
                                          <p:val>
                                            <p:strVal val="1+#ppt_h/2"/>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presetID="2" presetClass="entr" presetSubtype="4" fill="hold" grpId="0" nodeType="clickEffect">
                                  <p:stCondLst>
                                    <p:cond delay="0"/>
                                  </p:stCondLst>
                                  <p:childTnLst>
                                    <p:set>
                                      <p:cBhvr>
                                        <p:cTn id="144" dur="1" fill="hold">
                                          <p:stCondLst>
                                            <p:cond delay="0"/>
                                          </p:stCondLst>
                                        </p:cTn>
                                        <p:tgtEl>
                                          <p:spTgt spid="3">
                                            <p:txEl>
                                              <p:pRg st="23" end="23"/>
                                            </p:txEl>
                                          </p:spTgt>
                                        </p:tgtEl>
                                        <p:attrNameLst>
                                          <p:attrName>style.visibility</p:attrName>
                                        </p:attrNameLst>
                                      </p:cBhvr>
                                      <p:to>
                                        <p:strVal val="visible"/>
                                      </p:to>
                                    </p:set>
                                    <p:anim calcmode="lin" valueType="num">
                                      <p:cBhvr additive="base">
                                        <p:cTn id="145" dur="500" fill="hold"/>
                                        <p:tgtEl>
                                          <p:spTgt spid="3">
                                            <p:txEl>
                                              <p:pRg st="23" end="23"/>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3">
                                            <p:txEl>
                                              <p:pRg st="23" end="2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cs-CZ" sz="3400" b="1" smtClean="0"/>
              <a:t>Zdroje:</a:t>
            </a:r>
          </a:p>
        </p:txBody>
      </p:sp>
      <p:sp>
        <p:nvSpPr>
          <p:cNvPr id="6147" name="Rectangle 3"/>
          <p:cNvSpPr>
            <a:spLocks noGrp="1" noChangeArrowheads="1"/>
          </p:cNvSpPr>
          <p:nvPr>
            <p:ph idx="1"/>
          </p:nvPr>
        </p:nvSpPr>
        <p:spPr/>
        <p:txBody>
          <a:bodyPr>
            <a:noAutofit/>
          </a:bodyPr>
          <a:lstStyle/>
          <a:p>
            <a:pPr>
              <a:buNone/>
            </a:pPr>
            <a:r>
              <a:rPr lang="cs-CZ" sz="900" smtClean="0"/>
              <a:t>(obr. 1) PODZEMNIK. </a:t>
            </a:r>
            <a:r>
              <a:rPr lang="cs-CZ" sz="900" i="1" smtClean="0"/>
              <a:t>Wikipedia</a:t>
            </a:r>
            <a:r>
              <a:rPr lang="cs-CZ" sz="900" smtClean="0"/>
              <a:t> [online]. [cit. 31.10.2013]. Dostupný </a:t>
            </a:r>
            <a:r>
              <a:rPr lang="en-US" sz="900" smtClean="0"/>
              <a:t>pod licencí Creative Commons Uveďte autora-Zachovejte licenci </a:t>
            </a:r>
            <a:r>
              <a:rPr lang="cs-CZ" sz="900" smtClean="0"/>
              <a:t>na WWW: http://cs.wikipedia.org/wiki/Soubor:Eva_Kant%C5%AFrkov%C3%A1_(20._Podzimn%C3%AD</a:t>
            </a:r>
          </a:p>
          <a:p>
            <a:pPr>
              <a:buNone/>
            </a:pPr>
            <a:r>
              <a:rPr lang="cs-CZ" sz="900" smtClean="0"/>
              <a:t>(obr. 2) MAŇAS, Michal. </a:t>
            </a:r>
            <a:r>
              <a:rPr lang="cs-CZ" sz="900" i="1" smtClean="0"/>
              <a:t>Wikimedia Commons</a:t>
            </a:r>
            <a:r>
              <a:rPr lang="cs-CZ" sz="900" smtClean="0"/>
              <a:t> [online]. [cit. 30.10.2013]. Dostupný </a:t>
            </a:r>
            <a:r>
              <a:rPr lang="en-US" sz="900" smtClean="0"/>
              <a:t>pod licencí Creative Commons Uveďte autora-Zachovejte licenci na WWW</a:t>
            </a:r>
            <a:r>
              <a:rPr lang="cs-CZ" sz="900" smtClean="0"/>
              <a:t>: http://cs.wikipedia.org/wiki/Soubor:Vladimir_Korner.jpg</a:t>
            </a:r>
          </a:p>
          <a:p>
            <a:pPr>
              <a:buNone/>
            </a:pPr>
            <a:r>
              <a:rPr lang="cs-CZ" sz="900" smtClean="0"/>
              <a:t>(obr. 3) </a:t>
            </a:r>
            <a:r>
              <a:rPr lang="pt-BR" sz="900" smtClean="0"/>
              <a:t>SLÁM</a:t>
            </a:r>
            <a:r>
              <a:rPr lang="cs-CZ" sz="900" smtClean="0"/>
              <a:t>A</a:t>
            </a:r>
            <a:r>
              <a:rPr lang="pt-BR" sz="900" smtClean="0"/>
              <a:t>, Ondřej. </a:t>
            </a:r>
            <a:r>
              <a:rPr lang="pt-BR" sz="900" i="1" smtClean="0"/>
              <a:t>Wikimedia Commons</a:t>
            </a:r>
            <a:r>
              <a:rPr lang="pt-BR" sz="900" smtClean="0"/>
              <a:t> [online]. [cit. 1.11.2013]. Dostupný</a:t>
            </a:r>
            <a:r>
              <a:rPr lang="cs-CZ" sz="900" smtClean="0"/>
              <a:t> </a:t>
            </a:r>
            <a:r>
              <a:rPr lang="en-US" sz="900" smtClean="0"/>
              <a:t>pod licencí Creative Commons Uveďte autora-Zachovejte licenci</a:t>
            </a:r>
            <a:r>
              <a:rPr lang="pt-BR" sz="900" smtClean="0"/>
              <a:t> na WWW: http://cs.wikipedia.org/wiki/Soubor:V%C3%A1clav_Havel_cut_out.jpg</a:t>
            </a:r>
            <a:endParaRPr lang="cs-CZ" sz="900" smtClean="0"/>
          </a:p>
          <a:p>
            <a:pPr>
              <a:buNone/>
            </a:pPr>
            <a:r>
              <a:rPr lang="cs-CZ" sz="900" i="1" smtClean="0"/>
              <a:t>Akademický slovník cizích slov: [A-Ž]</a:t>
            </a:r>
            <a:r>
              <a:rPr lang="cs-CZ" sz="900" smtClean="0"/>
              <a:t>. 1. vyd. Praha: Academia, 1997. ISBN 80-200-0607-9. </a:t>
            </a:r>
          </a:p>
          <a:p>
            <a:pPr>
              <a:buNone/>
            </a:pPr>
            <a:r>
              <a:rPr lang="cs-CZ" sz="900" smtClean="0"/>
              <a:t>ČSFD - KIVI, Juvelino. </a:t>
            </a:r>
            <a:r>
              <a:rPr lang="cs-CZ" sz="900" i="1" smtClean="0"/>
              <a:t>Vladimír Körner</a:t>
            </a:r>
            <a:r>
              <a:rPr lang="cs-CZ" sz="900" smtClean="0"/>
              <a:t> [online]. [cit. 30.10.2013]. Dostupný na WWW: http://www.csfd.cz/tvurce/70465-vladimir-korner/</a:t>
            </a:r>
          </a:p>
          <a:p>
            <a:pPr>
              <a:buNone/>
            </a:pPr>
            <a:r>
              <a:rPr lang="cs-CZ" sz="900" smtClean="0"/>
              <a:t>DATABÁZE NÁRODNÍ KNIHOVNY ČESKÉ REPUBLIKY (a). </a:t>
            </a:r>
            <a:r>
              <a:rPr lang="cs-CZ" sz="900" i="1" smtClean="0"/>
              <a:t>Vladimír</a:t>
            </a:r>
            <a:r>
              <a:rPr lang="cs-CZ" sz="900" smtClean="0"/>
              <a:t> </a:t>
            </a:r>
            <a:r>
              <a:rPr lang="cs-CZ" sz="900" i="1" smtClean="0"/>
              <a:t>Körner.</a:t>
            </a:r>
            <a:r>
              <a:rPr lang="cs-CZ" sz="900" smtClean="0"/>
              <a:t> [online]. [cit. 30.10.2013]. Dostupný na WWW: http://aleph.nkp.cz/F/FLUTECLLH9E2TDD917IAM7NGNJT5VE8MYNYQ9ABI5NY75I4Q2B-07969?func=find-acc&amp;acc_sequence=000149238</a:t>
            </a:r>
          </a:p>
          <a:p>
            <a:pPr>
              <a:buNone/>
            </a:pPr>
            <a:r>
              <a:rPr lang="cs-CZ" sz="900" smtClean="0"/>
              <a:t>DATABÁZE NÁRODNÍ KNIHOVNY ČESKÉ REPUBLIKY (a).  </a:t>
            </a:r>
            <a:r>
              <a:rPr lang="cs-CZ" sz="900" i="1" smtClean="0"/>
              <a:t>Jaroslav Putík</a:t>
            </a:r>
            <a:r>
              <a:rPr lang="cs-CZ" sz="900" smtClean="0"/>
              <a:t> [online]. [cit. 30.10.2013]. Dostupný na WWW: http://aleph.nkp.cz/F/6JUG3LAV4MYA24EITV8F3RK2ALL3EERH6XFHCXMVT5U9IDTU9L-33719?func=short-sort&amp;set_number=067873&amp;sort_option=01---D03---A</a:t>
            </a:r>
          </a:p>
          <a:p>
            <a:pPr>
              <a:buNone/>
            </a:pPr>
            <a:r>
              <a:rPr lang="cs-CZ" sz="900" smtClean="0"/>
              <a:t>DATABÁZE NÁRODNÍ KNIHOVNY ČESKÉ REPUBLIKY (b). </a:t>
            </a:r>
            <a:r>
              <a:rPr lang="cs-CZ" sz="900" i="1" smtClean="0"/>
              <a:t>Eva Kantůrková</a:t>
            </a:r>
            <a:r>
              <a:rPr lang="cs-CZ" sz="900" smtClean="0"/>
              <a:t> [online]. [cit. 30.10.2013]. Dostupný na WWW: http://aleph.nkp.cz/F/14FYXHF9QX3XPRABQTGP6F1L7P8LRP7PR7MINE3VXIIEMGTI47-28937?func=find-acc&amp;acc_sequence=000142120</a:t>
            </a:r>
          </a:p>
          <a:p>
            <a:pPr>
              <a:buNone/>
            </a:pPr>
            <a:r>
              <a:rPr lang="cs-CZ" sz="900" smtClean="0"/>
              <a:t>DATABÁZE NÁRODNÍ KNIHOVNY ČESKÉ REPUBLIKY (c). </a:t>
            </a:r>
            <a:r>
              <a:rPr lang="cs-CZ" sz="900" i="1" smtClean="0"/>
              <a:t>Jiří Kratochvil</a:t>
            </a:r>
            <a:r>
              <a:rPr lang="cs-CZ" sz="900" smtClean="0"/>
              <a:t> [online]. [cit. 30.10.2013]. Dostupný na WWW: http://aleph.nkp.cz/F/FLUTECLLH9E2TDD917IAM7NGNJT5VE8MYNYQ9ABI5NY75I4Q2B-70075?func=find-acc&amp;acc_sequence=000224116</a:t>
            </a:r>
          </a:p>
          <a:p>
            <a:pPr>
              <a:buNone/>
            </a:pPr>
            <a:r>
              <a:rPr lang="cs-CZ" sz="900" smtClean="0"/>
              <a:t>GALÍK, Josef; MACHALA, Lubomír; PETRŮ, Eduard a kol. Panorama české literatury. Olomouc: Rubico, 1994, ISBN 80-85839-04-0. </a:t>
            </a:r>
          </a:p>
          <a:p>
            <a:pPr>
              <a:buNone/>
            </a:pPr>
            <a:r>
              <a:rPr lang="cs-CZ" sz="900" smtClean="0"/>
              <a:t>JANOUŠEK, Pavel a kol. </a:t>
            </a:r>
            <a:r>
              <a:rPr lang="cs-CZ" sz="900" i="1" smtClean="0"/>
              <a:t>Dějiny české literatury 1945 - 1989</a:t>
            </a:r>
            <a:r>
              <a:rPr lang="cs-CZ" sz="900" smtClean="0"/>
              <a:t>. </a:t>
            </a:r>
            <a:r>
              <a:rPr lang="cs-CZ" sz="900" i="1" smtClean="0"/>
              <a:t>IV. 1969 – 1989.</a:t>
            </a:r>
            <a:r>
              <a:rPr lang="cs-CZ" sz="900" smtClean="0"/>
              <a:t> Praha: Academia, 2008, ISBN 978-80-200-1631-7.</a:t>
            </a:r>
          </a:p>
          <a:p>
            <a:pPr>
              <a:buNone/>
            </a:pPr>
            <a:r>
              <a:rPr lang="cs-CZ" sz="900" smtClean="0"/>
              <a:t>KANTŮRKOVÁ, Eva; DUŠEK, Václav. </a:t>
            </a:r>
            <a:r>
              <a:rPr lang="cs-CZ" sz="900" i="1" smtClean="0"/>
              <a:t>Vy nám taky</a:t>
            </a:r>
            <a:r>
              <a:rPr lang="cs-CZ" sz="900" smtClean="0"/>
              <a:t>: Momentky života. Praha: Erika, 2008. ISBN 978-80-7190-339-0, s. 98.</a:t>
            </a:r>
          </a:p>
          <a:p>
            <a:pPr>
              <a:buNone/>
            </a:pPr>
            <a:r>
              <a:rPr lang="cs-CZ" sz="900" smtClean="0"/>
              <a:t>KNIHOVNA VÁCLAVA HAVLA. </a:t>
            </a:r>
            <a:r>
              <a:rPr lang="cs-CZ" sz="900" i="1" smtClean="0"/>
              <a:t>Hry</a:t>
            </a:r>
            <a:r>
              <a:rPr lang="cs-CZ" sz="900" smtClean="0"/>
              <a:t> [online]. [cit. 1.11.2013]. Dostupný na WWW: http://www.vaclavhavel-library.org/cs/vaclav-havel/dilo/hry#yr2007</a:t>
            </a:r>
          </a:p>
          <a:p>
            <a:pPr>
              <a:buNone/>
            </a:pPr>
            <a:r>
              <a:rPr lang="cs-CZ" sz="900" smtClean="0"/>
              <a:t>LEHÁR, Jan; STICH, Alexandr; JANÁČKOVÁ, Jaroslava a kol. </a:t>
            </a:r>
            <a:r>
              <a:rPr lang="cs-CZ" sz="900" i="1" smtClean="0"/>
              <a:t>Česká literatura od počátků k dnešku</a:t>
            </a:r>
            <a:r>
              <a:rPr lang="cs-CZ" sz="900" smtClean="0"/>
              <a:t>. Praha: Lidové noviny, 1998, ISBN 80-7106-308-8. </a:t>
            </a:r>
          </a:p>
        </p:txBody>
      </p:sp>
      <p:pic>
        <p:nvPicPr>
          <p:cNvPr id="6148"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Papí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1074</TotalTime>
  <Words>546</Words>
  <Application>Microsoft Office PowerPoint</Application>
  <PresentationFormat>Předvádění na obrazovce (4:3)</PresentationFormat>
  <Paragraphs>123</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Slunovrat</vt:lpstr>
      <vt:lpstr>Snímek 1</vt:lpstr>
      <vt:lpstr>GENERACE ODCHÁZEJÍCÍ II</vt:lpstr>
      <vt:lpstr>Snímek 3</vt:lpstr>
      <vt:lpstr>Jaroslav Putík (1923 – 2013)</vt:lpstr>
      <vt:lpstr>Eva Kantůrková (1930)</vt:lpstr>
      <vt:lpstr>Pokuste se parafrázovat základní myšlenku výňatku ze vzpomínkové knihy Evy Kantůrkové a Václava Duška. Jaký je váš postoj k této myšlence?</vt:lpstr>
      <vt:lpstr>Václav Havel (1936 – 2011)</vt:lpstr>
      <vt:lpstr>Vladimír Körner (1939)</vt:lpstr>
      <vt:lpstr>Jiří Kratochvil (1940)</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PC</dc:creator>
  <cp:lastModifiedBy>Jiří Krejčí</cp:lastModifiedBy>
  <cp:revision>102</cp:revision>
  <dcterms:created xsi:type="dcterms:W3CDTF">2013-10-29T09:42:44Z</dcterms:created>
  <dcterms:modified xsi:type="dcterms:W3CDTF">2013-11-04T21:33:50Z</dcterms:modified>
</cp:coreProperties>
</file>