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57" r:id="rId3"/>
    <p:sldId id="271" r:id="rId4"/>
    <p:sldId id="274" r:id="rId5"/>
    <p:sldId id="273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87" d="100"/>
          <a:sy n="87" d="100"/>
        </p:scale>
        <p:origin x="-1050" y="-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VY_32_INOVACE_13_CJ4_Čtení s porozuměním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ZAKLADNÍ ŠKOLA KOLÍN V., MNICHOVICKÁ 62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Iva </a:t>
          </a:r>
          <a:r>
            <a:rPr lang="cs-CZ" sz="2000" dirty="0" err="1" smtClean="0"/>
            <a:t>Zatřepálková</a:t>
          </a:r>
          <a:r>
            <a:rPr lang="cs-CZ" sz="2000" dirty="0" smtClean="0"/>
            <a:t>, OBDOBÍ: leden 2012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Český jazyk – čtení s porozuměním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4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4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4"/>
      <dgm:spPr/>
    </dgm:pt>
    <dgm:pt modelId="{A52A0455-90FF-4808-ABD0-F02540D31D5A}" type="pres">
      <dgm:prSet presAssocID="{D1B46980-6531-4606-95E6-44980827E919}" presName="circle2" presStyleLbl="node1" presStyleIdx="1" presStyleCnt="4"/>
      <dgm:spPr/>
    </dgm:pt>
    <dgm:pt modelId="{6140AFEC-043D-4C43-A2F9-D0F5331DF3A3}" type="pres">
      <dgm:prSet presAssocID="{D1B46980-6531-4606-95E6-44980827E919}" presName="rect2" presStyleLbl="alignAcc1" presStyleIdx="1" presStyleCnt="4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4"/>
      <dgm:spPr/>
    </dgm:pt>
    <dgm:pt modelId="{313FC574-E1CD-4FB4-B054-0B805CE0447D}" type="pres">
      <dgm:prSet presAssocID="{B651F6E3-6281-48DB-9319-2AEAFDAE7572}" presName="circle3" presStyleLbl="node1" presStyleIdx="2" presStyleCnt="4"/>
      <dgm:spPr/>
    </dgm:pt>
    <dgm:pt modelId="{619D679B-A015-4ECF-8348-D1034C574F40}" type="pres">
      <dgm:prSet presAssocID="{B651F6E3-6281-48DB-9319-2AEAFDAE7572}" presName="rect3" presStyleLbl="alignAcc1" presStyleIdx="2" presStyleCnt="4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4"/>
      <dgm:spPr/>
    </dgm:pt>
    <dgm:pt modelId="{FFC9F71D-1B4F-4AD9-A4A6-86ADEFC8AF5C}" type="pres">
      <dgm:prSet presAssocID="{D8197B8C-B260-4A16-BDF4-0947B075E274}" presName="circle4" presStyleLbl="node1" presStyleIdx="3" presStyleCnt="4"/>
      <dgm:spPr/>
    </dgm:pt>
    <dgm:pt modelId="{25B08C86-7E15-44DC-BE7F-FFB55DD49D12}" type="pres">
      <dgm:prSet presAssocID="{D8197B8C-B260-4A16-BDF4-0947B075E274}" presName="rect4" presStyleLbl="alignAcc1" presStyleIdx="3" presStyleCnt="4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13CDA376-51CC-43A4-BB28-D68FA4900018}" type="presParOf" srcId="{333A1088-737F-45CB-B68E-254E46348037}" destId="{AED2198E-93D5-4001-81B4-73124B309672}" srcOrd="12" destOrd="0" presId="urn:microsoft.com/office/officeart/2005/8/layout/target3"/>
    <dgm:cxn modelId="{43CC709B-1745-47B2-8A06-E8380F06E8A9}" type="presParOf" srcId="{333A1088-737F-45CB-B68E-254E46348037}" destId="{2BE915AB-18AA-4053-B92C-3BFC9ED204BB}" srcOrd="13" destOrd="0" presId="urn:microsoft.com/office/officeart/2005/8/layout/target3"/>
    <dgm:cxn modelId="{23FB4463-6545-4245-B514-AB668D3F89F0}" type="presParOf" srcId="{333A1088-737F-45CB-B68E-254E46348037}" destId="{6BB5E863-4638-4E1D-BFDE-399D028AC4ED}" srcOrd="14" destOrd="0" presId="urn:microsoft.com/office/officeart/2005/8/layout/target3"/>
    <dgm:cxn modelId="{E511B6D4-0D10-4AEB-B5EF-3B249F5AA9AF}" type="presParOf" srcId="{333A1088-737F-45CB-B68E-254E46348037}" destId="{5A5FFA88-C948-4069-8E93-59FA12366E83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1470025" cy="14700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717841" y="0"/>
          <a:ext cx="7037387" cy="14700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ZAKLADNÍ ŠKOLA KOLÍN V., MNICHOVICKÁ 62</a:t>
          </a:r>
          <a:endParaRPr lang="cs-CZ" sz="2000" kern="1200" dirty="0"/>
        </a:p>
      </dsp:txBody>
      <dsp:txXfrm>
        <a:off x="717841" y="0"/>
        <a:ext cx="7037387" cy="312380"/>
      </dsp:txXfrm>
    </dsp:sp>
    <dsp:sp modelId="{A52A0455-90FF-4808-ABD0-F02540D31D5A}">
      <dsp:nvSpPr>
        <dsp:cNvPr id="0" name=""/>
        <dsp:cNvSpPr/>
      </dsp:nvSpPr>
      <dsp:spPr>
        <a:xfrm>
          <a:off x="192940" y="312380"/>
          <a:ext cx="1084143" cy="108414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735012" y="312380"/>
          <a:ext cx="7037387" cy="108414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Iva </a:t>
          </a:r>
          <a:r>
            <a:rPr lang="cs-CZ" sz="2000" kern="1200" dirty="0" err="1" smtClean="0"/>
            <a:t>Zatřepálková</a:t>
          </a:r>
          <a:r>
            <a:rPr lang="cs-CZ" sz="2000" kern="1200" dirty="0" smtClean="0"/>
            <a:t>, OBDOBÍ: leden 2012</a:t>
          </a:r>
          <a:endParaRPr lang="cs-CZ" sz="2000" kern="1200" dirty="0"/>
        </a:p>
      </dsp:txBody>
      <dsp:txXfrm>
        <a:off x="735012" y="312380"/>
        <a:ext cx="7037387" cy="312380"/>
      </dsp:txXfrm>
    </dsp:sp>
    <dsp:sp modelId="{313FC574-E1CD-4FB4-B054-0B805CE0447D}">
      <dsp:nvSpPr>
        <dsp:cNvPr id="0" name=""/>
        <dsp:cNvSpPr/>
      </dsp:nvSpPr>
      <dsp:spPr>
        <a:xfrm>
          <a:off x="385881" y="624760"/>
          <a:ext cx="698261" cy="69826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735012" y="624760"/>
          <a:ext cx="7037387" cy="69826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VY_32_INOVACE_13_CJ4_Čtení s porozuměním</a:t>
          </a:r>
          <a:endParaRPr lang="cs-CZ" sz="2000" kern="1200" dirty="0"/>
        </a:p>
      </dsp:txBody>
      <dsp:txXfrm>
        <a:off x="735012" y="624760"/>
        <a:ext cx="7037387" cy="312380"/>
      </dsp:txXfrm>
    </dsp:sp>
    <dsp:sp modelId="{FFC9F71D-1B4F-4AD9-A4A6-86ADEFC8AF5C}">
      <dsp:nvSpPr>
        <dsp:cNvPr id="0" name=""/>
        <dsp:cNvSpPr/>
      </dsp:nvSpPr>
      <dsp:spPr>
        <a:xfrm>
          <a:off x="578822" y="937140"/>
          <a:ext cx="312380" cy="31238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735012" y="937140"/>
          <a:ext cx="7037387" cy="31238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Český jazyk – čtení s porozuměním</a:t>
          </a:r>
          <a:endParaRPr lang="cs-CZ" sz="2000" kern="1200" dirty="0"/>
        </a:p>
      </dsp:txBody>
      <dsp:txXfrm>
        <a:off x="735012" y="937140"/>
        <a:ext cx="7037387" cy="31238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196296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22578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02443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03356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83537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20216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50727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99447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4636016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69507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78937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32419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86165981"/>
              </p:ext>
            </p:extLst>
          </p:nvPr>
        </p:nvGraphicFramePr>
        <p:xfrm>
          <a:off x="685800" y="2130425"/>
          <a:ext cx="7772400" cy="14700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URČEN PRO ŽÁKY 4. TŘÍDY NA ZŠ</a:t>
            </a:r>
          </a:p>
          <a:p>
            <a:r>
              <a:rPr lang="cs-CZ" dirty="0" smtClean="0"/>
              <a:t>VHODNÝ PRO POUŽITÍ NA INTERAKTIVNÍ TABULI (VYHLEDÁVÁNÍ URČENÝCH SLOV), JE DOPLNĚN PRACOVNÍM LISTEM PRO JEDNOTLIVÉ ŽÁKY</a:t>
            </a:r>
          </a:p>
          <a:p>
            <a:r>
              <a:rPr lang="cs-CZ" dirty="0" smtClean="0"/>
              <a:t>ČTENÍ TEXTU S POROZUMĚNÍM, ANALÝZA OBSAHU, HLEDÁNÍ DRUHŮ SLOV V TEXTU, PROCVIČOVÁNÍ AKTIVNÍ SLOVNÍ ZÁSOBY</a:t>
            </a:r>
          </a:p>
        </p:txBody>
      </p:sp>
    </p:spTree>
    <p:extLst>
      <p:ext uri="{BB962C8B-B14F-4D97-AF65-F5344CB8AC3E}">
        <p14:creationId xmlns:p14="http://schemas.microsoft.com/office/powerpoint/2010/main" val="29829280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82865"/>
            <a:ext cx="8229600" cy="634082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Aleš a        </a:t>
            </a:r>
            <a:r>
              <a:rPr lang="cs-CZ" sz="4000" b="1" dirty="0" err="1" smtClean="0">
                <a:solidFill>
                  <a:srgbClr val="FF0000"/>
                </a:solidFill>
              </a:rPr>
              <a:t>Žožo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527153"/>
            <a:ext cx="8147248" cy="4752529"/>
          </a:xfrm>
        </p:spPr>
        <p:txBody>
          <a:bodyPr numCol="1">
            <a:normAutofit fontScale="92500" lnSpcReduction="10000"/>
          </a:bodyPr>
          <a:lstStyle/>
          <a:p>
            <a:pPr marL="0" indent="0">
              <a:buNone/>
            </a:pPr>
            <a:r>
              <a:rPr lang="cs-CZ" dirty="0" smtClean="0"/>
              <a:t>     Alešova babička říkala, že člověka zušlechtí láska k milému zvířeti. Proto svému vnukovi koupila papouška, dala mu jméno </a:t>
            </a:r>
            <a:r>
              <a:rPr lang="cs-CZ" dirty="0" err="1" smtClean="0"/>
              <a:t>Žožo</a:t>
            </a:r>
            <a:r>
              <a:rPr lang="cs-CZ" dirty="0" smtClean="0"/>
              <a:t> a přála si, aby ho Aleš každý den chvíli učil mluvit.</a:t>
            </a:r>
          </a:p>
          <a:p>
            <a:pPr marL="0" indent="0">
              <a:buNone/>
            </a:pPr>
            <a:r>
              <a:rPr lang="cs-CZ" dirty="0" smtClean="0"/>
              <a:t>     Aleš před klecí předříkával jednotlivá slova a nutil papouška, aby je opakoval. </a:t>
            </a:r>
            <a:r>
              <a:rPr lang="cs-CZ" dirty="0" err="1" smtClean="0"/>
              <a:t>Žožo</a:t>
            </a:r>
            <a:r>
              <a:rPr lang="cs-CZ" dirty="0" smtClean="0"/>
              <a:t> vesele hopkal po bidýlku, zobal semínka a popíjel vodu, ale Aleše si nevšímal. Aleš se brzy namíchl a střelil po papouškovi papírovou kuličku. Babička to viděla a vykřikla na něj: „Ty lumpe!“. Když pak k nim přišel na návštěvu soused, volal na něj </a:t>
            </a:r>
            <a:r>
              <a:rPr lang="cs-CZ" dirty="0" err="1" smtClean="0"/>
              <a:t>Žožo</a:t>
            </a:r>
            <a:r>
              <a:rPr lang="cs-CZ" dirty="0" smtClean="0"/>
              <a:t>: „Ty lumpe!“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940152" y="6165304"/>
            <a:ext cx="24749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(podle V. Steklače)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5" name="Picture 2" descr="C:\Users\Iva\AppData\Local\Microsoft\Windows\Temporary Internet Files\Content.IE5\ALUL496V\MC90019226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07105" y="116632"/>
            <a:ext cx="761838" cy="14257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626064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6888" y="188640"/>
            <a:ext cx="8229600" cy="634082"/>
          </a:xfrm>
        </p:spPr>
        <p:txBody>
          <a:bodyPr>
            <a:noAutofit/>
          </a:bodyPr>
          <a:lstStyle/>
          <a:p>
            <a:r>
              <a:rPr lang="cs-CZ" sz="4000" b="1" dirty="0" smtClean="0">
                <a:solidFill>
                  <a:srgbClr val="FF0000"/>
                </a:solidFill>
              </a:rPr>
              <a:t>Úkoly (pracovní list pro žáky)</a:t>
            </a:r>
            <a:endParaRPr lang="cs-CZ" sz="40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184576"/>
          </a:xfrm>
        </p:spPr>
        <p:txBody>
          <a:bodyPr numCol="1"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Kdo </a:t>
            </a:r>
            <a:r>
              <a:rPr lang="cs-CZ" dirty="0"/>
              <a:t>naučil vlastně </a:t>
            </a:r>
            <a:r>
              <a:rPr lang="cs-CZ" dirty="0" smtClean="0"/>
              <a:t>nakonec papouška </a:t>
            </a:r>
            <a:r>
              <a:rPr lang="cs-CZ" dirty="0"/>
              <a:t>mluvit</a:t>
            </a:r>
            <a:r>
              <a:rPr lang="cs-CZ" dirty="0" smtClean="0"/>
              <a:t>?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Najdi v textu přídavné jméno, které začíná písmenem „</a:t>
            </a:r>
            <a:r>
              <a:rPr lang="cs-CZ" b="1" dirty="0" smtClean="0"/>
              <a:t>p</a:t>
            </a:r>
            <a:r>
              <a:rPr lang="cs-CZ" dirty="0" smtClean="0"/>
              <a:t>“.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Napiš větu, ve které je sloveso v podmiňovacím způsobu; téma věty = </a:t>
            </a:r>
            <a:r>
              <a:rPr lang="cs-CZ" u="sng" dirty="0" smtClean="0"/>
              <a:t>papoušek</a:t>
            </a:r>
            <a:r>
              <a:rPr lang="cs-CZ" dirty="0" smtClean="0"/>
              <a:t> (VYMYSLI JI)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Najdi v textu slovo NAMÍCHL a řekni ho jinak (POZOR! – musí se hodit do textu)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Podtrhni v textu slovesa.</a:t>
            </a:r>
          </a:p>
        </p:txBody>
      </p:sp>
    </p:spTree>
    <p:extLst>
      <p:ext uri="{BB962C8B-B14F-4D97-AF65-F5344CB8AC3E}">
        <p14:creationId xmlns:p14="http://schemas.microsoft.com/office/powerpoint/2010/main" val="3762756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prezentaci byly použity obrázky z programu Microsoft PowerPoint (obrázky klipart z balíku Microsoft Office 2010)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5555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335</TotalTime>
  <Words>286</Words>
  <Application>Microsoft Office PowerPoint</Application>
  <PresentationFormat>Předvádění na obrazovce (4:3)</PresentationFormat>
  <Paragraphs>20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Aleš a        Žožo</vt:lpstr>
      <vt:lpstr>Úkoly (pracovní list pro žáky)</vt:lpstr>
      <vt:lpstr>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ucitel</cp:lastModifiedBy>
  <cp:revision>129</cp:revision>
  <dcterms:created xsi:type="dcterms:W3CDTF">2011-06-20T10:40:08Z</dcterms:created>
  <dcterms:modified xsi:type="dcterms:W3CDTF">2012-06-27T09:11:44Z</dcterms:modified>
</cp:coreProperties>
</file>