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3" r:id="rId2"/>
    <p:sldId id="265" r:id="rId3"/>
    <p:sldId id="256" r:id="rId4"/>
    <p:sldId id="260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B7ECFF"/>
    <a:srgbClr val="FFCC99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VY_32_INOVACE_13_ČJ2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Vlastní jména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151FD0-3E23-4251-B2D7-C76CBB19E59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787427-F3D0-42C0-A690-D98CEAE22008}" type="presOf" srcId="{D1B46980-6531-4606-95E6-44980827E919}" destId="{6140AFEC-043D-4C43-A2F9-D0F5331DF3A3}" srcOrd="0" destOrd="0" presId="urn:microsoft.com/office/officeart/2005/8/layout/target3"/>
    <dgm:cxn modelId="{9EF779EA-EFDA-445B-9D5A-883FEB8CF7E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BE9D3A-0049-41CD-89F4-9A5A061657FE}" type="presOf" srcId="{D1D4F407-5343-4D3F-B5B9-D407B03CAEB4}" destId="{D005CE8C-CC26-4C3E-AC11-E15060ECD759}" srcOrd="0" destOrd="0" presId="urn:microsoft.com/office/officeart/2005/8/layout/target3"/>
    <dgm:cxn modelId="{B6732E28-81AB-496C-9C67-8EC9A031F475}" type="presOf" srcId="{D8197B8C-B260-4A16-BDF4-0947B075E274}" destId="{5A5FFA88-C948-4069-8E93-59FA12366E83}" srcOrd="1" destOrd="0" presId="urn:microsoft.com/office/officeart/2005/8/layout/target3"/>
    <dgm:cxn modelId="{0830057E-4C22-46C5-B437-C70167E40E1C}" type="presOf" srcId="{B651F6E3-6281-48DB-9319-2AEAFDAE7572}" destId="{619D679B-A015-4ECF-8348-D1034C574F40}" srcOrd="0" destOrd="0" presId="urn:microsoft.com/office/officeart/2005/8/layout/target3"/>
    <dgm:cxn modelId="{65127CF3-7871-44A7-8659-E188D43F4360}" type="presOf" srcId="{B651F6E3-6281-48DB-9319-2AEAFDAE7572}" destId="{6BB5E863-4638-4E1D-BFDE-399D028AC4ED}" srcOrd="1" destOrd="0" presId="urn:microsoft.com/office/officeart/2005/8/layout/target3"/>
    <dgm:cxn modelId="{B92B72F0-05E5-45CA-90B2-3FED62E9316D}" type="presOf" srcId="{757F3AB3-0718-4624-B441-E567A8F0AB56}" destId="{333A1088-737F-45CB-B68E-254E46348037}" srcOrd="0" destOrd="0" presId="urn:microsoft.com/office/officeart/2005/8/layout/target3"/>
    <dgm:cxn modelId="{D7EC53CD-D645-4FC2-BFDD-F93683DDD22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EC1670-AD41-4F7F-B56B-4D165425B6F7}" type="presParOf" srcId="{333A1088-737F-45CB-B68E-254E46348037}" destId="{F5ABB229-8D3B-4694-996A-96F23CF14429}" srcOrd="0" destOrd="0" presId="urn:microsoft.com/office/officeart/2005/8/layout/target3"/>
    <dgm:cxn modelId="{9695C763-1708-43FD-B527-F08137CAA31B}" type="presParOf" srcId="{333A1088-737F-45CB-B68E-254E46348037}" destId="{F41139FD-01EE-4571-8B17-4FB00FC51163}" srcOrd="1" destOrd="0" presId="urn:microsoft.com/office/officeart/2005/8/layout/target3"/>
    <dgm:cxn modelId="{08C7CCBB-83BA-4DB7-8B58-6DB5FF4B3F79}" type="presParOf" srcId="{333A1088-737F-45CB-B68E-254E46348037}" destId="{D005CE8C-CC26-4C3E-AC11-E15060ECD759}" srcOrd="2" destOrd="0" presId="urn:microsoft.com/office/officeart/2005/8/layout/target3"/>
    <dgm:cxn modelId="{22E9935E-E709-4CB9-9A4E-D520B90E3911}" type="presParOf" srcId="{333A1088-737F-45CB-B68E-254E46348037}" destId="{2C702D82-9B77-49B7-9568-BB8EB47C3372}" srcOrd="3" destOrd="0" presId="urn:microsoft.com/office/officeart/2005/8/layout/target3"/>
    <dgm:cxn modelId="{AC5B3C6D-7E5B-408A-9F61-E7CF93B31B7A}" type="presParOf" srcId="{333A1088-737F-45CB-B68E-254E46348037}" destId="{A52A0455-90FF-4808-ABD0-F02540D31D5A}" srcOrd="4" destOrd="0" presId="urn:microsoft.com/office/officeart/2005/8/layout/target3"/>
    <dgm:cxn modelId="{45F69FB3-CF07-4907-9C57-CCF8395B0908}" type="presParOf" srcId="{333A1088-737F-45CB-B68E-254E46348037}" destId="{6140AFEC-043D-4C43-A2F9-D0F5331DF3A3}" srcOrd="5" destOrd="0" presId="urn:microsoft.com/office/officeart/2005/8/layout/target3"/>
    <dgm:cxn modelId="{7E9E6230-B98F-4E6B-BAD8-E843B17F25D4}" type="presParOf" srcId="{333A1088-737F-45CB-B68E-254E46348037}" destId="{9358AC05-5D7D-4327-9F80-1AD486AEA664}" srcOrd="6" destOrd="0" presId="urn:microsoft.com/office/officeart/2005/8/layout/target3"/>
    <dgm:cxn modelId="{47E2EF1E-BAB0-47D9-B8F1-81759034010C}" type="presParOf" srcId="{333A1088-737F-45CB-B68E-254E46348037}" destId="{313FC574-E1CD-4FB4-B054-0B805CE0447D}" srcOrd="7" destOrd="0" presId="urn:microsoft.com/office/officeart/2005/8/layout/target3"/>
    <dgm:cxn modelId="{658BAFAE-0BC2-4BED-AD19-21D3DF2642CF}" type="presParOf" srcId="{333A1088-737F-45CB-B68E-254E46348037}" destId="{619D679B-A015-4ECF-8348-D1034C574F40}" srcOrd="8" destOrd="0" presId="urn:microsoft.com/office/officeart/2005/8/layout/target3"/>
    <dgm:cxn modelId="{CC93B011-818C-4120-BAF6-C9FEFA18151D}" type="presParOf" srcId="{333A1088-737F-45CB-B68E-254E46348037}" destId="{322283A8-4A27-4CDA-BAE3-F381106A9174}" srcOrd="9" destOrd="0" presId="urn:microsoft.com/office/officeart/2005/8/layout/target3"/>
    <dgm:cxn modelId="{EACD3C0E-5228-4D34-9EBD-5DD3AD3C0F46}" type="presParOf" srcId="{333A1088-737F-45CB-B68E-254E46348037}" destId="{FFC9F71D-1B4F-4AD9-A4A6-86ADEFC8AF5C}" srcOrd="10" destOrd="0" presId="urn:microsoft.com/office/officeart/2005/8/layout/target3"/>
    <dgm:cxn modelId="{C5F39B52-EF61-4A91-9401-1E78FC6AFC91}" type="presParOf" srcId="{333A1088-737F-45CB-B68E-254E46348037}" destId="{25B08C86-7E15-44DC-BE7F-FFB55DD49D12}" srcOrd="11" destOrd="0" presId="urn:microsoft.com/office/officeart/2005/8/layout/target3"/>
    <dgm:cxn modelId="{D3145DA5-AEFE-49B3-A254-AE92198C7755}" type="presParOf" srcId="{333A1088-737F-45CB-B68E-254E46348037}" destId="{AED2198E-93D5-4001-81B4-73124B309672}" srcOrd="12" destOrd="0" presId="urn:microsoft.com/office/officeart/2005/8/layout/target3"/>
    <dgm:cxn modelId="{13E79FBC-1774-4D41-8037-07A72EFE559E}" type="presParOf" srcId="{333A1088-737F-45CB-B68E-254E46348037}" destId="{2BE915AB-18AA-4053-B92C-3BFC9ED204BB}" srcOrd="13" destOrd="0" presId="urn:microsoft.com/office/officeart/2005/8/layout/target3"/>
    <dgm:cxn modelId="{200A6539-64AD-4A08-A5EE-1A373ECC3261}" type="presParOf" srcId="{333A1088-737F-45CB-B68E-254E46348037}" destId="{6BB5E863-4638-4E1D-BFDE-399D028AC4ED}" srcOrd="14" destOrd="0" presId="urn:microsoft.com/office/officeart/2005/8/layout/target3"/>
    <dgm:cxn modelId="{9CF2EC81-6976-4D59-85D7-3DA0CF4FD912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VY_32_INOVACE_13_ČJ2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Vlastní jména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2715DC-AEA2-4113-AA3A-CE7C5074D3A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FAD223-6DF2-4062-884A-C446C11BA3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915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ED548BC-5538-469D-85B5-216987A5152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AB1599-9D0A-4EF4-A238-4B13B24682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19912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2.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817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484784"/>
            <a:ext cx="30300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ANOTACE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32849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3437384"/>
            <a:ext cx="6336704" cy="8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6908" lvl="0" indent="-342900">
              <a:spcBef>
                <a:spcPts val="300"/>
              </a:spcBef>
              <a:buClr>
                <a:srgbClr val="A04DA3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rgbClr val="424456"/>
                </a:solidFill>
                <a:latin typeface="Georgia"/>
              </a:rPr>
              <a:t>Materiál určen pro žáky 2. ročníku ZŠ</a:t>
            </a:r>
          </a:p>
          <a:p>
            <a:pPr marL="406908" lvl="0" indent="-342900">
              <a:spcBef>
                <a:spcPts val="300"/>
              </a:spcBef>
              <a:buClr>
                <a:srgbClr val="A04DA3"/>
              </a:buClr>
              <a:buFont typeface="Wingdings" pitchFamily="2" charset="2"/>
              <a:buChar char="§"/>
            </a:pPr>
            <a:r>
              <a:rPr lang="cs-CZ" sz="2400" dirty="0">
                <a:solidFill>
                  <a:srgbClr val="424456"/>
                </a:solidFill>
                <a:latin typeface="Georgia"/>
              </a:rPr>
              <a:t>Vhodný pro použití na interaktivní tabuli</a:t>
            </a:r>
          </a:p>
        </p:txBody>
      </p:sp>
    </p:spTree>
    <p:extLst>
      <p:ext uri="{BB962C8B-B14F-4D97-AF65-F5344CB8AC3E}">
        <p14:creationId xmlns:p14="http://schemas.microsoft.com/office/powerpoint/2010/main" val="2297447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učiva a procvičování pro 2. ročník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jména</a:t>
            </a:r>
            <a:endParaRPr lang="cs-CZ" sz="5400" b="1" u="sng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869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57313" y="29526"/>
            <a:ext cx="6202362" cy="9233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8000">
                  <a:noFill/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VLASTNÍ JMÉNA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 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1640806" y="403206"/>
            <a:ext cx="634975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800" u="sng" dirty="0" smtClean="0">
              <a:latin typeface="Calibri" pitchFamily="34" charset="0"/>
            </a:endParaRPr>
          </a:p>
          <a:p>
            <a:pPr eaLnBrk="1" hangingPunct="1"/>
            <a:r>
              <a:rPr lang="cs-CZ" sz="2800" u="sng" dirty="0" smtClean="0">
                <a:solidFill>
                  <a:srgbClr val="FF0000"/>
                </a:solidFill>
                <a:latin typeface="Calibri" pitchFamily="34" charset="0"/>
              </a:rPr>
              <a:t>píšeme </a:t>
            </a:r>
            <a:r>
              <a:rPr lang="cs-CZ" sz="2800" u="sng" dirty="0">
                <a:solidFill>
                  <a:srgbClr val="FF0000"/>
                </a:solidFill>
                <a:latin typeface="Calibri" pitchFamily="34" charset="0"/>
              </a:rPr>
              <a:t>s </a:t>
            </a:r>
            <a:r>
              <a:rPr lang="cs-CZ" sz="2800" b="1" u="sng" dirty="0">
                <a:solidFill>
                  <a:srgbClr val="FF0000"/>
                </a:solidFill>
                <a:latin typeface="Calibri" pitchFamily="34" charset="0"/>
              </a:rPr>
              <a:t>velkým písmenem na </a:t>
            </a:r>
            <a:r>
              <a:rPr lang="cs-CZ" sz="2800" b="1" u="sng" dirty="0" smtClean="0">
                <a:solidFill>
                  <a:srgbClr val="FF0000"/>
                </a:solidFill>
                <a:latin typeface="Calibri" pitchFamily="34" charset="0"/>
              </a:rPr>
              <a:t>začátku !!!</a:t>
            </a:r>
            <a:endParaRPr lang="cs-CZ" sz="28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3313" y="1357313"/>
            <a:ext cx="2296839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rgbClr val="0000FF"/>
                </a:solidFill>
                <a:cs typeface="Arial" charset="0"/>
              </a:rPr>
              <a:t>OSOBY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792279" y="2708275"/>
            <a:ext cx="1918217" cy="646331"/>
          </a:xfrm>
          <a:prstGeom prst="rect">
            <a:avLst/>
          </a:prstGeom>
          <a:solidFill>
            <a:srgbClr val="FFC000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cs typeface="Arial" charset="0"/>
              </a:rPr>
              <a:t>ZVÍŘATA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285875" y="2071688"/>
            <a:ext cx="63436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solidFill>
                  <a:srgbClr val="0000FF"/>
                </a:solidFill>
                <a:latin typeface="Calibri" pitchFamily="34" charset="0"/>
              </a:rPr>
              <a:t>P</a:t>
            </a:r>
            <a:r>
              <a:rPr lang="cs-CZ" sz="2800" dirty="0">
                <a:latin typeface="Calibri" pitchFamily="34" charset="0"/>
              </a:rPr>
              <a:t>etr, </a:t>
            </a:r>
            <a:r>
              <a:rPr lang="cs-CZ" sz="2800" b="1" dirty="0">
                <a:solidFill>
                  <a:srgbClr val="0000FF"/>
                </a:solidFill>
                <a:latin typeface="Calibri" pitchFamily="34" charset="0"/>
              </a:rPr>
              <a:t>T</a:t>
            </a:r>
            <a:r>
              <a:rPr lang="cs-CZ" sz="2800" dirty="0">
                <a:latin typeface="Calibri" pitchFamily="34" charset="0"/>
              </a:rPr>
              <a:t>erezka, </a:t>
            </a:r>
            <a:r>
              <a:rPr lang="cs-CZ" sz="2800" b="1" dirty="0">
                <a:solidFill>
                  <a:srgbClr val="0000FF"/>
                </a:solidFill>
                <a:latin typeface="Calibri" pitchFamily="34" charset="0"/>
              </a:rPr>
              <a:t>N</a:t>
            </a:r>
            <a:r>
              <a:rPr lang="cs-CZ" sz="2800" dirty="0">
                <a:latin typeface="Calibri" pitchFamily="34" charset="0"/>
              </a:rPr>
              <a:t>ováková, </a:t>
            </a:r>
            <a:r>
              <a:rPr lang="cs-CZ" sz="2800" b="1" dirty="0">
                <a:solidFill>
                  <a:srgbClr val="0000FF"/>
                </a:solidFill>
                <a:latin typeface="Calibri" pitchFamily="34" charset="0"/>
              </a:rPr>
              <a:t>V</a:t>
            </a:r>
            <a:r>
              <a:rPr lang="cs-CZ" sz="2800" dirty="0">
                <a:latin typeface="Calibri" pitchFamily="34" charset="0"/>
              </a:rPr>
              <a:t>endulka, </a:t>
            </a:r>
            <a:r>
              <a:rPr lang="cs-CZ" sz="2800" b="1" dirty="0">
                <a:solidFill>
                  <a:srgbClr val="0000FF"/>
                </a:solidFill>
                <a:latin typeface="Calibri" pitchFamily="34" charset="0"/>
              </a:rPr>
              <a:t>M</a:t>
            </a:r>
            <a:r>
              <a:rPr lang="cs-CZ" sz="2800" dirty="0">
                <a:latin typeface="Calibri" pitchFamily="34" charset="0"/>
              </a:rPr>
              <a:t>ichal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428875" y="3429000"/>
            <a:ext cx="4575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  <a:latin typeface="Calibri" pitchFamily="34" charset="0"/>
              </a:rPr>
              <a:t>A</a:t>
            </a:r>
            <a:r>
              <a:rPr lang="cs-CZ" sz="2800" dirty="0">
                <a:latin typeface="Calibri" pitchFamily="34" charset="0"/>
              </a:rPr>
              <a:t>lík, </a:t>
            </a:r>
            <a:r>
              <a:rPr lang="cs-CZ" sz="2800" b="1" dirty="0">
                <a:solidFill>
                  <a:srgbClr val="FFC000"/>
                </a:solidFill>
                <a:latin typeface="Calibri" pitchFamily="34" charset="0"/>
              </a:rPr>
              <a:t>M</a:t>
            </a:r>
            <a:r>
              <a:rPr lang="cs-CZ" sz="2800" dirty="0">
                <a:latin typeface="Calibri" pitchFamily="34" charset="0"/>
              </a:rPr>
              <a:t>icka, </a:t>
            </a:r>
            <a:r>
              <a:rPr lang="cs-CZ" sz="2800" b="1" dirty="0">
                <a:solidFill>
                  <a:srgbClr val="FFC000"/>
                </a:solidFill>
                <a:latin typeface="Calibri" pitchFamily="34" charset="0"/>
              </a:rPr>
              <a:t>A</a:t>
            </a:r>
            <a:r>
              <a:rPr lang="cs-CZ" sz="2800" dirty="0">
                <a:latin typeface="Calibri" pitchFamily="34" charset="0"/>
              </a:rPr>
              <a:t>zor,</a:t>
            </a:r>
            <a:r>
              <a:rPr lang="cs-CZ" sz="2800" b="1" dirty="0">
                <a:solidFill>
                  <a:srgbClr val="09BF09"/>
                </a:solidFill>
                <a:latin typeface="Calibri" pitchFamily="34" charset="0"/>
              </a:rPr>
              <a:t> </a:t>
            </a:r>
            <a:r>
              <a:rPr lang="cs-CZ" sz="2800" b="1" dirty="0">
                <a:solidFill>
                  <a:srgbClr val="FFC000"/>
                </a:solidFill>
                <a:latin typeface="Calibri" pitchFamily="34" charset="0"/>
              </a:rPr>
              <a:t>L</a:t>
            </a:r>
            <a:r>
              <a:rPr lang="cs-CZ" sz="2800" dirty="0">
                <a:latin typeface="Calibri" pitchFamily="34" charset="0"/>
              </a:rPr>
              <a:t>íza, </a:t>
            </a:r>
            <a:r>
              <a:rPr lang="cs-CZ" sz="2800" b="1" dirty="0">
                <a:solidFill>
                  <a:srgbClr val="FFC000"/>
                </a:solidFill>
                <a:latin typeface="Calibri" pitchFamily="34" charset="0"/>
              </a:rPr>
              <a:t>P</a:t>
            </a:r>
            <a:r>
              <a:rPr lang="cs-CZ" sz="2800" dirty="0">
                <a:latin typeface="Calibri" pitchFamily="34" charset="0"/>
              </a:rPr>
              <a:t>ecička</a:t>
            </a: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04145" y="4095745"/>
            <a:ext cx="4099905" cy="707886"/>
          </a:xfrm>
          <a:prstGeom prst="rect">
            <a:avLst/>
          </a:prstGeom>
          <a:solidFill>
            <a:srgbClr val="FFCC99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rgbClr val="663300"/>
                </a:solidFill>
                <a:cs typeface="Arial" charset="0"/>
              </a:rPr>
              <a:t>MĚSTA</a:t>
            </a:r>
            <a:r>
              <a:rPr lang="cs-CZ" sz="4000" b="1" dirty="0">
                <a:solidFill>
                  <a:srgbClr val="663300"/>
                </a:solidFill>
                <a:cs typeface="Arial" charset="0"/>
              </a:rPr>
              <a:t> A VESNICE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357313" y="4786313"/>
            <a:ext cx="63722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P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raha, </a:t>
            </a:r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K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ašava, </a:t>
            </a:r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H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radec </a:t>
            </a:r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K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rálové, </a:t>
            </a:r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D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olní </a:t>
            </a:r>
            <a:r>
              <a:rPr lang="cs-CZ" sz="2800" b="1" dirty="0">
                <a:solidFill>
                  <a:srgbClr val="FFCC99"/>
                </a:solidFill>
                <a:latin typeface="Calibri" pitchFamily="34" charset="0"/>
              </a:rPr>
              <a:t>L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hota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78003" y="5301238"/>
            <a:ext cx="6352188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3600" b="1" dirty="0">
                <a:solidFill>
                  <a:schemeClr val="tx1"/>
                </a:solidFill>
                <a:cs typeface="Arial" charset="0"/>
              </a:rPr>
              <a:t>STÁTY, ŘEKY, HORY, ULICE...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643063" y="6072188"/>
            <a:ext cx="57753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7030A0"/>
                </a:solidFill>
                <a:latin typeface="Calibri" pitchFamily="34" charset="0"/>
              </a:rPr>
              <a:t>S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lovensko, </a:t>
            </a:r>
            <a:r>
              <a:rPr lang="cs-CZ" sz="2800" b="1" dirty="0">
                <a:solidFill>
                  <a:srgbClr val="7030A0"/>
                </a:solidFill>
                <a:latin typeface="Calibri" pitchFamily="34" charset="0"/>
              </a:rPr>
              <a:t>V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ltava, </a:t>
            </a:r>
            <a:r>
              <a:rPr lang="cs-CZ" sz="2800" b="1" dirty="0">
                <a:solidFill>
                  <a:srgbClr val="7030A0"/>
                </a:solidFill>
                <a:latin typeface="Calibri" pitchFamily="34" charset="0"/>
              </a:rPr>
              <a:t>S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něžka, </a:t>
            </a:r>
            <a:r>
              <a:rPr lang="cs-CZ" sz="2800" b="1" dirty="0">
                <a:solidFill>
                  <a:srgbClr val="7030A0"/>
                </a:solidFill>
                <a:latin typeface="Calibri" pitchFamily="34" charset="0"/>
              </a:rPr>
              <a:t>M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asarykova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388" y="6629400"/>
            <a:ext cx="9144000" cy="23852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50" i="1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239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1" grpId="0"/>
      <p:bldP spid="12" grpId="0" animBg="1"/>
      <p:bldP spid="13" grpId="0"/>
      <p:bldP spid="14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476672"/>
            <a:ext cx="2993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Bodoni MT Black" pitchFamily="18" charset="0"/>
              </a:rPr>
              <a:t>PAMATUJ ! </a:t>
            </a:r>
            <a:r>
              <a:rPr lang="cs-CZ" sz="3200" dirty="0">
                <a:solidFill>
                  <a:srgbClr val="FF0000"/>
                </a:solidFill>
                <a:latin typeface="Bodoni MT Black" pitchFamily="18" charset="0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0027" y="1142439"/>
            <a:ext cx="8660061" cy="26161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>
                <a:solidFill>
                  <a:srgbClr val="C00000"/>
                </a:solidFill>
              </a:rPr>
              <a:t>Vlastní jména</a:t>
            </a:r>
            <a:r>
              <a:rPr lang="cs-CZ" sz="2800" b="1" dirty="0">
                <a:solidFill>
                  <a:srgbClr val="C00000"/>
                </a:solidFill>
              </a:rPr>
              <a:t>  </a:t>
            </a:r>
            <a:r>
              <a:rPr lang="cs-CZ" sz="2800" dirty="0">
                <a:solidFill>
                  <a:srgbClr val="C00000"/>
                </a:solidFill>
              </a:rPr>
              <a:t>jsou názvy nebo jména osob, zvířat a míst</a:t>
            </a:r>
          </a:p>
          <a:p>
            <a:pPr algn="ctr"/>
            <a:r>
              <a:rPr lang="cs-CZ" sz="2400" dirty="0">
                <a:solidFill>
                  <a:srgbClr val="C00000"/>
                </a:solidFill>
              </a:rPr>
              <a:t>(měst, vesnic, řek, rybníků, hor….).</a:t>
            </a:r>
          </a:p>
          <a:p>
            <a:pPr algn="ctr"/>
            <a:endParaRPr lang="cs-CZ" sz="2800" dirty="0">
              <a:solidFill>
                <a:prstClr val="black"/>
              </a:solidFill>
            </a:endParaRPr>
          </a:p>
          <a:p>
            <a:pPr algn="ctr"/>
            <a:r>
              <a:rPr lang="cs-CZ" sz="2800" b="1" i="1" u="sng" dirty="0">
                <a:solidFill>
                  <a:schemeClr val="accent6">
                    <a:lumMod val="75000"/>
                  </a:schemeClr>
                </a:solidFill>
              </a:rPr>
              <a:t>Vlastní jména</a:t>
            </a:r>
            <a:r>
              <a:rPr lang="cs-CZ" sz="2800" b="1" i="1" u="sng" dirty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píšeme </a:t>
            </a:r>
            <a:r>
              <a:rPr lang="cs-CZ" sz="2800" b="1" i="1" u="sng" dirty="0">
                <a:solidFill>
                  <a:schemeClr val="accent6">
                    <a:lumMod val="75000"/>
                  </a:schemeClr>
                </a:solidFill>
              </a:rPr>
              <a:t>s velkým písmenem</a:t>
            </a:r>
            <a:r>
              <a:rPr lang="cs-CZ" sz="2800" dirty="0">
                <a:solidFill>
                  <a:srgbClr val="FF0000"/>
                </a:solidFill>
              </a:rPr>
              <a:t> na začátku, </a:t>
            </a:r>
            <a:r>
              <a:rPr lang="cs-CZ" sz="2400" i="1" dirty="0">
                <a:solidFill>
                  <a:srgbClr val="C00000"/>
                </a:solidFill>
              </a:rPr>
              <a:t>např. Labe, Kolín, Sněžka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7092" y="4293096"/>
            <a:ext cx="8271371" cy="156966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Před vlastními jmény někdy stojí slova, </a:t>
            </a:r>
          </a:p>
          <a:p>
            <a:pPr algn="ctr"/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která osobu, zvíře, věc nebo místo označují – jsou to </a:t>
            </a:r>
            <a:r>
              <a:rPr lang="cs-CZ" sz="2400" b="1" u="sng" dirty="0">
                <a:solidFill>
                  <a:srgbClr val="FF0000"/>
                </a:solidFill>
              </a:rPr>
              <a:t>jména obecná</a:t>
            </a:r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algn="ctr"/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Píší se </a:t>
            </a:r>
            <a:r>
              <a:rPr lang="cs-CZ" sz="2400" b="1" u="sng" dirty="0">
                <a:solidFill>
                  <a:srgbClr val="FF0000"/>
                </a:solidFill>
              </a:rPr>
              <a:t>s malými písmeny  </a:t>
            </a:r>
            <a:r>
              <a:rPr lang="cs-CZ" sz="2000" dirty="0">
                <a:solidFill>
                  <a:schemeClr val="bg2">
                    <a:lumMod val="25000"/>
                  </a:schemeClr>
                </a:solidFill>
              </a:rPr>
              <a:t>např. řeka, hora, pes, pan, paní…</a:t>
            </a:r>
          </a:p>
        </p:txBody>
      </p:sp>
    </p:spTree>
    <p:extLst>
      <p:ext uri="{BB962C8B-B14F-4D97-AF65-F5344CB8AC3E}">
        <p14:creationId xmlns:p14="http://schemas.microsoft.com/office/powerpoint/2010/main" val="29448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332656"/>
            <a:ext cx="8640959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Vyber vhodné dvojice, spoj je pastelkami a přepiš</a:t>
            </a:r>
            <a:r>
              <a:rPr lang="cs-CZ" sz="2400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78393"/>
            <a:ext cx="201622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řeka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hora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město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pes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lázně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prales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hlavní město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prezident</a:t>
            </a:r>
          </a:p>
          <a:p>
            <a:endParaRPr lang="cs-CZ" b="1" i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pohoří</a:t>
            </a:r>
            <a:endParaRPr lang="cs-CZ" b="1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4268" y="1457081"/>
            <a:ext cx="153490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Václav Klaus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Karlovy Vary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Krkonoše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Boubín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Sněžka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Praha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Labe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Alík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Kolín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Ivana\AppData\Local\Microsoft\Windows\Temporary Internet Files\Content.IE5\A2K4AVO7\MC900251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902" y="5118266"/>
            <a:ext cx="1241578" cy="1327552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50000"/>
              </a:schemeClr>
            </a:solidFill>
          </a:ln>
          <a:extLst/>
        </p:spPr>
      </p:pic>
      <p:cxnSp>
        <p:nvCxnSpPr>
          <p:cNvPr id="18" name="Přímá spojnice se šipkou 17"/>
          <p:cNvCxnSpPr/>
          <p:nvPr/>
        </p:nvCxnSpPr>
        <p:spPr>
          <a:xfrm flipV="1">
            <a:off x="2627784" y="3879050"/>
            <a:ext cx="3600400" cy="558062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3793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9330" y="2907437"/>
            <a:ext cx="2803973" cy="400110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MĚSTA A VESNICE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17936" y="2891379"/>
            <a:ext cx="1104790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cs typeface="Arial" pitchFamily="34" charset="0"/>
              </a:rPr>
              <a:t>STÁTY</a:t>
            </a:r>
            <a:endParaRPr lang="cs-CZ" sz="2000" b="1" dirty="0"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84854" y="2907436"/>
            <a:ext cx="946093" cy="400110"/>
          </a:xfrm>
          <a:prstGeom prst="rect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cs typeface="Arial" pitchFamily="34" charset="0"/>
              </a:rPr>
              <a:t>ŘEKY</a:t>
            </a:r>
            <a:endParaRPr lang="cs-CZ" sz="2000" b="1" dirty="0"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54556" y="2907438"/>
            <a:ext cx="1662194" cy="40011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cs typeface="Arial" pitchFamily="34" charset="0"/>
              </a:rPr>
              <a:t>ZVÍŘATA</a:t>
            </a:r>
            <a:endParaRPr lang="cs-CZ" sz="2000" b="1" dirty="0"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20978" y="2891380"/>
            <a:ext cx="1188146" cy="400110"/>
          </a:xfrm>
          <a:prstGeom prst="rect">
            <a:avLst/>
          </a:prstGeom>
          <a:solidFill>
            <a:srgbClr val="CCECFF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OSOBY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1268760"/>
            <a:ext cx="1467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Slovensko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7912" y="356229"/>
            <a:ext cx="8738583" cy="646331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Spojením roztřiď slova mezi osoby, zvířata, města a vesnice, státy a řeky.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25960" y="2275121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Alík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42264" y="1103341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Kolín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0172" y="1453425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Martin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2881" y="2317522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Francie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317522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Vltava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54556" y="1285916"/>
            <a:ext cx="1449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Nováková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9369" y="1076934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Rex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22480" y="2104356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Labe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6090" y="3768714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Micka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47542" y="5517232"/>
            <a:ext cx="1173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Lužnice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4230380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4797152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Adam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25524" y="5331086"/>
            <a:ext cx="1152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Terezka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42757" y="3999547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Česká republika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03260" y="5307841"/>
            <a:ext cx="15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Poděbrady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5623" y="4566319"/>
            <a:ext cx="1802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Vondráčková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42264" y="3768714"/>
            <a:ext cx="729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Líza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404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CITACE, POUŽITÉ ZDROJE</a:t>
            </a:r>
            <a:b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75656" y="1772816"/>
            <a:ext cx="36003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298088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149</TotalTime>
  <Words>267</Words>
  <Application>Microsoft Office PowerPoint</Application>
  <PresentationFormat>Předvádění na obrazovce (4:3)</PresentationFormat>
  <Paragraphs>93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Vlastní jména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Vlastní jména</dc:title>
  <dc:creator>Ivana</dc:creator>
  <cp:lastModifiedBy>Aleš Polívka</cp:lastModifiedBy>
  <cp:revision>20</cp:revision>
  <dcterms:created xsi:type="dcterms:W3CDTF">2012-01-25T19:12:49Z</dcterms:created>
  <dcterms:modified xsi:type="dcterms:W3CDTF">2012-03-14T21:28:59Z</dcterms:modified>
</cp:coreProperties>
</file>