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63" r:id="rId3"/>
    <p:sldId id="264" r:id="rId4"/>
    <p:sldId id="265" r:id="rId5"/>
    <p:sldId id="269" r:id="rId6"/>
    <p:sldId id="266" r:id="rId7"/>
    <p:sldId id="267" r:id="rId8"/>
    <p:sldId id="26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E434"/>
    <a:srgbClr val="F61B04"/>
    <a:srgbClr val="792D9B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494" autoAdjust="0"/>
  </p:normalViewPr>
  <p:slideViewPr>
    <p:cSldViewPr>
      <p:cViewPr>
        <p:scale>
          <a:sx n="70" d="100"/>
          <a:sy n="70" d="100"/>
        </p:scale>
        <p:origin x="-99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VY_32_INOVACE_13_M7_KOSOČTVEREC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KOSOČTVEREC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VY_32_INOVACE_13_M7_KOSOČTVEREC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KOSOČTVEREC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427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KOSOČTVEREC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3673072380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9208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JAK KOSOČTVEREC VZNIKL ?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Podle názvu můžeme říci, že </a:t>
            </a:r>
            <a:r>
              <a:rPr lang="cs-CZ" b="1" dirty="0" smtClean="0">
                <a:solidFill>
                  <a:srgbClr val="FF0000"/>
                </a:solidFill>
              </a:rPr>
              <a:t>kosočtverec</a:t>
            </a:r>
            <a:r>
              <a:rPr lang="cs-CZ" dirty="0" smtClean="0"/>
              <a:t> vznikl ze </a:t>
            </a:r>
            <a:r>
              <a:rPr lang="cs-CZ" b="1" dirty="0" smtClean="0">
                <a:solidFill>
                  <a:srgbClr val="FF0000"/>
                </a:solidFill>
              </a:rPr>
              <a:t>čtverce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smtClean="0"/>
              <a:t>a to jeho </a:t>
            </a:r>
            <a:r>
              <a:rPr lang="cs-CZ" b="1" dirty="0" smtClean="0">
                <a:solidFill>
                  <a:srgbClr val="FF0000"/>
                </a:solidFill>
              </a:rPr>
              <a:t>zkosením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       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259632" y="2716163"/>
            <a:ext cx="1440160" cy="14401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2105966">
            <a:off x="3694814" y="2433061"/>
            <a:ext cx="1440160" cy="14401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3680954">
            <a:off x="5916566" y="2407046"/>
            <a:ext cx="1440160" cy="14401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958676" y="4869160"/>
            <a:ext cx="1813123" cy="1440160"/>
          </a:xfrm>
          <a:prstGeom prst="parallelogram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5" y="4435525"/>
            <a:ext cx="28803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RŮZNÉ KOSOČTVERCE: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Kosoúhelník 8"/>
          <p:cNvSpPr/>
          <p:nvPr/>
        </p:nvSpPr>
        <p:spPr>
          <a:xfrm rot="19634520">
            <a:off x="3377406" y="4869160"/>
            <a:ext cx="1813123" cy="1440160"/>
          </a:xfrm>
          <a:prstGeom prst="parallelogram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Kosoúhelník 9"/>
          <p:cNvSpPr/>
          <p:nvPr/>
        </p:nvSpPr>
        <p:spPr>
          <a:xfrm rot="16972134">
            <a:off x="5793479" y="4869159"/>
            <a:ext cx="1813123" cy="1440160"/>
          </a:xfrm>
          <a:prstGeom prst="parallelogram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316053"/>
            <a:ext cx="28803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RŮZNÉ ČTVERCE: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683568" y="4365104"/>
            <a:ext cx="756084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201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71095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POJĎME SI HRÁT: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46332"/>
            <a:ext cx="2375825" cy="1781869"/>
          </a:xfrm>
        </p:spPr>
      </p:pic>
      <p:sp>
        <p:nvSpPr>
          <p:cNvPr id="5" name="TextovéPole 4"/>
          <p:cNvSpPr txBox="1"/>
          <p:nvPr/>
        </p:nvSpPr>
        <p:spPr>
          <a:xfrm>
            <a:off x="3635896" y="1340768"/>
            <a:ext cx="3888432" cy="1569660"/>
          </a:xfrm>
          <a:prstGeom prst="rect">
            <a:avLst/>
          </a:prstGeom>
          <a:solidFill>
            <a:srgbClr val="E4E434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Tentokrát si budeme hrát se špejlemi.</a:t>
            </a:r>
          </a:p>
          <a:p>
            <a:r>
              <a:rPr lang="cs-CZ" sz="2400" dirty="0" smtClean="0"/>
              <a:t>Vezmeme si jich několik a zkrátíme na různé délky.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374994"/>
            <a:ext cx="4233664" cy="317524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3988767"/>
            <a:ext cx="3096344" cy="1569660"/>
          </a:xfrm>
          <a:prstGeom prst="rect">
            <a:avLst/>
          </a:prstGeom>
          <a:solidFill>
            <a:srgbClr val="E4E434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 4 stejně dlouhých špejlí snadno sestavíme </a:t>
            </a:r>
            <a:r>
              <a:rPr lang="cs-CZ" sz="2400" b="1" dirty="0" smtClean="0">
                <a:solidFill>
                  <a:srgbClr val="F61B04"/>
                </a:solidFill>
              </a:rPr>
              <a:t>ČTVEREC.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68804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764704"/>
            <a:ext cx="3480387" cy="26102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777897"/>
            <a:ext cx="3480386" cy="2610290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251520" y="1844824"/>
            <a:ext cx="1224136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031940" y="1831014"/>
            <a:ext cx="1224136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404" y="3717032"/>
            <a:ext cx="3480387" cy="261029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9" y="3702546"/>
            <a:ext cx="3484240" cy="261318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17468" y="3388187"/>
            <a:ext cx="7920880" cy="461665"/>
          </a:xfrm>
          <a:prstGeom prst="rect">
            <a:avLst/>
          </a:prstGeom>
          <a:solidFill>
            <a:srgbClr val="E4E434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ZKOSÍM 2 STRANY ČTVERCE VZNIKNE </a:t>
            </a:r>
            <a:r>
              <a:rPr lang="cs-CZ" sz="2400" b="1" dirty="0" smtClean="0"/>
              <a:t>KOSOČTVEREC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281286" y="4869160"/>
            <a:ext cx="1224136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031940" y="4653136"/>
            <a:ext cx="1224136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587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6903" y="1412776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HRAJEME SI S PAPÍREM: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8823" y="2034907"/>
            <a:ext cx="2705025" cy="3785652"/>
          </a:xfrm>
          <a:prstGeom prst="rect">
            <a:avLst/>
          </a:prstGeom>
          <a:solidFill>
            <a:srgbClr val="E4E434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Abychom mohli zkoumat vlastnosti čtverce a kosočtverce, vyrobíme si dva modely z papíru</a:t>
            </a:r>
          </a:p>
          <a:p>
            <a:r>
              <a:rPr lang="cs-CZ" sz="2400" dirty="0" smtClean="0"/>
              <a:t>Pozor, jen s použitím nůžek a papíru.</a:t>
            </a:r>
          </a:p>
          <a:p>
            <a:r>
              <a:rPr lang="cs-CZ" sz="2400" dirty="0" smtClean="0"/>
              <a:t>Víte jak na to ?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9890" y="2034907"/>
            <a:ext cx="1595141" cy="119635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4958" y="2017662"/>
            <a:ext cx="1618134" cy="121360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9600" y="2034907"/>
            <a:ext cx="1573535" cy="11801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4351" y="3545839"/>
            <a:ext cx="1750183" cy="13126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0931" y="3545839"/>
            <a:ext cx="1750184" cy="131263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9546" y="5147670"/>
            <a:ext cx="1839795" cy="13798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0931" y="5147670"/>
            <a:ext cx="1833398" cy="1375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85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85496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CO TEDY MŮŽEME O KOSOČTVERCI ŘÍCI?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93176"/>
          </a:xfrm>
        </p:spPr>
        <p:txBody>
          <a:bodyPr/>
          <a:lstStyle/>
          <a:p>
            <a:r>
              <a:rPr lang="cs-CZ" b="1" dirty="0" smtClean="0"/>
              <a:t>Má všechny strany stejně dlouhé</a:t>
            </a:r>
          </a:p>
          <a:p>
            <a:r>
              <a:rPr lang="cs-CZ" b="1" dirty="0" smtClean="0"/>
              <a:t>Dvě protější strany jsou rovnoběžné</a:t>
            </a:r>
          </a:p>
          <a:p>
            <a:r>
              <a:rPr lang="cs-CZ" b="1" dirty="0" smtClean="0"/>
              <a:t>Součet vnitřních úhlů je 360° </a:t>
            </a:r>
            <a:r>
              <a:rPr lang="cs-CZ" dirty="0" smtClean="0"/>
              <a:t>(tak jako u každého </a:t>
            </a:r>
            <a:r>
              <a:rPr lang="cs-CZ" dirty="0" err="1" smtClean="0"/>
              <a:t>čtyřúhelníka</a:t>
            </a:r>
            <a:r>
              <a:rPr lang="cs-CZ" dirty="0" smtClean="0"/>
              <a:t>)</a:t>
            </a:r>
          </a:p>
          <a:p>
            <a:r>
              <a:rPr lang="cs-CZ" dirty="0" smtClean="0"/>
              <a:t>Co můžeme říci </a:t>
            </a:r>
          </a:p>
          <a:p>
            <a:pPr marL="0" indent="0">
              <a:buNone/>
            </a:pPr>
            <a:r>
              <a:rPr lang="cs-CZ" dirty="0" smtClean="0"/>
              <a:t>    o protilehlých úhlech?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Ověřte úhloměrem: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</a:t>
            </a:r>
            <a:r>
              <a:rPr lang="el-GR" dirty="0" smtClean="0"/>
              <a:t>α</a:t>
            </a:r>
            <a:r>
              <a:rPr lang="cs-CZ" dirty="0" smtClean="0"/>
              <a:t>I = I</a:t>
            </a:r>
            <a:r>
              <a:rPr lang="el-GR" dirty="0" smtClean="0"/>
              <a:t>γ</a:t>
            </a:r>
            <a:r>
              <a:rPr lang="cs-CZ" dirty="0" smtClean="0"/>
              <a:t>I ; I</a:t>
            </a:r>
            <a:r>
              <a:rPr lang="el-GR" dirty="0" smtClean="0"/>
              <a:t>β</a:t>
            </a:r>
            <a:r>
              <a:rPr lang="cs-CZ" dirty="0" smtClean="0"/>
              <a:t>I = I</a:t>
            </a:r>
            <a:r>
              <a:rPr lang="el-GR" dirty="0" smtClean="0"/>
              <a:t>δ</a:t>
            </a:r>
            <a:r>
              <a:rPr lang="cs-CZ" dirty="0" smtClean="0"/>
              <a:t>I</a:t>
            </a:r>
          </a:p>
          <a:p>
            <a:r>
              <a:rPr lang="cs-CZ" b="1" dirty="0" smtClean="0"/>
              <a:t>Protilehlé </a:t>
            </a:r>
            <a:r>
              <a:rPr lang="cs-CZ" b="1" dirty="0"/>
              <a:t>úhly jsou shodné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429000"/>
            <a:ext cx="3816424" cy="286231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45782" y="501317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61B04"/>
                </a:solidFill>
              </a:rPr>
              <a:t>α</a:t>
            </a:r>
            <a:endParaRPr lang="cs-CZ" sz="2400" b="1" dirty="0">
              <a:solidFill>
                <a:srgbClr val="F61B04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39197" y="4433121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61B04"/>
                </a:solidFill>
              </a:rPr>
              <a:t>δ</a:t>
            </a:r>
            <a:endParaRPr lang="cs-CZ" sz="2400" b="1" dirty="0">
              <a:solidFill>
                <a:srgbClr val="F61B04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6296" y="440152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61B04"/>
                </a:solidFill>
              </a:rPr>
              <a:t>γ</a:t>
            </a:r>
            <a:endParaRPr lang="cs-CZ" sz="2400" b="1" dirty="0">
              <a:solidFill>
                <a:srgbClr val="F61B04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503827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61B04"/>
                </a:solidFill>
              </a:rPr>
              <a:t>β</a:t>
            </a:r>
            <a:endParaRPr lang="cs-CZ" sz="2400" b="1" dirty="0">
              <a:solidFill>
                <a:srgbClr val="F61B0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279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PŘÍČKY UVNITŘ KOSOČTVERCE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56792"/>
            <a:ext cx="3395231" cy="2546424"/>
          </a:xfrm>
        </p:spPr>
      </p:pic>
      <p:cxnSp>
        <p:nvCxnSpPr>
          <p:cNvPr id="6" name="Přímá spojnice 5"/>
          <p:cNvCxnSpPr/>
          <p:nvPr/>
        </p:nvCxnSpPr>
        <p:spPr>
          <a:xfrm flipV="1">
            <a:off x="971600" y="2348880"/>
            <a:ext cx="2448272" cy="129614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835696" y="2348880"/>
            <a:ext cx="792088" cy="129614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134197" y="1473458"/>
            <a:ext cx="46805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b="1" dirty="0" smtClean="0"/>
              <a:t>Úhlopříčky</a:t>
            </a:r>
            <a:r>
              <a:rPr lang="cs-CZ" sz="2400" dirty="0" smtClean="0"/>
              <a:t> půlí úhly při vrcholech, </a:t>
            </a:r>
            <a:r>
              <a:rPr lang="cs-CZ" sz="2400" b="1" dirty="0" smtClean="0"/>
              <a:t>jsou</a:t>
            </a:r>
            <a:r>
              <a:rPr lang="cs-CZ" sz="2400" dirty="0" smtClean="0"/>
              <a:t> to tedy </a:t>
            </a:r>
            <a:r>
              <a:rPr lang="cs-CZ" sz="2400" b="1" dirty="0" smtClean="0"/>
              <a:t>osy úhlů </a:t>
            </a:r>
            <a:r>
              <a:rPr lang="cs-CZ" sz="2400" dirty="0" smtClean="0"/>
              <a:t>(ověřte úhloměrem)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Úhlopříčky jsou </a:t>
            </a:r>
            <a:r>
              <a:rPr lang="cs-CZ" sz="2400" dirty="0" smtClean="0"/>
              <a:t>na sebe </a:t>
            </a:r>
            <a:r>
              <a:rPr lang="cs-CZ" sz="2400" b="1" dirty="0" smtClean="0"/>
              <a:t>navzájem</a:t>
            </a:r>
            <a:r>
              <a:rPr lang="cs-CZ" sz="2400" dirty="0" smtClean="0"/>
              <a:t> </a:t>
            </a:r>
            <a:r>
              <a:rPr lang="cs-CZ" sz="2400" b="1" dirty="0" smtClean="0"/>
              <a:t>kolmé</a:t>
            </a:r>
            <a:r>
              <a:rPr lang="cs-CZ" sz="2400" dirty="0" smtClean="0"/>
              <a:t> </a:t>
            </a:r>
            <a:r>
              <a:rPr lang="cs-CZ" sz="2400" dirty="0"/>
              <a:t>(ověřte úhloměrem</a:t>
            </a:r>
            <a:r>
              <a:rPr lang="cs-CZ" sz="2400" dirty="0" smtClean="0"/>
              <a:t>)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Úhlopříčky se navzájem půlí </a:t>
            </a:r>
            <a:r>
              <a:rPr lang="cs-CZ" sz="2400" dirty="0" smtClean="0"/>
              <a:t>(ověřte pravítkem)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23728" y="252741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90°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1597015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ÚHLOPŘÍČKY: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561681"/>
            <a:ext cx="2736304" cy="2052228"/>
          </a:xfrm>
          <a:prstGeom prst="rect">
            <a:avLst/>
          </a:prstGeom>
        </p:spPr>
      </p:pic>
      <p:sp>
        <p:nvSpPr>
          <p:cNvPr id="18" name="Tlačítko akce: Nápověda 17">
            <a:hlinkClick r:id="" action="ppaction://noaction" highlightClick="1"/>
          </p:cNvPr>
          <p:cNvSpPr/>
          <p:nvPr/>
        </p:nvSpPr>
        <p:spPr>
          <a:xfrm>
            <a:off x="2915816" y="5085184"/>
            <a:ext cx="648072" cy="576064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439652" y="4623519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PLATÍ TOTÉŽ I VE ČTVERCI?</a:t>
            </a:r>
            <a:endParaRPr lang="cs-CZ" sz="2400" dirty="0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5724128" y="5085184"/>
            <a:ext cx="1152128" cy="115212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724128" y="5047735"/>
            <a:ext cx="1152128" cy="118957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456573" y="544057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90°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3558" y="5775647"/>
            <a:ext cx="46445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ANO, TOTÉŽ PLATÍ I PRO ČTVEREC.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4940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PŘÍČKY UVNITŘ KOSOČTVERCE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56792"/>
            <a:ext cx="2876008" cy="2157006"/>
          </a:xfrm>
        </p:spPr>
      </p:pic>
      <p:sp>
        <p:nvSpPr>
          <p:cNvPr id="7" name="Obdélník 6"/>
          <p:cNvSpPr/>
          <p:nvPr/>
        </p:nvSpPr>
        <p:spPr>
          <a:xfrm>
            <a:off x="611560" y="1628800"/>
            <a:ext cx="17903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STŘEDNÍ PŘÍČKY</a:t>
            </a:r>
            <a:r>
              <a:rPr lang="cs-CZ" b="1" dirty="0">
                <a:solidFill>
                  <a:srgbClr val="FF0000"/>
                </a:solidFill>
              </a:rPr>
              <a:t>: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1187624" y="2780928"/>
            <a:ext cx="144016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600647" y="2240868"/>
            <a:ext cx="648072" cy="108012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134197" y="1473458"/>
            <a:ext cx="46805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Střední příčky jsou </a:t>
            </a:r>
            <a:r>
              <a:rPr lang="cs-CZ" sz="2400" b="1" dirty="0" smtClean="0"/>
              <a:t>spojnice středů protějších stran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Střední příčky </a:t>
            </a:r>
            <a:r>
              <a:rPr lang="cs-CZ" sz="2400" b="1" dirty="0" smtClean="0"/>
              <a:t>jsou rovnoběžné se stranami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Střední příčky </a:t>
            </a:r>
            <a:r>
              <a:rPr lang="cs-CZ" sz="2400" b="1" dirty="0" smtClean="0"/>
              <a:t>mají stejnou velikost jako strany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439652" y="4623519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PLATÍ TOTÉŽ I VE ČTVERCI?</a:t>
            </a:r>
            <a:endParaRPr lang="cs-CZ" sz="24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561681"/>
            <a:ext cx="2736304" cy="2052228"/>
          </a:xfrm>
          <a:prstGeom prst="rect">
            <a:avLst/>
          </a:prstGeom>
        </p:spPr>
      </p:pic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2915816" y="5085184"/>
            <a:ext cx="648072" cy="576064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93558" y="5775647"/>
            <a:ext cx="46445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ANO, TOTÉŽ PLATÍ I PRO ČTVEREC.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5724128" y="5661248"/>
            <a:ext cx="115212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313884" y="5085184"/>
            <a:ext cx="0" cy="115212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2642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 fontScale="92500" lnSpcReduction="10000"/>
          </a:bodyPr>
          <a:lstStyle/>
          <a:p>
            <a:r>
              <a:rPr lang="cs-CZ" sz="2200" dirty="0" smtClean="0"/>
              <a:t>Tento výukový materiál bude využíván v hodině geometrie v 7. ročníku, jako doplňkový materiál na téma: kosočtverec. </a:t>
            </a:r>
          </a:p>
          <a:p>
            <a:r>
              <a:rPr lang="cs-CZ" sz="2200" dirty="0" smtClean="0"/>
              <a:t>Začátek hodiny věnujeme vizuálnímu rozlišení čtverce a kosočtverce.</a:t>
            </a:r>
          </a:p>
          <a:p>
            <a:r>
              <a:rPr lang="cs-CZ" sz="2200" dirty="0" smtClean="0"/>
              <a:t>Pak následuje manuální práce s papírem a nůžkami. Z papíru vytvoříme čtverec a kosočtverec bez rýsovacích pomůcek, pouze s použitím nůžek.</a:t>
            </a:r>
          </a:p>
          <a:p>
            <a:r>
              <a:rPr lang="cs-CZ" sz="2200" dirty="0" smtClean="0"/>
              <a:t>Každý žák pracuje sám, následně na tabuli promítáme možná řešení.</a:t>
            </a:r>
          </a:p>
          <a:p>
            <a:r>
              <a:rPr lang="cs-CZ" sz="2200" dirty="0" smtClean="0"/>
              <a:t>Na vzniklých čtvercích a kosočtvercích následně zkoumáme  vlastnosti úhlopříček a vnitřních úhlů ve čtverci a kosočtverci a hledáme souvislost mezi čtvercem a kosočtvercem.</a:t>
            </a:r>
          </a:p>
          <a:p>
            <a:r>
              <a:rPr lang="cs-CZ" sz="2200" dirty="0" smtClean="0"/>
              <a:t>Vystřižené čtverce a kosočtverce si následně žáci vlepí do sešitu a připíší fakta o úhlopříčkách a vnitřních úhlech.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Geometrie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Fraus 2008</a:t>
            </a:r>
          </a:p>
          <a:p>
            <a:pPr>
              <a:buNone/>
            </a:pPr>
            <a:r>
              <a:rPr lang="cs-CZ" sz="1400" i="1" dirty="0"/>
              <a:t>	</a:t>
            </a:r>
            <a:r>
              <a:rPr lang="cs-CZ" sz="1400" i="1" dirty="0" smtClean="0"/>
              <a:t>		- foto – archiv autora</a:t>
            </a:r>
          </a:p>
          <a:p>
            <a:pPr>
              <a:buNone/>
            </a:pPr>
            <a:r>
              <a:rPr lang="cs-CZ" sz="2400" i="1" dirty="0" smtClean="0"/>
              <a:t>			</a:t>
            </a:r>
            <a:endParaRPr lang="cs-CZ" sz="1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1805</TotalTime>
  <Words>397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MATEMATIKA – GEOMETRIE 7</vt:lpstr>
      <vt:lpstr>JAK KOSOČTVEREC VZNIKL ?</vt:lpstr>
      <vt:lpstr>POJĎME SI HRÁT:</vt:lpstr>
      <vt:lpstr>Prezentace aplikace PowerPoint</vt:lpstr>
      <vt:lpstr>Prezentace aplikace PowerPoint</vt:lpstr>
      <vt:lpstr>CO TEDY MŮŽEME O KOSOČTVERCI ŘÍCI?</vt:lpstr>
      <vt:lpstr>PŘÍČKY UVNITŘ KOSOČTVERCE</vt:lpstr>
      <vt:lpstr>PŘÍČKY UVNITŘ KOSOČTVERCE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285</cp:revision>
  <dcterms:created xsi:type="dcterms:W3CDTF">2011-11-27T20:43:59Z</dcterms:created>
  <dcterms:modified xsi:type="dcterms:W3CDTF">2012-08-22T20:52:18Z</dcterms:modified>
</cp:coreProperties>
</file>