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63" r:id="rId3"/>
    <p:sldId id="269" r:id="rId4"/>
    <p:sldId id="270" r:id="rId5"/>
    <p:sldId id="266" r:id="rId6"/>
    <p:sldId id="267" r:id="rId7"/>
    <p:sldId id="268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E434"/>
    <a:srgbClr val="F61B04"/>
    <a:srgbClr val="792D9B"/>
    <a:srgbClr val="FF66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294" autoAdjust="0"/>
    <p:restoredTop sz="94494" autoAdjust="0"/>
  </p:normalViewPr>
  <p:slideViewPr>
    <p:cSldViewPr>
      <p:cViewPr varScale="1">
        <p:scale>
          <a:sx n="97" d="100"/>
          <a:sy n="97" d="100"/>
        </p:scale>
        <p:origin x="-114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VY_32_INOVACE_15_M7_KOSODÉLNÍK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Základní škola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KOSODÉLNÍK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Základní škola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VY_32_INOVACE_15_M7_KOSODÉLNÍK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KOSODÉLNÍK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6427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12.jpe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KOSODÉLNÍK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xmlns="" val="4067904340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9208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JAK KOSODÉLNÍK VZNIKL ?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Podle názvu můžeme říci, že </a:t>
            </a:r>
            <a:r>
              <a:rPr lang="cs-CZ" b="1" dirty="0" smtClean="0">
                <a:solidFill>
                  <a:srgbClr val="FF0000"/>
                </a:solidFill>
              </a:rPr>
              <a:t>kosodélník</a:t>
            </a:r>
            <a:r>
              <a:rPr lang="cs-CZ" dirty="0" smtClean="0"/>
              <a:t> vznikl z </a:t>
            </a:r>
            <a:r>
              <a:rPr lang="cs-CZ" b="1" dirty="0" smtClean="0">
                <a:solidFill>
                  <a:srgbClr val="FF0000"/>
                </a:solidFill>
              </a:rPr>
              <a:t>obdélníku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 smtClean="0"/>
              <a:t>a to jeho </a:t>
            </a:r>
            <a:r>
              <a:rPr lang="cs-CZ" b="1" dirty="0" smtClean="0">
                <a:solidFill>
                  <a:srgbClr val="FF0000"/>
                </a:solidFill>
              </a:rPr>
              <a:t>zkosením</a:t>
            </a:r>
            <a:r>
              <a:rPr lang="cs-CZ" dirty="0" smtClean="0"/>
              <a:t>: opět si pohrajeme se špejlemi: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                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4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8485" t="-9768" r="8485" b="9768"/>
          <a:stretch/>
        </p:blipFill>
        <p:spPr>
          <a:xfrm>
            <a:off x="323528" y="3677580"/>
            <a:ext cx="3561589" cy="26711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5748" y="3892865"/>
            <a:ext cx="3274543" cy="2455907"/>
          </a:xfrm>
          <a:prstGeom prst="rect">
            <a:avLst/>
          </a:prstGeom>
        </p:spPr>
      </p:pic>
      <p:sp>
        <p:nvSpPr>
          <p:cNvPr id="16" name="Šipka doprava 15"/>
          <p:cNvSpPr/>
          <p:nvPr/>
        </p:nvSpPr>
        <p:spPr>
          <a:xfrm>
            <a:off x="179512" y="5011255"/>
            <a:ext cx="1224136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885117" y="4868790"/>
            <a:ext cx="1224136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56630" y="2477251"/>
            <a:ext cx="4214514" cy="1200329"/>
          </a:xfrm>
          <a:prstGeom prst="rect">
            <a:avLst/>
          </a:prstGeom>
          <a:solidFill>
            <a:srgbClr val="E4E434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 dvou dvojic stejně dlouhých špejlí vznikne </a:t>
            </a:r>
            <a:r>
              <a:rPr lang="cs-CZ" sz="2400" b="1" dirty="0" smtClean="0"/>
              <a:t>obdélník</a:t>
            </a:r>
            <a:r>
              <a:rPr lang="cs-CZ" sz="2400" dirty="0" smtClean="0"/>
              <a:t> o stranách </a:t>
            </a:r>
            <a:r>
              <a:rPr lang="cs-CZ" sz="2400" b="1" dirty="0" smtClean="0"/>
              <a:t>a, b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9196" y="2967206"/>
            <a:ext cx="1189922" cy="8924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0312" y="1864960"/>
            <a:ext cx="1368152" cy="1026114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420692" y="3096705"/>
            <a:ext cx="3207163" cy="1200329"/>
          </a:xfrm>
          <a:prstGeom prst="rect">
            <a:avLst/>
          </a:prstGeom>
          <a:solidFill>
            <a:srgbClr val="E4E434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Zkosením </a:t>
            </a:r>
            <a:r>
              <a:rPr lang="cs-CZ" sz="2400" b="1" dirty="0" smtClean="0"/>
              <a:t>obdélníka </a:t>
            </a:r>
            <a:r>
              <a:rPr lang="cs-CZ" sz="2400" dirty="0" smtClean="0"/>
              <a:t>vznikne </a:t>
            </a:r>
            <a:r>
              <a:rPr lang="cs-CZ" sz="2400" b="1" dirty="0" smtClean="0"/>
              <a:t>kosodélník</a:t>
            </a:r>
            <a:r>
              <a:rPr lang="cs-CZ" sz="2400" dirty="0" smtClean="0"/>
              <a:t> o stranách </a:t>
            </a:r>
            <a:r>
              <a:rPr lang="cs-CZ" sz="2400" b="1" dirty="0" smtClean="0"/>
              <a:t>a, b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912201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58396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HRAJEME SI S PAPÍREM A NŮŽKAMI: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143171"/>
            <a:ext cx="7488832" cy="830997"/>
          </a:xfrm>
          <a:prstGeom prst="rect">
            <a:avLst/>
          </a:prstGeom>
          <a:solidFill>
            <a:srgbClr val="E4E434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Čtverec a kosočtverec už umíme vyrobit z papíru pouze s použitím nůžek. A co obdélník a kosodélník? Víte jak na to? </a:t>
            </a:r>
            <a:endParaRPr lang="cs-CZ" sz="24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7864" y="2096816"/>
            <a:ext cx="2505472" cy="187910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44904" y="2101412"/>
            <a:ext cx="2505472" cy="187910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4077072"/>
            <a:ext cx="3441576" cy="2581182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323528" y="2197568"/>
            <a:ext cx="30243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Z pravidelného listu papíru získáme přeložením obdélník, který odstřihneme.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00600" y="4365104"/>
            <a:ext cx="30243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Odstřihneme libovolný roh </a:t>
            </a:r>
            <a:r>
              <a:rPr lang="cs-CZ" sz="2400" dirty="0" smtClean="0"/>
              <a:t>obdélníka </a:t>
            </a:r>
            <a:r>
              <a:rPr lang="cs-CZ" sz="2400" dirty="0" smtClean="0"/>
              <a:t>tak, že zbyde pravoúhlý trojúhelník.</a:t>
            </a:r>
          </a:p>
        </p:txBody>
      </p:sp>
    </p:spTree>
    <p:extLst>
      <p:ext uri="{BB962C8B-B14F-4D97-AF65-F5344CB8AC3E}">
        <p14:creationId xmlns:p14="http://schemas.microsoft.com/office/powerpoint/2010/main" xmlns="" val="200185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887815"/>
            <a:ext cx="2808312" cy="210623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45000"/>
                    </a14:imgEffect>
                    <a14:imgEffect>
                      <a14:brightnessContrast bright="-14000" contras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14713" y="1628800"/>
            <a:ext cx="2952328" cy="221424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-22000" contras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3818266"/>
            <a:ext cx="3585592" cy="268919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491880" y="740603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Odstřiženou část otočíme a umístíme jí do druhého rohu zbytku obdélníka.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27984" y="4060775"/>
            <a:ext cx="46085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Podle odstřiženého a otočeného trojúhelníka odstřihneme druhý roh obdélníka.</a:t>
            </a:r>
          </a:p>
          <a:p>
            <a:r>
              <a:rPr lang="cs-CZ" sz="2400" dirty="0" smtClean="0"/>
              <a:t>5. Odstřižením dvou shodných pravoúhlých trojúhelníků vznikne kosodélník.</a:t>
            </a:r>
            <a:endParaRPr lang="cs-CZ" sz="24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6516216" y="2204864"/>
            <a:ext cx="0" cy="9361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516216" y="2204864"/>
            <a:ext cx="360040" cy="9361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516216" y="3140968"/>
            <a:ext cx="36004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ahnutá šipka dolů 14"/>
          <p:cNvSpPr/>
          <p:nvPr/>
        </p:nvSpPr>
        <p:spPr>
          <a:xfrm flipH="1">
            <a:off x="6696236" y="1788449"/>
            <a:ext cx="1008112" cy="304966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ů 15"/>
          <p:cNvSpPr/>
          <p:nvPr/>
        </p:nvSpPr>
        <p:spPr>
          <a:xfrm flipH="1">
            <a:off x="1187624" y="1038668"/>
            <a:ext cx="1008112" cy="304966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1259632" y="4869160"/>
            <a:ext cx="100811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259632" y="4869160"/>
            <a:ext cx="216024" cy="72008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475656" y="5589240"/>
            <a:ext cx="100811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287600" y="4869160"/>
            <a:ext cx="216024" cy="72008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6635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74840" y="3448256"/>
            <a:ext cx="3274543" cy="245590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85496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CO TEDY MŮŽEME O KOSODÉLNÍKU ŘÍCI?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93176"/>
          </a:xfrm>
        </p:spPr>
        <p:txBody>
          <a:bodyPr/>
          <a:lstStyle/>
          <a:p>
            <a:r>
              <a:rPr lang="cs-CZ" b="1" dirty="0" smtClean="0"/>
              <a:t>Má dvě </a:t>
            </a:r>
            <a:r>
              <a:rPr lang="cs-CZ" b="1" dirty="0"/>
              <a:t>dvojice stejně </a:t>
            </a:r>
            <a:r>
              <a:rPr lang="cs-CZ" b="1" dirty="0" smtClean="0"/>
              <a:t>dlouhých stran</a:t>
            </a:r>
          </a:p>
          <a:p>
            <a:r>
              <a:rPr lang="cs-CZ" b="1" dirty="0" smtClean="0"/>
              <a:t>Dvě protější strany jsou rovnoběžné</a:t>
            </a:r>
          </a:p>
          <a:p>
            <a:r>
              <a:rPr lang="cs-CZ" b="1" dirty="0" smtClean="0"/>
              <a:t>Součet vnitřních úhlů je 360° </a:t>
            </a:r>
            <a:r>
              <a:rPr lang="cs-CZ" dirty="0" smtClean="0"/>
              <a:t>(tak jako u každého čtyřúhelníku)</a:t>
            </a:r>
          </a:p>
          <a:p>
            <a:r>
              <a:rPr lang="cs-CZ" dirty="0" smtClean="0"/>
              <a:t>Co můžeme říci </a:t>
            </a:r>
          </a:p>
          <a:p>
            <a:pPr marL="0" indent="0">
              <a:buNone/>
            </a:pPr>
            <a:r>
              <a:rPr lang="cs-CZ" dirty="0" smtClean="0"/>
              <a:t>    o protilehlých úhlech?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Ověřte úhloměrem: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</a:t>
            </a:r>
            <a:r>
              <a:rPr lang="el-GR" dirty="0" smtClean="0"/>
              <a:t>α</a:t>
            </a:r>
            <a:r>
              <a:rPr lang="cs-CZ" dirty="0" smtClean="0"/>
              <a:t>I = I</a:t>
            </a:r>
            <a:r>
              <a:rPr lang="el-GR" dirty="0" smtClean="0"/>
              <a:t>γ</a:t>
            </a:r>
            <a:r>
              <a:rPr lang="cs-CZ" dirty="0" smtClean="0"/>
              <a:t>I ; I</a:t>
            </a:r>
            <a:r>
              <a:rPr lang="el-GR" dirty="0" smtClean="0"/>
              <a:t>β</a:t>
            </a:r>
            <a:r>
              <a:rPr lang="cs-CZ" dirty="0" smtClean="0"/>
              <a:t>I = I</a:t>
            </a:r>
            <a:r>
              <a:rPr lang="el-GR" dirty="0" smtClean="0"/>
              <a:t>δ</a:t>
            </a:r>
            <a:r>
              <a:rPr lang="cs-CZ" dirty="0" smtClean="0"/>
              <a:t>I</a:t>
            </a:r>
          </a:p>
          <a:p>
            <a:r>
              <a:rPr lang="cs-CZ" b="1" dirty="0" smtClean="0"/>
              <a:t>Protilehlé </a:t>
            </a:r>
            <a:r>
              <a:rPr lang="cs-CZ" b="1" dirty="0"/>
              <a:t>úhly jsou shodné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67927" y="467158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61B04"/>
                </a:solidFill>
              </a:rPr>
              <a:t>α</a:t>
            </a:r>
            <a:endParaRPr lang="cs-CZ" sz="2400" b="1" dirty="0">
              <a:solidFill>
                <a:srgbClr val="F61B04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4214543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61B04"/>
                </a:solidFill>
              </a:rPr>
              <a:t>δ</a:t>
            </a:r>
            <a:endParaRPr lang="cs-CZ" sz="2400" b="1" dirty="0">
              <a:solidFill>
                <a:srgbClr val="F61B04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22380" y="411454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61B04"/>
                </a:solidFill>
              </a:rPr>
              <a:t>γ</a:t>
            </a:r>
            <a:endParaRPr lang="cs-CZ" sz="2400" b="1" dirty="0">
              <a:solidFill>
                <a:srgbClr val="F61B04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3097" y="459390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61B04"/>
                </a:solidFill>
              </a:rPr>
              <a:t>β</a:t>
            </a:r>
            <a:endParaRPr lang="cs-CZ" sz="2400" b="1" dirty="0">
              <a:solidFill>
                <a:srgbClr val="F61B04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80367" y="503517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61B04"/>
                </a:solidFill>
              </a:rPr>
              <a:t>a</a:t>
            </a:r>
            <a:endParaRPr lang="cs-CZ" sz="2400" b="1" dirty="0">
              <a:solidFill>
                <a:srgbClr val="F61B04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86032" y="455969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61B04"/>
                </a:solidFill>
              </a:rPr>
              <a:t>b</a:t>
            </a:r>
            <a:endParaRPr lang="cs-CZ" sz="2400" b="1" dirty="0">
              <a:solidFill>
                <a:srgbClr val="F61B0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279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Zástupný symbol pro obsah 1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6211" y="1542769"/>
            <a:ext cx="3271058" cy="245641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PŘÍČKY UVNITŘ KOSODÉLNÍKA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34197" y="1473458"/>
            <a:ext cx="46805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b="1" dirty="0" smtClean="0"/>
              <a:t>Úhlopříčky</a:t>
            </a:r>
            <a:r>
              <a:rPr lang="cs-CZ" sz="2400" dirty="0" smtClean="0"/>
              <a:t> nepůlí úhly při vrcholech, </a:t>
            </a:r>
            <a:r>
              <a:rPr lang="cs-CZ" sz="2400" b="1" dirty="0" smtClean="0"/>
              <a:t>nejsou</a:t>
            </a:r>
            <a:r>
              <a:rPr lang="cs-CZ" sz="2400" dirty="0" smtClean="0"/>
              <a:t> to tedy </a:t>
            </a:r>
            <a:r>
              <a:rPr lang="cs-CZ" sz="2400" b="1" dirty="0" smtClean="0"/>
              <a:t>osy úhlů </a:t>
            </a:r>
            <a:r>
              <a:rPr lang="cs-CZ" sz="2400" dirty="0" smtClean="0"/>
              <a:t>(ověřte úhloměrem)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Úhlopříčky nejsou </a:t>
            </a:r>
            <a:r>
              <a:rPr lang="cs-CZ" sz="2400" dirty="0" smtClean="0"/>
              <a:t>na sebe </a:t>
            </a:r>
            <a:r>
              <a:rPr lang="cs-CZ" sz="2400" b="1" dirty="0" smtClean="0"/>
              <a:t>navzájem</a:t>
            </a:r>
            <a:r>
              <a:rPr lang="cs-CZ" sz="2400" dirty="0" smtClean="0"/>
              <a:t> </a:t>
            </a:r>
            <a:r>
              <a:rPr lang="cs-CZ" sz="2400" b="1" dirty="0" smtClean="0"/>
              <a:t>kolmé</a:t>
            </a:r>
            <a:r>
              <a:rPr lang="cs-CZ" sz="2400" dirty="0" smtClean="0"/>
              <a:t> </a:t>
            </a:r>
            <a:r>
              <a:rPr lang="cs-CZ" sz="2400" dirty="0"/>
              <a:t>(ověřte úhloměrem</a:t>
            </a:r>
            <a:r>
              <a:rPr lang="cs-CZ" sz="2400" dirty="0" smtClean="0"/>
              <a:t>)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Úhlopříčky se navzájem půlí </a:t>
            </a:r>
            <a:r>
              <a:rPr lang="cs-CZ" sz="2400" dirty="0" smtClean="0"/>
              <a:t>(ověřte pravítkem)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3284984"/>
            <a:ext cx="39604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Součet vedlejších úhlů </a:t>
            </a:r>
          </a:p>
          <a:p>
            <a:r>
              <a:rPr lang="cs-CZ" sz="2000" dirty="0" smtClean="0"/>
              <a:t>úhlopříček je </a:t>
            </a:r>
            <a:r>
              <a:rPr lang="cs-CZ" sz="2000" b="1" dirty="0" smtClean="0"/>
              <a:t>180° </a:t>
            </a:r>
          </a:p>
          <a:p>
            <a:r>
              <a:rPr lang="cs-CZ" sz="2000" b="1" dirty="0" smtClean="0"/>
              <a:t>Protější úhly </a:t>
            </a:r>
            <a:r>
              <a:rPr lang="cs-CZ" sz="2000" dirty="0" smtClean="0"/>
              <a:t>jsou tedy </a:t>
            </a:r>
            <a:r>
              <a:rPr lang="cs-CZ" sz="2000" b="1" dirty="0" smtClean="0"/>
              <a:t>shodné.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1597015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ÚHLOPŘÍČKY: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lačítko akce: Nápověda 17">
            <a:hlinkClick r:id="" action="ppaction://noaction" highlightClick="1"/>
          </p:cNvPr>
          <p:cNvSpPr/>
          <p:nvPr/>
        </p:nvSpPr>
        <p:spPr>
          <a:xfrm>
            <a:off x="2371767" y="5152546"/>
            <a:ext cx="648072" cy="576064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4562103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PLATÍ TOTÉŽ I V OBDÉLNÍKU?</a:t>
            </a:r>
            <a:endParaRPr lang="cs-CZ" sz="2400" dirty="0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5724128" y="5085184"/>
            <a:ext cx="1152128" cy="115212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724128" y="5047735"/>
            <a:ext cx="1152128" cy="1189577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456573" y="544057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90°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528" y="5775647"/>
            <a:ext cx="49145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ANO, TOTÉŽ PLATÍ I PRO OBDÉLNÍK.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899592" y="2348880"/>
            <a:ext cx="2520280" cy="79208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1680" y="2348880"/>
            <a:ext cx="1080120" cy="79208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louk 2"/>
          <p:cNvSpPr/>
          <p:nvPr/>
        </p:nvSpPr>
        <p:spPr>
          <a:xfrm rot="13757242">
            <a:off x="1724193" y="2401298"/>
            <a:ext cx="576064" cy="540060"/>
          </a:xfrm>
          <a:prstGeom prst="arc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louk 3"/>
          <p:cNvSpPr/>
          <p:nvPr/>
        </p:nvSpPr>
        <p:spPr>
          <a:xfrm rot="8643493">
            <a:off x="2032804" y="2464846"/>
            <a:ext cx="396044" cy="432048"/>
          </a:xfrm>
          <a:prstGeom prst="arc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4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8485" t="-9768" r="8485" b="9768"/>
          <a:stretch/>
        </p:blipFill>
        <p:spPr>
          <a:xfrm>
            <a:off x="4888282" y="4264359"/>
            <a:ext cx="3136582" cy="2352437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 flipV="1">
            <a:off x="5940152" y="5229200"/>
            <a:ext cx="1368152" cy="864097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012160" y="5229200"/>
            <a:ext cx="1236501" cy="864097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louk 24"/>
          <p:cNvSpPr/>
          <p:nvPr/>
        </p:nvSpPr>
        <p:spPr>
          <a:xfrm rot="13358902">
            <a:off x="6360990" y="5442383"/>
            <a:ext cx="357158" cy="391874"/>
          </a:xfrm>
          <a:prstGeom prst="arc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 rot="2740695">
            <a:off x="6538223" y="5467738"/>
            <a:ext cx="374240" cy="387019"/>
          </a:xfrm>
          <a:prstGeom prst="arc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4940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 animBg="1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Zástupný symbol pro obsah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6211" y="1542769"/>
            <a:ext cx="3271058" cy="2456411"/>
          </a:xfrm>
          <a:prstGeom prst="rect">
            <a:avLst/>
          </a:prstGeom>
        </p:spPr>
      </p:pic>
      <p:pic>
        <p:nvPicPr>
          <p:cNvPr id="17" name="Zástupný symbol pro obsah 16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4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8485" t="-9768" r="8485" b="9768"/>
          <a:stretch/>
        </p:blipFill>
        <p:spPr>
          <a:xfrm>
            <a:off x="5097332" y="3819653"/>
            <a:ext cx="3557847" cy="2668385"/>
          </a:xfrm>
          <a:prstGeom prst="rect">
            <a:avLst/>
          </a:prstGeom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PŘÍČKY UVNITŘ KOSODÉLNÍKA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1628800"/>
            <a:ext cx="17903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STŘEDNÍ PŘÍČKY</a:t>
            </a:r>
            <a:r>
              <a:rPr lang="cs-CZ" b="1" dirty="0">
                <a:solidFill>
                  <a:srgbClr val="FF0000"/>
                </a:solidFill>
              </a:rPr>
              <a:t>: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134197" y="1473458"/>
            <a:ext cx="46805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Střední příčky jsou </a:t>
            </a:r>
            <a:r>
              <a:rPr lang="cs-CZ" sz="2400" b="1" dirty="0" smtClean="0"/>
              <a:t>spojnice středů protějších stran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Střední příčky </a:t>
            </a:r>
            <a:r>
              <a:rPr lang="cs-CZ" sz="2400" b="1" dirty="0" smtClean="0"/>
              <a:t>jsou rovnoběžné se stranami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Střední příčky </a:t>
            </a:r>
            <a:r>
              <a:rPr lang="cs-CZ" sz="2400" b="1" dirty="0" smtClean="0"/>
              <a:t>mají stejnou velikost jako strany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439652" y="4623519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PLATÍ TOTÉŽ I V OBDÉLNÍKU?</a:t>
            </a:r>
            <a:endParaRPr lang="cs-CZ" sz="2400" dirty="0"/>
          </a:p>
        </p:txBody>
      </p:sp>
      <p:sp>
        <p:nvSpPr>
          <p:cNvPr id="12" name="Tlačítko akce: Nápověda 11">
            <a:hlinkClick r:id="" action="ppaction://noaction" highlightClick="1"/>
          </p:cNvPr>
          <p:cNvSpPr/>
          <p:nvPr/>
        </p:nvSpPr>
        <p:spPr>
          <a:xfrm>
            <a:off x="2915816" y="5085184"/>
            <a:ext cx="648072" cy="576064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93558" y="5775647"/>
            <a:ext cx="4644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ANO, TOTÉŽ PLATÍ I PRO OBDÉLNÍK.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1259632" y="2708920"/>
            <a:ext cx="1944216" cy="360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763688" y="2316603"/>
            <a:ext cx="792088" cy="86409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300192" y="5391286"/>
            <a:ext cx="1512168" cy="360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7056276" y="4923234"/>
            <a:ext cx="36004" cy="9361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82642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rmAutofit fontScale="92500" lnSpcReduction="20000"/>
          </a:bodyPr>
          <a:lstStyle/>
          <a:p>
            <a:r>
              <a:rPr lang="cs-CZ" sz="2200" dirty="0" smtClean="0"/>
              <a:t>Tento výukový materiál bude využíván v hodině geometrie v 7. ročníku, jako doplňkový materiál na téma: kosodélník. </a:t>
            </a:r>
          </a:p>
          <a:p>
            <a:r>
              <a:rPr lang="cs-CZ" sz="2200" dirty="0" smtClean="0"/>
              <a:t>Začátek hodiny věnujeme vizuálnímu rozlišení obdélníku a kosodélníku.</a:t>
            </a:r>
          </a:p>
          <a:p>
            <a:r>
              <a:rPr lang="cs-CZ" sz="2200" dirty="0" smtClean="0"/>
              <a:t>Pak následuje manuální práce s papírem a nůžkami. Z papíru vytvoříme obdélník a kosodélník bez rýsovacích pomůcek, pouze s použitím nůžek.</a:t>
            </a:r>
          </a:p>
          <a:p>
            <a:r>
              <a:rPr lang="cs-CZ" sz="2200" dirty="0" smtClean="0"/>
              <a:t>Každý žák pracuje sám, následně na tabuli promítáme možné řešení.</a:t>
            </a:r>
          </a:p>
          <a:p>
            <a:r>
              <a:rPr lang="cs-CZ" sz="2200" dirty="0" smtClean="0"/>
              <a:t>Na vzniklých obdélnících a kosodélnících následně zkoumáme  vlastnosti úhlopříček a vnitřních úhlů v obdélníku a kosodélníku a hledáme souvislost mezi obdélníkem a kosodélníkem.</a:t>
            </a:r>
          </a:p>
          <a:p>
            <a:r>
              <a:rPr lang="cs-CZ" sz="2200" dirty="0" smtClean="0"/>
              <a:t>Vystřižené obdélníky a kosodélníky si následně žáci vlepí do sešitu a připíší fakta o úhlopříčkách, středních příčkách a vnitřních úhlech.</a:t>
            </a:r>
          </a:p>
          <a:p>
            <a:r>
              <a:rPr lang="cs-CZ" sz="2200" dirty="0" smtClean="0"/>
              <a:t>Závěr hodiny věnujeme porovnávání dosavadních znalostí o kosočtverci a kosodélníku.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Matematika 7 Geometrie učebnice pro ZŠ a víceletá gymnázia </a:t>
            </a:r>
          </a:p>
          <a:p>
            <a:pPr>
              <a:buNone/>
            </a:pPr>
            <a:r>
              <a:rPr lang="cs-CZ" sz="1400" i="1" dirty="0" smtClean="0"/>
              <a:t>			H. </a:t>
            </a:r>
            <a:r>
              <a:rPr lang="cs-CZ" sz="1400" i="1" dirty="0" err="1" smtClean="0"/>
              <a:t>Binterová</a:t>
            </a:r>
            <a:r>
              <a:rPr lang="cs-CZ" sz="1400" i="1" dirty="0" smtClean="0"/>
              <a:t>, E. Fuchs, P. Tlustý, nakladatelství Fraus 2008</a:t>
            </a:r>
          </a:p>
          <a:p>
            <a:pPr>
              <a:buNone/>
            </a:pPr>
            <a:r>
              <a:rPr lang="cs-CZ" sz="1400" i="1" dirty="0"/>
              <a:t>	</a:t>
            </a:r>
            <a:r>
              <a:rPr lang="cs-CZ" sz="1400" i="1" dirty="0" smtClean="0"/>
              <a:t>		- foto – archiv autora</a:t>
            </a:r>
          </a:p>
          <a:p>
            <a:pPr>
              <a:buNone/>
            </a:pPr>
            <a:r>
              <a:rPr lang="cs-CZ" sz="2400" i="1" dirty="0" smtClean="0"/>
              <a:t>			</a:t>
            </a:r>
            <a:endParaRPr lang="cs-CZ" sz="1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1912</TotalTime>
  <Words>470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 MATEMATIKA – GEOMETRIE 7</vt:lpstr>
      <vt:lpstr>JAK KOSODÉLNÍK VZNIKL ?</vt:lpstr>
      <vt:lpstr>Snímek 3</vt:lpstr>
      <vt:lpstr>Snímek 4</vt:lpstr>
      <vt:lpstr>CO TEDY MŮŽEME O KOSODÉLNÍKU ŘÍCI?</vt:lpstr>
      <vt:lpstr>PŘÍČKY UVNITŘ KOSODÉLNÍKA</vt:lpstr>
      <vt:lpstr>PŘÍČKY UVNITŘ KOSODÉLNÍKA</vt:lpstr>
      <vt:lpstr>     ANOTACE: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Dum</cp:lastModifiedBy>
  <cp:revision>304</cp:revision>
  <dcterms:created xsi:type="dcterms:W3CDTF">2011-11-27T20:43:59Z</dcterms:created>
  <dcterms:modified xsi:type="dcterms:W3CDTF">2013-11-05T08:57:03Z</dcterms:modified>
</cp:coreProperties>
</file>