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9" r:id="rId3"/>
    <p:sldId id="257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</a:t>
          </a:r>
          <a:r>
            <a:rPr lang="cs-CZ" sz="1600" dirty="0" smtClean="0"/>
            <a:t>ZŠ a MŠ, Police nad Metují, okres Náchod</a:t>
          </a:r>
          <a:endParaRPr lang="cs-CZ" sz="16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Jana Šulcová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b="1" smtClean="0"/>
            <a:t>VY_32_INOVACE_4A_05  </a:t>
          </a:r>
          <a:r>
            <a:rPr lang="cs-CZ" b="0" dirty="0" smtClean="0"/>
            <a:t>Téma: Pádové otázky</a:t>
          </a:r>
          <a:endParaRPr lang="cs-CZ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398C51-A377-4238-BD10-AD41A7BF2D55}" type="presOf" srcId="{9F18DD90-522E-4A06-9EDB-3FF7C7EB6637}" destId="{932F2F5B-E5E6-4E00-9503-10413FFBA7E0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F933266C-C52F-4092-9D6E-E881E333D23C}" type="presOf" srcId="{9F18DD90-522E-4A06-9EDB-3FF7C7EB6637}" destId="{D102FEF8-6917-41D2-AE5D-914C1EA8F84A}" srcOrd="0" destOrd="0" presId="urn:microsoft.com/office/officeart/2005/8/layout/target3"/>
    <dgm:cxn modelId="{BC7A5895-4688-4CB1-87BB-338608FF93E1}" type="presOf" srcId="{0C6E1E16-08A6-4B86-AB9F-749A7749D4C9}" destId="{D8344A4C-A59C-418B-AE84-1CF03F62012F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771D9DD-2A67-486F-8C09-AB39E61D14B6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9E7C37BB-5876-41B8-876F-1114677EC3FA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FC64080-88A5-4F67-A682-F907F38A975C}" type="presOf" srcId="{019433A1-1324-4DE1-9E6F-32B851095F74}" destId="{83FE2C4A-F11C-43B1-9923-1AFAA3244381}" srcOrd="1" destOrd="0" presId="urn:microsoft.com/office/officeart/2005/8/layout/target3"/>
    <dgm:cxn modelId="{7CA1935D-BDE0-430E-BDA4-D0E7F41886B4}" type="presOf" srcId="{445C7998-7549-48B0-BD68-D4F0167F02E5}" destId="{4D19AB04-24FA-40C2-B203-52AE3D15E17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C4C0024C-BA8C-46D5-9988-6080933EA76B}" type="presOf" srcId="{39F8B381-5807-488E-AC22-73DD4140ED4A}" destId="{71045F8C-00FA-488E-A7BD-E2E6753D979D}" srcOrd="0" destOrd="0" presId="urn:microsoft.com/office/officeart/2005/8/layout/target3"/>
    <dgm:cxn modelId="{AC673C17-2FF7-46A1-8545-4ABFAF6D8AFE}" type="presOf" srcId="{FBBFC3EA-9D9D-4F3A-BEA6-9C2C0E46BF20}" destId="{601CDFA2-8205-4060-95D5-B0A001D0D0E3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C25B5DA-37C5-4397-AE0F-FF27CDEE6306}" type="presOf" srcId="{0C6E1E16-08A6-4B86-AB9F-749A7749D4C9}" destId="{B7652895-8F40-40B1-8BC2-AD2A1592E4B6}" srcOrd="1" destOrd="0" presId="urn:microsoft.com/office/officeart/2005/8/layout/target3"/>
    <dgm:cxn modelId="{BAB2085C-55DD-407A-B37E-87031C14DC16}" type="presOf" srcId="{EBC41103-E2E5-4D48-9B4B-425520D3D098}" destId="{D3CEBA79-51F7-49AC-8104-9DE2B978BFF4}" srcOrd="1" destOrd="0" presId="urn:microsoft.com/office/officeart/2005/8/layout/target3"/>
    <dgm:cxn modelId="{974E813C-C1FD-4F01-A3C0-FA55FA587F62}" type="presOf" srcId="{EBC41103-E2E5-4D48-9B4B-425520D3D098}" destId="{F732C171-B6A8-40AC-BE86-9061B3C3D3B8}" srcOrd="0" destOrd="0" presId="urn:microsoft.com/office/officeart/2005/8/layout/target3"/>
    <dgm:cxn modelId="{D4F2F543-0890-4556-BFAA-6D69D2D1D26A}" type="presOf" srcId="{019433A1-1324-4DE1-9E6F-32B851095F74}" destId="{CC1D5B29-8413-4412-9F6D-55E531B84639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B346AB5-71CD-4BC2-8377-FC35FF91C0FF}" type="presOf" srcId="{C73C7642-F245-4585-8F88-243F9FAEF6CA}" destId="{0E0F4EFC-82FA-4EC4-801E-BC2F931EC339}" srcOrd="1" destOrd="0" presId="urn:microsoft.com/office/officeart/2005/8/layout/target3"/>
    <dgm:cxn modelId="{C16184E7-05E9-4B6F-8003-315C079D7A2B}" type="presOf" srcId="{445C7998-7549-48B0-BD68-D4F0167F02E5}" destId="{BC35EE03-4121-4EF9-923D-7CB6D30D358D}" srcOrd="0" destOrd="0" presId="urn:microsoft.com/office/officeart/2005/8/layout/target3"/>
    <dgm:cxn modelId="{40918AB9-FA44-4E48-AC47-E0EB12F524DE}" type="presParOf" srcId="{71045F8C-00FA-488E-A7BD-E2E6753D979D}" destId="{3577EC6B-C980-4F34-8C69-4365E7B8FC8C}" srcOrd="0" destOrd="0" presId="urn:microsoft.com/office/officeart/2005/8/layout/target3"/>
    <dgm:cxn modelId="{6A6F94B8-016E-4ACB-91F2-D1573D91EDB7}" type="presParOf" srcId="{71045F8C-00FA-488E-A7BD-E2E6753D979D}" destId="{6940EB87-DC1D-4BC3-9408-9AC2E1FFC039}" srcOrd="1" destOrd="0" presId="urn:microsoft.com/office/officeart/2005/8/layout/target3"/>
    <dgm:cxn modelId="{437798C0-C1C9-4934-8F98-24B84382D777}" type="presParOf" srcId="{71045F8C-00FA-488E-A7BD-E2E6753D979D}" destId="{BC35EE03-4121-4EF9-923D-7CB6D30D358D}" srcOrd="2" destOrd="0" presId="urn:microsoft.com/office/officeart/2005/8/layout/target3"/>
    <dgm:cxn modelId="{130AF61C-393A-4AF9-93BB-8D56E4C014DC}" type="presParOf" srcId="{71045F8C-00FA-488E-A7BD-E2E6753D979D}" destId="{D3840DFA-901C-4049-8AB2-27AC2BA34540}" srcOrd="3" destOrd="0" presId="urn:microsoft.com/office/officeart/2005/8/layout/target3"/>
    <dgm:cxn modelId="{FE172D3C-A509-4443-BC4A-2C037A4ACA0C}" type="presParOf" srcId="{71045F8C-00FA-488E-A7BD-E2E6753D979D}" destId="{5BDA8D49-C64C-4FDF-ACCF-171444A32B21}" srcOrd="4" destOrd="0" presId="urn:microsoft.com/office/officeart/2005/8/layout/target3"/>
    <dgm:cxn modelId="{F8857B5F-8D26-4DA7-A86B-8264E23D42A8}" type="presParOf" srcId="{71045F8C-00FA-488E-A7BD-E2E6753D979D}" destId="{D8344A4C-A59C-418B-AE84-1CF03F62012F}" srcOrd="5" destOrd="0" presId="urn:microsoft.com/office/officeart/2005/8/layout/target3"/>
    <dgm:cxn modelId="{4C2508FC-C741-4CA7-90A1-A10FE53B0154}" type="presParOf" srcId="{71045F8C-00FA-488E-A7BD-E2E6753D979D}" destId="{57DDA582-354B-4295-AE97-083B34E96D1A}" srcOrd="6" destOrd="0" presId="urn:microsoft.com/office/officeart/2005/8/layout/target3"/>
    <dgm:cxn modelId="{40A3353F-58C1-45E8-9DFA-4ABC9EC97356}" type="presParOf" srcId="{71045F8C-00FA-488E-A7BD-E2E6753D979D}" destId="{4A11C032-4DF2-44E5-8C80-1286B3D4B133}" srcOrd="7" destOrd="0" presId="urn:microsoft.com/office/officeart/2005/8/layout/target3"/>
    <dgm:cxn modelId="{ADAD0D1F-AC70-4D43-BB20-4B60D40D9A48}" type="presParOf" srcId="{71045F8C-00FA-488E-A7BD-E2E6753D979D}" destId="{601CDFA2-8205-4060-95D5-B0A001D0D0E3}" srcOrd="8" destOrd="0" presId="urn:microsoft.com/office/officeart/2005/8/layout/target3"/>
    <dgm:cxn modelId="{4DB6589E-D52C-42C5-9860-6A690E281815}" type="presParOf" srcId="{71045F8C-00FA-488E-A7BD-E2E6753D979D}" destId="{EA95FEE9-5F68-48C7-93BB-0F8C419DA96D}" srcOrd="9" destOrd="0" presId="urn:microsoft.com/office/officeart/2005/8/layout/target3"/>
    <dgm:cxn modelId="{52932AA0-A798-4DC6-866E-F67124CAEBC5}" type="presParOf" srcId="{71045F8C-00FA-488E-A7BD-E2E6753D979D}" destId="{BB3828A8-1683-43A3-8BCA-2995B7EAE8F3}" srcOrd="10" destOrd="0" presId="urn:microsoft.com/office/officeart/2005/8/layout/target3"/>
    <dgm:cxn modelId="{6AB6B437-D267-483C-B300-23574BCF2921}" type="presParOf" srcId="{71045F8C-00FA-488E-A7BD-E2E6753D979D}" destId="{CC1D5B29-8413-4412-9F6D-55E531B84639}" srcOrd="11" destOrd="0" presId="urn:microsoft.com/office/officeart/2005/8/layout/target3"/>
    <dgm:cxn modelId="{F0C77264-FF56-43C8-9DC2-A3B9F4FD6271}" type="presParOf" srcId="{71045F8C-00FA-488E-A7BD-E2E6753D979D}" destId="{AEEDACE7-4427-455B-A155-2C3381828BD7}" srcOrd="12" destOrd="0" presId="urn:microsoft.com/office/officeart/2005/8/layout/target3"/>
    <dgm:cxn modelId="{FC357699-1876-44BF-988D-B10AF9102C79}" type="presParOf" srcId="{71045F8C-00FA-488E-A7BD-E2E6753D979D}" destId="{7C8531F2-00DF-4DB1-A6C6-AF46193E1BBF}" srcOrd="13" destOrd="0" presId="urn:microsoft.com/office/officeart/2005/8/layout/target3"/>
    <dgm:cxn modelId="{5ACA980C-2422-489E-930F-C7BCA14DF5A8}" type="presParOf" srcId="{71045F8C-00FA-488E-A7BD-E2E6753D979D}" destId="{304CA11A-E17E-4999-A128-C72BF543B20D}" srcOrd="14" destOrd="0" presId="urn:microsoft.com/office/officeart/2005/8/layout/target3"/>
    <dgm:cxn modelId="{7C596563-3A3D-439F-A78A-759D11A42AF1}" type="presParOf" srcId="{71045F8C-00FA-488E-A7BD-E2E6753D979D}" destId="{C67EF5F7-B425-49AF-82F9-2446588ED851}" srcOrd="15" destOrd="0" presId="urn:microsoft.com/office/officeart/2005/8/layout/target3"/>
    <dgm:cxn modelId="{CEE2EAF2-36B3-43AB-BBA8-AD2438008135}" type="presParOf" srcId="{71045F8C-00FA-488E-A7BD-E2E6753D979D}" destId="{14E80F71-B028-4CCE-8C5A-7AE67F9A28C6}" srcOrd="16" destOrd="0" presId="urn:microsoft.com/office/officeart/2005/8/layout/target3"/>
    <dgm:cxn modelId="{04892DF9-B0A5-4C7E-B0BF-5465386E667F}" type="presParOf" srcId="{71045F8C-00FA-488E-A7BD-E2E6753D979D}" destId="{F732C171-B6A8-40AC-BE86-9061B3C3D3B8}" srcOrd="17" destOrd="0" presId="urn:microsoft.com/office/officeart/2005/8/layout/target3"/>
    <dgm:cxn modelId="{887AB298-7684-4DCE-8553-0C65F77788AB}" type="presParOf" srcId="{71045F8C-00FA-488E-A7BD-E2E6753D979D}" destId="{D8C5187E-68B6-4E2E-86D0-57087190219B}" srcOrd="18" destOrd="0" presId="urn:microsoft.com/office/officeart/2005/8/layout/target3"/>
    <dgm:cxn modelId="{8B8DD338-36C5-44C1-B02E-4F557A0A61E0}" type="presParOf" srcId="{71045F8C-00FA-488E-A7BD-E2E6753D979D}" destId="{1A909E4D-639C-4CB7-A7CE-FC1133FAA37E}" srcOrd="19" destOrd="0" presId="urn:microsoft.com/office/officeart/2005/8/layout/target3"/>
    <dgm:cxn modelId="{CF02D3DB-66AC-404E-88F6-6340A50AE659}" type="presParOf" srcId="{71045F8C-00FA-488E-A7BD-E2E6753D979D}" destId="{D102FEF8-6917-41D2-AE5D-914C1EA8F84A}" srcOrd="20" destOrd="0" presId="urn:microsoft.com/office/officeart/2005/8/layout/target3"/>
    <dgm:cxn modelId="{987BE115-D533-4130-A7AD-EEDA06187378}" type="presParOf" srcId="{71045F8C-00FA-488E-A7BD-E2E6753D979D}" destId="{4D19AB04-24FA-40C2-B203-52AE3D15E171}" srcOrd="21" destOrd="0" presId="urn:microsoft.com/office/officeart/2005/8/layout/target3"/>
    <dgm:cxn modelId="{81EDA181-7C28-4E89-859D-EBEF1C681456}" type="presParOf" srcId="{71045F8C-00FA-488E-A7BD-E2E6753D979D}" destId="{B7652895-8F40-40B1-8BC2-AD2A1592E4B6}" srcOrd="22" destOrd="0" presId="urn:microsoft.com/office/officeart/2005/8/layout/target3"/>
    <dgm:cxn modelId="{9CD6A9CD-CC5A-4416-ABF3-82FE47472C45}" type="presParOf" srcId="{71045F8C-00FA-488E-A7BD-E2E6753D979D}" destId="{3F478621-DC04-4E99-8ED0-6EF817E39D41}" srcOrd="23" destOrd="0" presId="urn:microsoft.com/office/officeart/2005/8/layout/target3"/>
    <dgm:cxn modelId="{055A2BB3-98F9-416F-8961-FE6A67975829}" type="presParOf" srcId="{71045F8C-00FA-488E-A7BD-E2E6753D979D}" destId="{83FE2C4A-F11C-43B1-9923-1AFAA3244381}" srcOrd="24" destOrd="0" presId="urn:microsoft.com/office/officeart/2005/8/layout/target3"/>
    <dgm:cxn modelId="{2690D03F-A9AF-4BD3-BB33-104CE94AB9DC}" type="presParOf" srcId="{71045F8C-00FA-488E-A7BD-E2E6753D979D}" destId="{0E0F4EFC-82FA-4EC4-801E-BC2F931EC339}" srcOrd="25" destOrd="0" presId="urn:microsoft.com/office/officeart/2005/8/layout/target3"/>
    <dgm:cxn modelId="{A8F675AD-B374-497F-A8C5-2E983FDF96AD}" type="presParOf" srcId="{71045F8C-00FA-488E-A7BD-E2E6753D979D}" destId="{D3CEBA79-51F7-49AC-8104-9DE2B978BFF4}" srcOrd="26" destOrd="0" presId="urn:microsoft.com/office/officeart/2005/8/layout/target3"/>
    <dgm:cxn modelId="{E4C00DA8-6D4D-4E10-8FBE-AC15A3262BE6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616624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</a:t>
          </a:r>
          <a:r>
            <a:rPr lang="cs-CZ" sz="1600" kern="1200" dirty="0" smtClean="0"/>
            <a:t>ZŠ a MŠ, Police nad Metují, okres Náchod</a:t>
          </a:r>
          <a:endParaRPr lang="cs-CZ" sz="1600" kern="1200" dirty="0"/>
        </a:p>
      </dsp:txBody>
      <dsp:txXfrm>
        <a:off x="2016224" y="0"/>
        <a:ext cx="5616624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214999"/>
                <a:satOff val="5747"/>
                <a:lumOff val="719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2">
                <a:hueOff val="-214999"/>
                <a:satOff val="5747"/>
                <a:lumOff val="71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4" y="403244"/>
          <a:ext cx="5616624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214999"/>
              <a:satOff val="5747"/>
              <a:lumOff val="71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16224" y="403244"/>
        <a:ext cx="5616624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429997"/>
                <a:satOff val="11494"/>
                <a:lumOff val="1438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2">
                <a:hueOff val="-429997"/>
                <a:satOff val="11494"/>
                <a:lumOff val="143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188766" y="806488"/>
          <a:ext cx="5271538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429997"/>
              <a:satOff val="11494"/>
              <a:lumOff val="143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Jana Šulcová</a:t>
          </a:r>
          <a:endParaRPr lang="cs-CZ" sz="1300" kern="1200" dirty="0"/>
        </a:p>
      </dsp:txBody>
      <dsp:txXfrm>
        <a:off x="2188766" y="806488"/>
        <a:ext cx="5271538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644996"/>
                <a:satOff val="17241"/>
                <a:lumOff val="2157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2">
                <a:hueOff val="-644996"/>
                <a:satOff val="17241"/>
                <a:lumOff val="2157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4" y="1209732"/>
          <a:ext cx="5616624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644996"/>
              <a:satOff val="17241"/>
              <a:lumOff val="215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</a:t>
          </a:r>
          <a:r>
            <a:rPr lang="cs-CZ" sz="1300" kern="1200"/>
            <a:t>: </a:t>
          </a:r>
          <a:r>
            <a:rPr lang="cs-CZ" sz="1300" b="1" kern="1200" smtClean="0"/>
            <a:t>VY_32_INOVACE_4A_05  </a:t>
          </a:r>
          <a:r>
            <a:rPr lang="cs-CZ" sz="1300" b="0" kern="1200" dirty="0" smtClean="0"/>
            <a:t>Téma: Pádové otázky</a:t>
          </a:r>
          <a:endParaRPr lang="cs-CZ" sz="1300" b="0" kern="1200" dirty="0"/>
        </a:p>
      </dsp:txBody>
      <dsp:txXfrm>
        <a:off x="2016224" y="1209732"/>
        <a:ext cx="5616624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859995"/>
                <a:satOff val="22989"/>
                <a:lumOff val="2875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2">
                <a:hueOff val="-859995"/>
                <a:satOff val="22989"/>
                <a:lumOff val="2875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4" y="1612981"/>
          <a:ext cx="5616624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859995"/>
              <a:satOff val="22989"/>
              <a:lumOff val="287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 Český jazyk 5. ročník</a:t>
          </a:r>
          <a:endParaRPr lang="cs-CZ" sz="1300" kern="1200" dirty="0"/>
        </a:p>
      </dsp:txBody>
      <dsp:txXfrm>
        <a:off x="2016224" y="1612981"/>
        <a:ext cx="5616624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1074993"/>
                <a:satOff val="28736"/>
                <a:lumOff val="3594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2">
                <a:hueOff val="-1074993"/>
                <a:satOff val="28736"/>
                <a:lumOff val="359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4" y="2016225"/>
          <a:ext cx="5616624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1074993"/>
              <a:satOff val="28736"/>
              <a:lumOff val="359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16224" y="2016225"/>
        <a:ext cx="5616624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-1289992"/>
                <a:satOff val="34483"/>
                <a:lumOff val="4313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2">
                <a:hueOff val="-1289992"/>
                <a:satOff val="34483"/>
                <a:lumOff val="4313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4" y="2419469"/>
          <a:ext cx="5616624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2">
              <a:hueOff val="-1289992"/>
              <a:satOff val="34483"/>
              <a:lumOff val="431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16224" y="2419469"/>
        <a:ext cx="5616624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F67C9C-97AA-4787-AD39-83EF66952EBB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F8E6E6-21EA-4F92-8231-23CA0C16CB6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085049507"/>
              </p:ext>
            </p:extLst>
          </p:nvPr>
        </p:nvGraphicFramePr>
        <p:xfrm>
          <a:off x="971600" y="1700808"/>
          <a:ext cx="7632848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974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prezentace pro žáky 5.ročníku  ZŠ,  předmět český jazyk</a:t>
            </a:r>
          </a:p>
          <a:p>
            <a:r>
              <a:rPr lang="cs-CZ" dirty="0" smtClean="0"/>
              <a:t>žáci procvičují pádové otázky</a:t>
            </a:r>
          </a:p>
          <a:p>
            <a:r>
              <a:rPr lang="cs-CZ" dirty="0" smtClean="0"/>
              <a:t>na interaktivní tabuli opakují pády</a:t>
            </a:r>
          </a:p>
          <a:p>
            <a:r>
              <a:rPr lang="cs-CZ" dirty="0"/>
              <a:t>u</a:t>
            </a:r>
            <a:r>
              <a:rPr lang="cs-CZ" dirty="0" smtClean="0"/>
              <a:t> podst.jm. určují pády</a:t>
            </a:r>
          </a:p>
          <a:p>
            <a:r>
              <a:rPr lang="cs-CZ" dirty="0" smtClean="0"/>
              <a:t>na interaktivní tabuli pracují společně, možno vytisknout jako pracovní list</a:t>
            </a:r>
          </a:p>
          <a:p>
            <a:pPr marL="45720" indent="0">
              <a:buFont typeface="Arial" pitchFamily="34" charset="0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662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4440" y="839034"/>
            <a:ext cx="8280920" cy="569386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dirty="0"/>
              <a:t> </a:t>
            </a:r>
            <a:r>
              <a:rPr lang="cs-CZ" sz="2800" dirty="0" smtClean="0"/>
              <a:t>1. pád</a:t>
            </a:r>
            <a:r>
              <a:rPr lang="cs-CZ" b="1" dirty="0" smtClean="0"/>
              <a:t>		       </a:t>
            </a:r>
            <a:r>
              <a:rPr lang="cs-CZ" sz="2800" b="1" dirty="0" smtClean="0"/>
              <a:t>KDO</a:t>
            </a:r>
            <a:r>
              <a:rPr lang="cs-CZ" sz="2800" b="1" dirty="0"/>
              <a:t>? CO?</a:t>
            </a:r>
            <a:endParaRPr lang="cs-CZ" sz="2800" dirty="0"/>
          </a:p>
          <a:p>
            <a:r>
              <a:rPr lang="cs-CZ" sz="2800" b="1" dirty="0"/>
              <a:t> </a:t>
            </a:r>
            <a:endParaRPr lang="cs-CZ" sz="2800" dirty="0"/>
          </a:p>
          <a:p>
            <a:pPr lvl="0"/>
            <a:r>
              <a:rPr lang="cs-CZ" sz="2800" dirty="0"/>
              <a:t> </a:t>
            </a:r>
            <a:r>
              <a:rPr lang="cs-CZ" sz="2800" dirty="0" smtClean="0"/>
              <a:t>2. pád	    </a:t>
            </a:r>
            <a:r>
              <a:rPr lang="cs-CZ" sz="2000" i="1" dirty="0" smtClean="0"/>
              <a:t>bez</a:t>
            </a:r>
            <a:r>
              <a:rPr lang="cs-CZ" sz="2800" b="1" dirty="0" smtClean="0"/>
              <a:t>    KOHO?ČEHO</a:t>
            </a:r>
            <a:r>
              <a:rPr lang="cs-CZ" sz="2800" b="1" dirty="0"/>
              <a:t>?</a:t>
            </a:r>
            <a:endParaRPr lang="cs-CZ" sz="2800" dirty="0"/>
          </a:p>
          <a:p>
            <a:r>
              <a:rPr lang="cs-CZ" sz="2800" b="1" dirty="0"/>
              <a:t> </a:t>
            </a:r>
            <a:endParaRPr lang="cs-CZ" sz="2800" dirty="0"/>
          </a:p>
          <a:p>
            <a:pPr lvl="0"/>
            <a:r>
              <a:rPr lang="cs-CZ" sz="2800" dirty="0"/>
              <a:t> </a:t>
            </a:r>
            <a:r>
              <a:rPr lang="cs-CZ" sz="2800" dirty="0" smtClean="0"/>
              <a:t>3. pád	    </a:t>
            </a:r>
            <a:r>
              <a:rPr lang="cs-CZ" sz="2000" i="1" dirty="0" smtClean="0"/>
              <a:t>ke</a:t>
            </a:r>
            <a:r>
              <a:rPr lang="cs-CZ" sz="2800" b="1" dirty="0" smtClean="0"/>
              <a:t>     KOMU</a:t>
            </a:r>
            <a:r>
              <a:rPr lang="cs-CZ" sz="2800" b="1" dirty="0"/>
              <a:t>? ČEMU?</a:t>
            </a:r>
            <a:endParaRPr lang="cs-CZ" sz="2800" dirty="0"/>
          </a:p>
          <a:p>
            <a:r>
              <a:rPr lang="cs-CZ" sz="2800" b="1" dirty="0"/>
              <a:t> </a:t>
            </a:r>
            <a:endParaRPr lang="cs-CZ" sz="2800" dirty="0"/>
          </a:p>
          <a:p>
            <a:pPr lvl="0"/>
            <a:r>
              <a:rPr lang="cs-CZ" sz="2800" dirty="0" smtClean="0"/>
              <a:t> 4. pád</a:t>
            </a:r>
            <a:r>
              <a:rPr lang="cs-CZ" sz="2800" dirty="0"/>
              <a:t>	</a:t>
            </a:r>
            <a:r>
              <a:rPr lang="cs-CZ" sz="2800" dirty="0" smtClean="0"/>
              <a:t>   </a:t>
            </a:r>
            <a:r>
              <a:rPr lang="cs-CZ" sz="1400" i="1" dirty="0" smtClean="0"/>
              <a:t>vidím</a:t>
            </a:r>
            <a:r>
              <a:rPr lang="cs-CZ" sz="2800" b="1" dirty="0" smtClean="0"/>
              <a:t>     KOHO</a:t>
            </a:r>
            <a:r>
              <a:rPr lang="cs-CZ" sz="2800" b="1" dirty="0"/>
              <a:t>? CO?</a:t>
            </a:r>
            <a:endParaRPr lang="cs-CZ" sz="2800" dirty="0"/>
          </a:p>
          <a:p>
            <a:r>
              <a:rPr lang="cs-CZ" sz="2800" b="1" dirty="0"/>
              <a:t> </a:t>
            </a:r>
            <a:endParaRPr lang="cs-CZ" sz="2800" dirty="0"/>
          </a:p>
          <a:p>
            <a:pPr lvl="0"/>
            <a:r>
              <a:rPr lang="cs-CZ" sz="2800" dirty="0" smtClean="0"/>
              <a:t> 5. Pád	</a:t>
            </a:r>
            <a:r>
              <a:rPr lang="cs-CZ" sz="2800" b="1" dirty="0" smtClean="0"/>
              <a:t>	    </a:t>
            </a:r>
            <a:r>
              <a:rPr lang="cs-CZ" sz="2800" b="1" dirty="0" err="1" smtClean="0"/>
              <a:t>oslovujeme,voláme</a:t>
            </a:r>
            <a:endParaRPr lang="cs-CZ" sz="2800" b="1" dirty="0" smtClean="0"/>
          </a:p>
          <a:p>
            <a:pPr lvl="0"/>
            <a:endParaRPr lang="cs-CZ" dirty="0"/>
          </a:p>
          <a:p>
            <a:pPr lvl="0"/>
            <a:r>
              <a:rPr lang="cs-CZ" sz="2800" dirty="0" smtClean="0"/>
              <a:t> 6. Pád	</a:t>
            </a: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000" i="1" dirty="0" smtClean="0"/>
              <a:t>o</a:t>
            </a:r>
            <a:r>
              <a:rPr lang="cs-CZ" sz="2000" b="1" i="1" dirty="0" smtClean="0"/>
              <a:t> </a:t>
            </a:r>
            <a:r>
              <a:rPr lang="cs-CZ" sz="2800" b="1" dirty="0" smtClean="0"/>
              <a:t>   KOM</a:t>
            </a:r>
            <a:r>
              <a:rPr lang="cs-CZ" sz="2800" b="1" dirty="0"/>
              <a:t>? ČEM?</a:t>
            </a:r>
            <a:endParaRPr lang="cs-CZ" sz="2800" dirty="0"/>
          </a:p>
          <a:p>
            <a:r>
              <a:rPr lang="cs-CZ" sz="2800" b="1" dirty="0"/>
              <a:t> </a:t>
            </a:r>
            <a:endParaRPr lang="cs-CZ" sz="2800" dirty="0"/>
          </a:p>
          <a:p>
            <a:pPr lvl="0"/>
            <a:r>
              <a:rPr lang="cs-CZ" sz="2800" dirty="0" smtClean="0"/>
              <a:t> 7. Pád	</a:t>
            </a:r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000" i="1" dirty="0" smtClean="0"/>
              <a:t>s</a:t>
            </a:r>
            <a:r>
              <a:rPr lang="cs-CZ" sz="2000" b="1" i="1" dirty="0" smtClean="0"/>
              <a:t> </a:t>
            </a:r>
            <a:r>
              <a:rPr lang="cs-CZ" sz="2800" b="1" dirty="0" smtClean="0"/>
              <a:t>   KÝM</a:t>
            </a:r>
            <a:r>
              <a:rPr lang="cs-CZ" sz="2800" b="1" dirty="0"/>
              <a:t>? ČÍM?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170528"/>
            <a:ext cx="28013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Pádové otázky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04319" y="1268760"/>
            <a:ext cx="5040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PAMATUJ</a:t>
            </a:r>
          </a:p>
        </p:txBody>
      </p:sp>
    </p:spTree>
    <p:extLst>
      <p:ext uri="{BB962C8B-B14F-4D97-AF65-F5344CB8AC3E}">
        <p14:creationId xmlns:p14="http://schemas.microsoft.com/office/powerpoint/2010/main" val="47975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8212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heavy" dirty="0" smtClean="0"/>
              <a:t>Podstatná jména mění svůj tvar podle pádů.</a:t>
            </a:r>
            <a:endParaRPr lang="cs-CZ" sz="2800" u="heavy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2284" y="1033572"/>
            <a:ext cx="8951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Zeptej se oběma pádovými otázkami a urči pád:</a:t>
            </a:r>
            <a:endParaRPr lang="cs-CZ" sz="28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988840"/>
            <a:ext cx="3471277" cy="44113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/>
              <a:t>o</a:t>
            </a:r>
            <a:r>
              <a:rPr lang="cs-CZ" sz="2400" dirty="0" smtClean="0"/>
              <a:t> princezně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od vodou</a:t>
            </a:r>
          </a:p>
          <a:p>
            <a:pPr marL="0" indent="0">
              <a:buNone/>
            </a:pPr>
            <a:r>
              <a:rPr lang="cs-CZ" sz="2400" dirty="0"/>
              <a:t>b</a:t>
            </a:r>
            <a:r>
              <a:rPr lang="cs-CZ" sz="2400" dirty="0" smtClean="0"/>
              <a:t>ez starosti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ro kočku</a:t>
            </a:r>
          </a:p>
          <a:p>
            <a:pPr marL="0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e škole</a:t>
            </a:r>
          </a:p>
          <a:p>
            <a:pPr marL="0" indent="0">
              <a:buNone/>
            </a:pPr>
            <a:r>
              <a:rPr lang="cs-CZ" sz="2400" dirty="0"/>
              <a:t>v</a:t>
            </a:r>
            <a:r>
              <a:rPr lang="cs-CZ" sz="2400" dirty="0" smtClean="0"/>
              <a:t>e sklepě</a:t>
            </a:r>
          </a:p>
          <a:p>
            <a:pPr marL="0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a zahradu</a:t>
            </a:r>
          </a:p>
          <a:p>
            <a:pPr marL="0" indent="0">
              <a:buNone/>
            </a:pPr>
            <a:r>
              <a:rPr lang="cs-CZ" sz="2400" dirty="0"/>
              <a:t>u</a:t>
            </a:r>
            <a:r>
              <a:rPr lang="cs-CZ" sz="2400" dirty="0" smtClean="0"/>
              <a:t> sloupu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a potokem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635896" y="2348880"/>
            <a:ext cx="4320480" cy="41044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/>
              <a:t>o</a:t>
            </a:r>
            <a:r>
              <a:rPr lang="cs-CZ" sz="2400" dirty="0" smtClean="0"/>
              <a:t> kom, čem			6.p.</a:t>
            </a:r>
          </a:p>
          <a:p>
            <a:pPr marL="0" indent="0">
              <a:buNone/>
            </a:pPr>
            <a:r>
              <a:rPr lang="cs-CZ" sz="2400" dirty="0" err="1"/>
              <a:t>k</a:t>
            </a:r>
            <a:r>
              <a:rPr lang="cs-CZ" sz="2400" dirty="0" err="1" smtClean="0"/>
              <a:t>ým,čím</a:t>
            </a:r>
            <a:r>
              <a:rPr lang="cs-CZ" sz="2400" dirty="0" smtClean="0"/>
              <a:t>				7.p.</a:t>
            </a:r>
          </a:p>
          <a:p>
            <a:pPr marL="0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oho, čeho			2.p.</a:t>
            </a:r>
          </a:p>
          <a:p>
            <a:pPr marL="0" indent="0">
              <a:buNone/>
            </a:pPr>
            <a:r>
              <a:rPr lang="cs-CZ" sz="2400" dirty="0" err="1"/>
              <a:t>k</a:t>
            </a:r>
            <a:r>
              <a:rPr lang="cs-CZ" sz="2400" dirty="0" err="1" smtClean="0"/>
              <a:t>oho,co</a:t>
            </a:r>
            <a:r>
              <a:rPr lang="cs-CZ" sz="2400" dirty="0" smtClean="0"/>
              <a:t>				4.p.</a:t>
            </a:r>
          </a:p>
          <a:p>
            <a:pPr marL="0" indent="0">
              <a:buNone/>
            </a:pPr>
            <a:r>
              <a:rPr lang="cs-CZ" sz="2400" dirty="0" err="1"/>
              <a:t>k</a:t>
            </a:r>
            <a:r>
              <a:rPr lang="cs-CZ" sz="2400" dirty="0" err="1" smtClean="0"/>
              <a:t>omu,čemu</a:t>
            </a:r>
            <a:r>
              <a:rPr lang="cs-CZ" sz="2400" dirty="0" smtClean="0"/>
              <a:t>			3.p.</a:t>
            </a:r>
          </a:p>
          <a:p>
            <a:pPr marL="0" indent="0">
              <a:buNone/>
            </a:pPr>
            <a:r>
              <a:rPr lang="cs-CZ" sz="2400" dirty="0" err="1"/>
              <a:t>k</a:t>
            </a:r>
            <a:r>
              <a:rPr lang="cs-CZ" sz="2400" dirty="0" err="1" smtClean="0"/>
              <a:t>om,čem</a:t>
            </a:r>
            <a:r>
              <a:rPr lang="cs-CZ" sz="2400" dirty="0" smtClean="0"/>
              <a:t>				6.p.</a:t>
            </a:r>
          </a:p>
          <a:p>
            <a:pPr marL="0" indent="0">
              <a:buNone/>
            </a:pPr>
            <a:r>
              <a:rPr lang="cs-CZ" sz="2400" dirty="0" err="1"/>
              <a:t>k</a:t>
            </a:r>
            <a:r>
              <a:rPr lang="cs-CZ" sz="2400" dirty="0" err="1" smtClean="0"/>
              <a:t>oho,co</a:t>
            </a:r>
            <a:r>
              <a:rPr lang="cs-CZ" sz="2400" dirty="0" smtClean="0"/>
              <a:t>				4.p.</a:t>
            </a:r>
          </a:p>
          <a:p>
            <a:pPr marL="0" indent="0">
              <a:buNone/>
            </a:pPr>
            <a:r>
              <a:rPr lang="cs-CZ" sz="2400" dirty="0" err="1" smtClean="0"/>
              <a:t>koho,čeho</a:t>
            </a:r>
            <a:r>
              <a:rPr lang="cs-CZ" sz="2400" dirty="0" smtClean="0"/>
              <a:t>			2.p.</a:t>
            </a:r>
          </a:p>
          <a:p>
            <a:pPr marL="0" indent="0">
              <a:buNone/>
            </a:pPr>
            <a:r>
              <a:rPr lang="cs-CZ" sz="2400" dirty="0" err="1"/>
              <a:t>k</a:t>
            </a:r>
            <a:r>
              <a:rPr lang="cs-CZ" sz="2400" dirty="0" err="1" smtClean="0"/>
              <a:t>ým,čím</a:t>
            </a:r>
            <a:r>
              <a:rPr lang="cs-CZ" sz="2400" dirty="0" smtClean="0"/>
              <a:t>				7.p.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49920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Opiš do školního sešitu:</a:t>
            </a:r>
            <a:endParaRPr lang="cs-CZ" sz="28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24744"/>
            <a:ext cx="88422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Žák vyplnil úkol v pracovním sešitě a teď si čte články z čítanky. Přes potok vedla úzká lávka</a:t>
            </a:r>
            <a:r>
              <a:rPr lang="cs-CZ" sz="2800" dirty="0"/>
              <a:t>.</a:t>
            </a:r>
            <a:r>
              <a:rPr lang="cs-CZ" sz="2800" dirty="0" smtClean="0"/>
              <a:t> Umím odůvodnit pravopis ve vyjmenovaných slovech. Podle předpovědi bude svítit sluníčko, ale pak mohou přijít bouřky. U silnice stojí několik nízkých chaloupek.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012" y="4149080"/>
            <a:ext cx="55883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Podtrhni podstatná jména.</a:t>
            </a:r>
          </a:p>
          <a:p>
            <a:r>
              <a:rPr lang="cs-CZ" sz="2800" b="1" i="1" dirty="0" smtClean="0"/>
              <a:t>Tužkou nad ně napiš pád.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797171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20617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Kontrola:</a:t>
            </a:r>
            <a:endParaRPr lang="cs-CZ" sz="28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927884"/>
            <a:ext cx="884223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Žák</a:t>
            </a:r>
            <a:r>
              <a:rPr lang="cs-CZ" sz="2800" dirty="0" smtClean="0"/>
              <a:t> vyplnil </a:t>
            </a:r>
            <a:r>
              <a:rPr lang="cs-CZ" sz="2800" u="sng" dirty="0" smtClean="0"/>
              <a:t>úkol</a:t>
            </a:r>
            <a:r>
              <a:rPr lang="cs-CZ" sz="2800" dirty="0" smtClean="0"/>
              <a:t> v pracovním </a:t>
            </a:r>
            <a:r>
              <a:rPr lang="cs-CZ" sz="2800" u="sng" dirty="0" smtClean="0"/>
              <a:t>sešitě</a:t>
            </a:r>
            <a:r>
              <a:rPr lang="cs-CZ" sz="2800" dirty="0" smtClean="0"/>
              <a:t> a teď si čte</a:t>
            </a:r>
          </a:p>
          <a:p>
            <a:r>
              <a:rPr lang="cs-CZ" dirty="0" smtClean="0"/>
              <a:t>  1.                        4.                                      6.       </a:t>
            </a:r>
          </a:p>
          <a:p>
            <a:endParaRPr lang="cs-CZ" dirty="0" smtClean="0"/>
          </a:p>
          <a:p>
            <a:r>
              <a:rPr lang="cs-CZ" sz="2800" u="sng" dirty="0" smtClean="0"/>
              <a:t>články</a:t>
            </a:r>
            <a:r>
              <a:rPr lang="cs-CZ" sz="2800" dirty="0" smtClean="0"/>
              <a:t> z </a:t>
            </a:r>
            <a:r>
              <a:rPr lang="cs-CZ" sz="2800" u="sng" dirty="0" smtClean="0"/>
              <a:t>čítanky</a:t>
            </a:r>
            <a:r>
              <a:rPr lang="cs-CZ" sz="2800" dirty="0" smtClean="0"/>
              <a:t>. Přes </a:t>
            </a:r>
            <a:r>
              <a:rPr lang="cs-CZ" sz="2800" u="sng" dirty="0" smtClean="0"/>
              <a:t>potok</a:t>
            </a:r>
            <a:r>
              <a:rPr lang="cs-CZ" sz="2800" dirty="0" smtClean="0"/>
              <a:t> vedla úzká </a:t>
            </a:r>
            <a:r>
              <a:rPr lang="cs-CZ" sz="2800" u="sng" dirty="0" smtClean="0"/>
              <a:t>lávka</a:t>
            </a:r>
            <a:r>
              <a:rPr lang="cs-CZ" sz="2800" dirty="0" smtClean="0"/>
              <a:t>.</a:t>
            </a:r>
          </a:p>
          <a:p>
            <a:r>
              <a:rPr lang="cs-CZ" dirty="0" smtClean="0"/>
              <a:t>    4.                  2.                           4.                                   1.</a:t>
            </a:r>
          </a:p>
          <a:p>
            <a:endParaRPr lang="cs-CZ" dirty="0"/>
          </a:p>
          <a:p>
            <a:r>
              <a:rPr lang="cs-CZ" sz="2800" dirty="0" smtClean="0"/>
              <a:t>Umím odůvodnit </a:t>
            </a:r>
            <a:r>
              <a:rPr lang="cs-CZ" sz="2800" u="sng" dirty="0" smtClean="0"/>
              <a:t>pravopis</a:t>
            </a:r>
            <a:r>
              <a:rPr lang="cs-CZ" sz="2800" dirty="0" smtClean="0"/>
              <a:t> ve vyjmenovaných </a:t>
            </a:r>
          </a:p>
          <a:p>
            <a:r>
              <a:rPr lang="cs-CZ" dirty="0" smtClean="0"/>
              <a:t>				4.									</a:t>
            </a:r>
            <a:endParaRPr lang="cs-CZ" dirty="0"/>
          </a:p>
          <a:p>
            <a:r>
              <a:rPr lang="cs-CZ" sz="2800" u="sng" dirty="0" smtClean="0"/>
              <a:t>slovech</a:t>
            </a:r>
            <a:r>
              <a:rPr lang="cs-CZ" sz="2800" dirty="0" smtClean="0"/>
              <a:t>. Podle </a:t>
            </a:r>
            <a:r>
              <a:rPr lang="cs-CZ" sz="2800" u="sng" dirty="0" smtClean="0"/>
              <a:t>předpovědi</a:t>
            </a:r>
            <a:r>
              <a:rPr lang="cs-CZ" sz="2800" dirty="0" smtClean="0"/>
              <a:t> bude svítit </a:t>
            </a:r>
            <a:r>
              <a:rPr lang="cs-CZ" sz="2800" u="sng" dirty="0" smtClean="0"/>
              <a:t>sluníčko</a:t>
            </a:r>
            <a:r>
              <a:rPr lang="cs-CZ" sz="2800" dirty="0" smtClean="0"/>
              <a:t>, </a:t>
            </a:r>
          </a:p>
          <a:p>
            <a:r>
              <a:rPr lang="cs-CZ" dirty="0" smtClean="0"/>
              <a:t>        6.                               2.                                             1.</a:t>
            </a:r>
          </a:p>
          <a:p>
            <a:endParaRPr lang="cs-CZ" dirty="0"/>
          </a:p>
          <a:p>
            <a:r>
              <a:rPr lang="cs-CZ" sz="2800" dirty="0" smtClean="0"/>
              <a:t>ale pak mohou přijít </a:t>
            </a:r>
            <a:r>
              <a:rPr lang="cs-CZ" sz="2800" u="sng" dirty="0" smtClean="0"/>
              <a:t>bouřky</a:t>
            </a:r>
            <a:r>
              <a:rPr lang="cs-CZ" sz="2800" dirty="0" smtClean="0"/>
              <a:t>. U </a:t>
            </a:r>
            <a:r>
              <a:rPr lang="cs-CZ" sz="2800" u="sng" dirty="0" smtClean="0"/>
              <a:t>silnice</a:t>
            </a:r>
            <a:r>
              <a:rPr lang="cs-CZ" sz="2800" dirty="0" smtClean="0"/>
              <a:t> stojí </a:t>
            </a:r>
          </a:p>
          <a:p>
            <a:r>
              <a:rPr lang="cs-CZ" dirty="0" smtClean="0"/>
              <a:t>                                                  1.                     2.</a:t>
            </a:r>
          </a:p>
          <a:p>
            <a:endParaRPr lang="cs-CZ" dirty="0"/>
          </a:p>
          <a:p>
            <a:r>
              <a:rPr lang="cs-CZ" sz="2800" dirty="0" smtClean="0"/>
              <a:t>několik nízkých </a:t>
            </a:r>
            <a:r>
              <a:rPr lang="cs-CZ" sz="2800" u="sng" dirty="0" smtClean="0"/>
              <a:t>chaloupek</a:t>
            </a:r>
            <a:r>
              <a:rPr lang="cs-CZ" sz="2800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171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404664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683568" y="1556792"/>
            <a:ext cx="7344816" cy="347472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ČJ v sešitech, tvarosloví, Fortuna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923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64</TotalTime>
  <Words>232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Šulcová</dc:creator>
  <cp:lastModifiedBy>Jana Šulcová</cp:lastModifiedBy>
  <cp:revision>9</cp:revision>
  <dcterms:created xsi:type="dcterms:W3CDTF">2013-06-21T10:52:08Z</dcterms:created>
  <dcterms:modified xsi:type="dcterms:W3CDTF">2013-07-01T10:45:58Z</dcterms:modified>
</cp:coreProperties>
</file>