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  <p:sldId id="258" r:id="rId13"/>
    <p:sldId id="269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7788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6650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551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47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670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900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313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570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67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723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8333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C767A9-EE66-4937-B0C6-E7CB2B43C821}" type="datetimeFigureOut">
              <a:rPr lang="cs-CZ" smtClean="0"/>
              <a:t>29.10.2013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C837E-CE56-467C-A09F-C5D79AF384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9486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oyal_Botanic_Gardens,_Sydney_01.JPG" TargetMode="External"/><Relationship Id="rId2" Type="http://schemas.openxmlformats.org/officeDocument/2006/relationships/hyperlink" Target="http://commons.wikimedia.org/wiki/File:The_Palm_House,_Kew_Botanical_Gardens_-_geograph.org.uk_-_91056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commons.wikimedia.org/wiki/File:Climatron,_Missouri_Botanical_Gardens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tanic_Garden_North2,_Prague_Troja.jpg?uselang=cs" TargetMode="External"/><Relationship Id="rId2" Type="http://schemas.openxmlformats.org/officeDocument/2006/relationships/hyperlink" Target="http://commons.wikimedia.org/wiki/File:Brooklyn_Botanic_Garden_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http://cs.wikipedia.org/wiki/Olomouck%C3%A9_parky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ora-ol.cz/en/view.php?nazevclanku=bezruc-gardens-botanical-gardens-and-rosarium&amp;cisloclanku=2006060004" TargetMode="External"/><Relationship Id="rId2" Type="http://schemas.openxmlformats.org/officeDocument/2006/relationships/hyperlink" Target="http://www.britannica.com/blogs/2011/04/10-beautiful-botanic-gardens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image" Target="../media/image8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Botanic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gardens</a:t>
            </a:r>
            <a:endParaRPr lang="cs-CZ" sz="32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3060688"/>
              </p:ext>
            </p:extLst>
          </p:nvPr>
        </p:nvGraphicFramePr>
        <p:xfrm>
          <a:off x="1187624" y="1199220"/>
          <a:ext cx="6162675" cy="4104456"/>
        </p:xfrm>
        <a:graphic>
          <a:graphicData uri="http://schemas.openxmlformats.org/drawingml/2006/table">
            <a:tbl>
              <a:tblPr firstRow="1"/>
              <a:tblGrid>
                <a:gridCol w="1400175"/>
                <a:gridCol w="4762500"/>
              </a:tblGrid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VY_32_INOVACE_IVA_DVORAKOVA</a:t>
                      </a:r>
                      <a:r>
                        <a:rPr lang="cs-CZ" sz="1100" b="1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100" kern="1200" cap="all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Botanic_gardens_19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i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Třetí, čtvrtý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Anglický jazyk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Zahradnictví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Odborná terminologie k oboru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Botanic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gardens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Iva Dvořáková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238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19.07.2013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86595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 představuje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nejznámější botanické zahrady ve Velké Británii a v České republice. Představuje slovní zásobu k tématu. Je 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vytvořena </a:t>
                      </a:r>
                      <a:r>
                        <a:rPr lang="cs-CZ" sz="1100" kern="1200" baseline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 programu PowerPoint.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45224"/>
            <a:ext cx="4176464" cy="936104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33895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Botanic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gardens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 </a:t>
            </a:r>
            <a:r>
              <a:rPr lang="cs-CZ" dirty="0" err="1" smtClean="0"/>
              <a:t>gardens</a:t>
            </a:r>
            <a:r>
              <a:rPr lang="en-US" dirty="0" smtClean="0"/>
              <a:t>, </a:t>
            </a:r>
            <a:r>
              <a:rPr lang="en-US" dirty="0"/>
              <a:t>usually open to the public, where a </a:t>
            </a:r>
            <a:r>
              <a:rPr lang="cs-CZ" dirty="0" err="1" smtClean="0"/>
              <a:t>wide</a:t>
            </a:r>
            <a:r>
              <a:rPr lang="cs-CZ" dirty="0" smtClean="0"/>
              <a:t> </a:t>
            </a:r>
            <a:r>
              <a:rPr lang="cs-CZ" dirty="0" err="1" smtClean="0"/>
              <a:t>range</a:t>
            </a:r>
            <a:r>
              <a:rPr lang="en-US" dirty="0"/>
              <a:t> of plants are grown </a:t>
            </a:r>
            <a:r>
              <a:rPr lang="en-US" dirty="0" smtClean="0"/>
              <a:t>for</a:t>
            </a:r>
            <a:r>
              <a:rPr lang="cs-CZ" dirty="0" smtClean="0"/>
              <a:t> </a:t>
            </a:r>
            <a:r>
              <a:rPr lang="en-US" dirty="0" smtClean="0"/>
              <a:t>scientific</a:t>
            </a:r>
            <a:r>
              <a:rPr lang="en-US" dirty="0"/>
              <a:t> and educational purposes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1424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Famous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botanic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gardens</a:t>
            </a:r>
            <a:r>
              <a:rPr lang="cs-CZ" sz="3600" b="1" dirty="0" smtClean="0"/>
              <a:t> 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world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Kew</a:t>
            </a:r>
            <a:r>
              <a:rPr lang="cs-CZ" dirty="0" smtClean="0"/>
              <a:t> </a:t>
            </a:r>
            <a:r>
              <a:rPr lang="cs-CZ" dirty="0" err="1" smtClean="0"/>
              <a:t>Gardens</a:t>
            </a:r>
            <a:r>
              <a:rPr lang="cs-CZ" dirty="0" smtClean="0"/>
              <a:t> 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</a:t>
            </a:r>
            <a:r>
              <a:rPr lang="cs-CZ" dirty="0" err="1" smtClean="0"/>
              <a:t>Botanic</a:t>
            </a:r>
            <a:r>
              <a:rPr lang="cs-CZ" dirty="0" smtClean="0"/>
              <a:t> </a:t>
            </a:r>
            <a:r>
              <a:rPr lang="cs-CZ" dirty="0" err="1" smtClean="0"/>
              <a:t>Gardens</a:t>
            </a:r>
            <a:r>
              <a:rPr lang="cs-CZ" dirty="0" smtClean="0"/>
              <a:t>, </a:t>
            </a:r>
            <a:r>
              <a:rPr lang="cs-CZ" dirty="0" err="1" smtClean="0"/>
              <a:t>Kew</a:t>
            </a:r>
            <a:r>
              <a:rPr lang="cs-CZ" dirty="0" smtClean="0"/>
              <a:t>), London</a:t>
            </a:r>
          </a:p>
          <a:p>
            <a:r>
              <a:rPr lang="cs-CZ" dirty="0" err="1"/>
              <a:t>Royal</a:t>
            </a:r>
            <a:r>
              <a:rPr lang="cs-CZ" dirty="0"/>
              <a:t> </a:t>
            </a:r>
            <a:r>
              <a:rPr lang="cs-CZ" dirty="0" err="1"/>
              <a:t>Botanic</a:t>
            </a:r>
            <a:r>
              <a:rPr lang="cs-CZ" dirty="0"/>
              <a:t> </a:t>
            </a:r>
            <a:r>
              <a:rPr lang="cs-CZ" dirty="0" err="1"/>
              <a:t>Gardens</a:t>
            </a:r>
            <a:r>
              <a:rPr lang="cs-CZ" dirty="0"/>
              <a:t>, </a:t>
            </a:r>
            <a:r>
              <a:rPr lang="cs-CZ" dirty="0" smtClean="0"/>
              <a:t>Sydney</a:t>
            </a:r>
          </a:p>
          <a:p>
            <a:r>
              <a:rPr lang="cs-CZ" dirty="0"/>
              <a:t>Missouri </a:t>
            </a:r>
            <a:r>
              <a:rPr lang="cs-CZ" dirty="0" err="1" smtClean="0"/>
              <a:t>Botanic</a:t>
            </a:r>
            <a:r>
              <a:rPr lang="cs-CZ" dirty="0" smtClean="0"/>
              <a:t> Garden</a:t>
            </a:r>
          </a:p>
          <a:p>
            <a:r>
              <a:rPr lang="en-US" dirty="0"/>
              <a:t>Brooklyn Botanic Garden and </a:t>
            </a:r>
            <a:r>
              <a:rPr lang="en-US" dirty="0" smtClean="0"/>
              <a:t>Arboretum</a:t>
            </a:r>
            <a:r>
              <a:rPr lang="cs-CZ" dirty="0" smtClean="0"/>
              <a:t>, N.Y.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445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Kew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Gardens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the world's largest collection of living </a:t>
            </a:r>
            <a:r>
              <a:rPr lang="en-US" sz="2400" dirty="0" smtClean="0"/>
              <a:t>plants</a:t>
            </a:r>
            <a:r>
              <a:rPr lang="cs-CZ" sz="2400" dirty="0" smtClean="0"/>
              <a:t> (30,000 </a:t>
            </a:r>
            <a:r>
              <a:rPr lang="cs-CZ" sz="2400" dirty="0" err="1" smtClean="0"/>
              <a:t>different</a:t>
            </a:r>
            <a:r>
              <a:rPr lang="cs-CZ" sz="2400" dirty="0" smtClean="0"/>
              <a:t> </a:t>
            </a:r>
            <a:r>
              <a:rPr lang="cs-CZ" sz="2400" dirty="0" err="1" smtClean="0"/>
              <a:t>plants</a:t>
            </a:r>
            <a:r>
              <a:rPr lang="cs-CZ" sz="2400" dirty="0" smtClean="0"/>
              <a:t>)</a:t>
            </a:r>
          </a:p>
          <a:p>
            <a:r>
              <a:rPr lang="en-US" sz="2400" dirty="0" smtClean="0"/>
              <a:t>more </a:t>
            </a:r>
            <a:r>
              <a:rPr lang="en-US" sz="2400" dirty="0"/>
              <a:t>than 650 scientists and other </a:t>
            </a:r>
            <a:r>
              <a:rPr lang="cs-CZ" sz="2400" dirty="0" smtClean="0"/>
              <a:t>s</a:t>
            </a:r>
            <a:r>
              <a:rPr lang="en-US" sz="2400" dirty="0" err="1" smtClean="0"/>
              <a:t>taff</a:t>
            </a:r>
            <a:r>
              <a:rPr lang="cs-CZ" sz="2400" dirty="0" smtClean="0"/>
              <a:t> are </a:t>
            </a:r>
            <a:r>
              <a:rPr lang="cs-CZ" sz="2400" dirty="0" err="1" smtClean="0"/>
              <a:t>employed</a:t>
            </a:r>
            <a:r>
              <a:rPr lang="cs-CZ" sz="2400" dirty="0" smtClean="0"/>
              <a:t> </a:t>
            </a:r>
            <a:r>
              <a:rPr lang="cs-CZ" sz="2400" dirty="0" err="1" smtClean="0"/>
              <a:t>here</a:t>
            </a:r>
            <a:endParaRPr lang="cs-CZ" sz="2400" dirty="0" smtClean="0"/>
          </a:p>
          <a:p>
            <a:r>
              <a:rPr lang="cs-CZ" sz="2400" dirty="0" err="1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</a:t>
            </a:r>
            <a:r>
              <a:rPr lang="cs-CZ" sz="2400" dirty="0" err="1" smtClean="0"/>
              <a:t>herbarium</a:t>
            </a:r>
            <a:r>
              <a:rPr lang="cs-CZ" sz="2400" dirty="0" smtClean="0"/>
              <a:t> </a:t>
            </a:r>
            <a:r>
              <a:rPr lang="en-US" sz="2400" dirty="0" smtClean="0"/>
              <a:t>has </a:t>
            </a:r>
            <a:r>
              <a:rPr lang="en-US" sz="2400" dirty="0"/>
              <a:t>over seven million preserved plant </a:t>
            </a:r>
            <a:r>
              <a:rPr lang="en-US" sz="2400" dirty="0" smtClean="0"/>
              <a:t>specimen</a:t>
            </a:r>
            <a:endParaRPr lang="cs-CZ" sz="2400" dirty="0" smtClean="0"/>
          </a:p>
          <a:p>
            <a:r>
              <a:rPr lang="cs-CZ" sz="2400" dirty="0" err="1" smtClean="0"/>
              <a:t>established</a:t>
            </a:r>
            <a:r>
              <a:rPr lang="cs-CZ" sz="2400" dirty="0" smtClean="0"/>
              <a:t> in 1759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        pict.1</a:t>
            </a:r>
            <a:endParaRPr lang="cs-CZ" dirty="0"/>
          </a:p>
        </p:txBody>
      </p:sp>
      <p:pic>
        <p:nvPicPr>
          <p:cNvPr id="2050" name="Picture 2" descr="C:\Users\Iva\Downloads\The_Palm_House,_Kew_Botanical_Gardens_-_geograph.org.uk_-_91056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80928"/>
            <a:ext cx="3875944" cy="2573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537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err="1" smtClean="0"/>
              <a:t>Royal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Botanic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Gardens</a:t>
            </a:r>
            <a:r>
              <a:rPr lang="cs-CZ" sz="4000" b="1" dirty="0" smtClean="0"/>
              <a:t>, Sydney</a:t>
            </a:r>
            <a:br>
              <a:rPr lang="cs-CZ" sz="4000" b="1" dirty="0" smtClean="0"/>
            </a:b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e</a:t>
            </a:r>
            <a:r>
              <a:rPr lang="en-US" sz="2400" dirty="0" err="1" smtClean="0"/>
              <a:t>stablished</a:t>
            </a:r>
            <a:r>
              <a:rPr lang="en-US" sz="2400" dirty="0" smtClean="0"/>
              <a:t> in 1816</a:t>
            </a:r>
            <a:endParaRPr lang="cs-CZ" sz="2400" dirty="0" smtClean="0"/>
          </a:p>
          <a:p>
            <a:r>
              <a:rPr lang="en-US" sz="2400" dirty="0"/>
              <a:t>it is the </a:t>
            </a:r>
            <a:r>
              <a:rPr lang="en-US" sz="2400" dirty="0" smtClean="0"/>
              <a:t>oldest </a:t>
            </a:r>
            <a:r>
              <a:rPr lang="en-US" sz="2400" dirty="0"/>
              <a:t>garden in the </a:t>
            </a:r>
            <a:r>
              <a:rPr lang="en-US" sz="2400" dirty="0" smtClean="0"/>
              <a:t>country</a:t>
            </a:r>
            <a:endParaRPr lang="cs-CZ" sz="2400" dirty="0" smtClean="0"/>
          </a:p>
          <a:p>
            <a:r>
              <a:rPr lang="en-US" sz="2400" dirty="0"/>
              <a:t> has about 5,000 kinds of plants under </a:t>
            </a:r>
            <a:r>
              <a:rPr lang="cs-CZ" sz="2400" dirty="0" smtClean="0"/>
              <a:t>c</a:t>
            </a:r>
            <a:r>
              <a:rPr lang="en-US" sz="2400" dirty="0" err="1" smtClean="0"/>
              <a:t>ultivation</a:t>
            </a:r>
            <a:endParaRPr lang="cs-CZ" sz="2400" dirty="0" smtClean="0"/>
          </a:p>
          <a:p>
            <a:r>
              <a:rPr lang="cs-CZ" sz="2400" dirty="0" err="1" smtClean="0"/>
              <a:t>focused</a:t>
            </a:r>
            <a:r>
              <a:rPr lang="cs-CZ" sz="2400" dirty="0" smtClean="0"/>
              <a:t> </a:t>
            </a:r>
            <a:r>
              <a:rPr lang="en-US" sz="2400" dirty="0" smtClean="0"/>
              <a:t>on </a:t>
            </a:r>
            <a:r>
              <a:rPr lang="en-US" sz="2400" dirty="0"/>
              <a:t>planting the native species of Australia, particularly the woody </a:t>
            </a:r>
            <a:r>
              <a:rPr lang="en-US" sz="2400" dirty="0" smtClean="0"/>
              <a:t>ones</a:t>
            </a:r>
            <a:endParaRPr lang="cs-CZ" sz="2400" dirty="0" smtClean="0"/>
          </a:p>
          <a:p>
            <a:r>
              <a:rPr lang="cs-CZ" sz="2400" dirty="0" err="1"/>
              <a:t>t</a:t>
            </a:r>
            <a:r>
              <a:rPr lang="cs-CZ" sz="2400" dirty="0" err="1" smtClean="0"/>
              <a:t>he</a:t>
            </a:r>
            <a:r>
              <a:rPr lang="cs-CZ" sz="2400" dirty="0" smtClean="0"/>
              <a:t> h</a:t>
            </a:r>
            <a:r>
              <a:rPr lang="en-US" sz="2400" dirty="0" err="1" smtClean="0"/>
              <a:t>erbarium</a:t>
            </a:r>
            <a:r>
              <a:rPr lang="en-US" sz="2400" dirty="0" smtClean="0"/>
              <a:t> </a:t>
            </a:r>
            <a:r>
              <a:rPr lang="en-US" sz="2400" dirty="0"/>
              <a:t>of New South </a:t>
            </a:r>
            <a:r>
              <a:rPr lang="en-US" sz="2400" dirty="0" smtClean="0"/>
              <a:t>Wales</a:t>
            </a:r>
            <a:r>
              <a:rPr lang="cs-CZ" sz="2400" dirty="0" smtClean="0"/>
              <a:t> </a:t>
            </a:r>
            <a:r>
              <a:rPr lang="en-US" sz="2400" dirty="0" smtClean="0"/>
              <a:t>contains </a:t>
            </a:r>
            <a:r>
              <a:rPr lang="en-US" sz="2400" dirty="0"/>
              <a:t>approximately one million reference </a:t>
            </a:r>
            <a:r>
              <a:rPr lang="en-US" sz="2400" dirty="0" smtClean="0"/>
              <a:t>specimen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pict.2</a:t>
            </a:r>
            <a:endParaRPr lang="cs-CZ" dirty="0"/>
          </a:p>
        </p:txBody>
      </p:sp>
      <p:pic>
        <p:nvPicPr>
          <p:cNvPr id="3074" name="Picture 2" descr="C:\Users\Iva\Downloads\800px-Royal_Botanic_Gardens,_Sydney_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3590528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914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4000" b="1" dirty="0" smtClean="0"/>
              <a:t>Missouri </a:t>
            </a:r>
            <a:r>
              <a:rPr lang="cs-CZ" sz="4000" b="1" dirty="0" err="1" smtClean="0"/>
              <a:t>Botanic</a:t>
            </a:r>
            <a:r>
              <a:rPr lang="cs-CZ" sz="4000" b="1" dirty="0" smtClean="0"/>
              <a:t> Garden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the oldest botanic garden </a:t>
            </a:r>
            <a:r>
              <a:rPr lang="en-US" dirty="0" smtClean="0"/>
              <a:t>in </a:t>
            </a:r>
            <a:r>
              <a:rPr lang="en-US" dirty="0"/>
              <a:t>the United </a:t>
            </a:r>
            <a:r>
              <a:rPr lang="en-US" dirty="0" smtClean="0"/>
              <a:t>States</a:t>
            </a:r>
            <a:r>
              <a:rPr lang="cs-CZ" dirty="0" smtClean="0"/>
              <a:t>, in </a:t>
            </a:r>
            <a:r>
              <a:rPr lang="cs-CZ" dirty="0" err="1" smtClean="0"/>
              <a:t>St.Louis</a:t>
            </a:r>
            <a:r>
              <a:rPr lang="cs-CZ" dirty="0" smtClean="0"/>
              <a:t>, </a:t>
            </a:r>
            <a:r>
              <a:rPr lang="en-US" dirty="0" smtClean="0"/>
              <a:t>and </a:t>
            </a:r>
            <a:r>
              <a:rPr lang="en-US" dirty="0"/>
              <a:t>is known for its </a:t>
            </a:r>
            <a:r>
              <a:rPr lang="en-US" b="1" dirty="0" err="1" smtClean="0"/>
              <a:t>Climatron</a:t>
            </a:r>
            <a:r>
              <a:rPr lang="cs-CZ" b="1" dirty="0" smtClean="0"/>
              <a:t>, </a:t>
            </a:r>
            <a:r>
              <a:rPr lang="cs-CZ" dirty="0" smtClean="0"/>
              <a:t>a</a:t>
            </a:r>
            <a:r>
              <a:rPr lang="cs-CZ" b="1" dirty="0" smtClean="0"/>
              <a:t> </a:t>
            </a:r>
            <a:r>
              <a:rPr lang="cs-CZ" dirty="0" smtClean="0"/>
              <a:t>g</a:t>
            </a:r>
            <a:r>
              <a:rPr lang="en-US" dirty="0" err="1" smtClean="0"/>
              <a:t>reenhouse</a:t>
            </a:r>
            <a:r>
              <a:rPr lang="en-US" dirty="0" smtClean="0"/>
              <a:t> </a:t>
            </a:r>
            <a:r>
              <a:rPr lang="en-US" dirty="0"/>
              <a:t>in which 1,200 species of plants are grown under computer-controlled conditions simulating a </a:t>
            </a:r>
            <a:r>
              <a:rPr lang="en-US" dirty="0" smtClean="0"/>
              <a:t>rainforest</a:t>
            </a:r>
            <a:endParaRPr lang="cs-CZ" dirty="0" smtClean="0"/>
          </a:p>
          <a:p>
            <a:r>
              <a:rPr lang="cs-CZ" dirty="0" err="1"/>
              <a:t>e</a:t>
            </a:r>
            <a:r>
              <a:rPr lang="cs-CZ" dirty="0" err="1" smtClean="0"/>
              <a:t>stablished</a:t>
            </a:r>
            <a:r>
              <a:rPr lang="cs-CZ" dirty="0" smtClean="0"/>
              <a:t> in 1859</a:t>
            </a:r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dirty="0" err="1" smtClean="0"/>
              <a:t>pict</a:t>
            </a:r>
            <a:r>
              <a:rPr lang="cs-CZ" dirty="0" smtClean="0"/>
              <a:t>. 3</a:t>
            </a:r>
            <a:endParaRPr lang="cs-CZ" dirty="0"/>
          </a:p>
        </p:txBody>
      </p:sp>
      <p:pic>
        <p:nvPicPr>
          <p:cNvPr id="4098" name="Picture 2" descr="C:\Users\Iva\Downloads\796px-Climatron,_Missouri_Botanical_Garde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1646" y="2636912"/>
            <a:ext cx="3695524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3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32656"/>
            <a:ext cx="8805664" cy="63894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en-US" sz="3600" b="1" dirty="0" smtClean="0"/>
              <a:t>Brooklyn Botanic Garden and Arboretum</a:t>
            </a:r>
            <a:r>
              <a:rPr lang="cs-CZ" sz="3600" b="1" dirty="0" smtClean="0"/>
              <a:t>, N.Y.</a:t>
            </a:r>
            <a:br>
              <a:rPr lang="cs-CZ" sz="3600" b="1" dirty="0" smtClean="0"/>
            </a:b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founded</a:t>
            </a:r>
            <a:r>
              <a:rPr lang="cs-CZ" dirty="0" smtClean="0"/>
              <a:t> </a:t>
            </a:r>
            <a:r>
              <a:rPr lang="cs-CZ" dirty="0"/>
              <a:t>in </a:t>
            </a:r>
            <a:r>
              <a:rPr lang="cs-CZ" dirty="0" smtClean="0"/>
              <a:t>1911</a:t>
            </a:r>
          </a:p>
          <a:p>
            <a:r>
              <a:rPr lang="en-US" dirty="0"/>
              <a:t> 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en-US" dirty="0" smtClean="0"/>
              <a:t>emulated </a:t>
            </a:r>
            <a:r>
              <a:rPr lang="en-US" dirty="0"/>
              <a:t>program of public </a:t>
            </a:r>
            <a:r>
              <a:rPr lang="en-US" dirty="0" smtClean="0"/>
              <a:t>education</a:t>
            </a:r>
            <a:r>
              <a:rPr lang="cs-CZ" dirty="0" smtClean="0"/>
              <a:t>,</a:t>
            </a:r>
            <a:r>
              <a:rPr lang="en-US" dirty="0" smtClean="0"/>
              <a:t> </a:t>
            </a:r>
            <a:r>
              <a:rPr lang="en-US" dirty="0"/>
              <a:t>for its special </a:t>
            </a:r>
            <a:r>
              <a:rPr lang="en-US" dirty="0" smtClean="0"/>
              <a:t>rose</a:t>
            </a:r>
            <a:r>
              <a:rPr lang="cs-CZ" dirty="0" smtClean="0"/>
              <a:t> and </a:t>
            </a:r>
            <a:r>
              <a:rPr lang="en-US" dirty="0" smtClean="0"/>
              <a:t>cactus, </a:t>
            </a:r>
            <a:r>
              <a:rPr lang="en-US" dirty="0"/>
              <a:t>orchid collections, </a:t>
            </a:r>
            <a:r>
              <a:rPr lang="en-US" dirty="0" smtClean="0"/>
              <a:t> </a:t>
            </a:r>
            <a:r>
              <a:rPr lang="en-US" dirty="0"/>
              <a:t>bonsai exhibit, </a:t>
            </a:r>
            <a:r>
              <a:rPr lang="en-US" dirty="0" smtClean="0"/>
              <a:t>fragrant </a:t>
            </a:r>
            <a:r>
              <a:rPr lang="en-US" dirty="0"/>
              <a:t>garden for the </a:t>
            </a:r>
            <a:r>
              <a:rPr lang="en-US" dirty="0" smtClean="0"/>
              <a:t>blind,</a:t>
            </a:r>
            <a:r>
              <a:rPr lang="cs-CZ" dirty="0" smtClean="0"/>
              <a:t> </a:t>
            </a:r>
            <a:r>
              <a:rPr lang="en-US" dirty="0" smtClean="0"/>
              <a:t>Shakespeare </a:t>
            </a:r>
            <a:r>
              <a:rPr lang="en-US" dirty="0"/>
              <a:t>garden, and </a:t>
            </a:r>
            <a:r>
              <a:rPr lang="cs-CZ" dirty="0" smtClean="0"/>
              <a:t>a </a:t>
            </a:r>
            <a:r>
              <a:rPr lang="en-US" dirty="0" smtClean="0"/>
              <a:t>wildflower </a:t>
            </a:r>
            <a:r>
              <a:rPr lang="en-US" dirty="0"/>
              <a:t>garden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pict.4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Iva\Downloads\800px-Brooklyn_Botanic_Garden_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52936"/>
            <a:ext cx="3775968" cy="2831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25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Czech </a:t>
            </a:r>
            <a:r>
              <a:rPr lang="cs-CZ" sz="3600" b="1" dirty="0" err="1" smtClean="0"/>
              <a:t>botanic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gardens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Botanic</a:t>
            </a:r>
            <a:r>
              <a:rPr lang="cs-CZ" dirty="0" smtClean="0"/>
              <a:t> garden in Troja</a:t>
            </a:r>
            <a:r>
              <a:rPr lang="cs-CZ" dirty="0"/>
              <a:t> </a:t>
            </a:r>
            <a:endParaRPr lang="cs-CZ" dirty="0" smtClean="0"/>
          </a:p>
          <a:p>
            <a:r>
              <a:rPr lang="cs-CZ" dirty="0" smtClean="0"/>
              <a:t>Bezruč </a:t>
            </a:r>
            <a:r>
              <a:rPr lang="cs-CZ" dirty="0" err="1" smtClean="0"/>
              <a:t>gardens</a:t>
            </a:r>
            <a:r>
              <a:rPr lang="cs-CZ" dirty="0" smtClean="0"/>
              <a:t>, Olomouc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53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botanic</a:t>
            </a:r>
            <a:r>
              <a:rPr lang="cs-CZ" sz="3600" b="1" dirty="0" smtClean="0"/>
              <a:t> garden in Troja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 an impressive </a:t>
            </a:r>
            <a:r>
              <a:rPr lang="cs-CZ" dirty="0" smtClean="0"/>
              <a:t>p</a:t>
            </a:r>
            <a:r>
              <a:rPr lang="en-US" dirty="0" smtClean="0"/>
              <a:t>ark</a:t>
            </a:r>
            <a:endParaRPr lang="cs-CZ" dirty="0" smtClean="0"/>
          </a:p>
          <a:p>
            <a:r>
              <a:rPr lang="cs-CZ" dirty="0" err="1"/>
              <a:t>a</a:t>
            </a:r>
            <a:r>
              <a:rPr lang="cs-CZ" dirty="0" err="1" smtClean="0"/>
              <a:t>lso</a:t>
            </a:r>
            <a:r>
              <a:rPr lang="cs-CZ" dirty="0" smtClean="0"/>
              <a:t> </a:t>
            </a:r>
            <a:r>
              <a:rPr lang="cs-CZ" dirty="0" err="1" smtClean="0"/>
              <a:t>includes</a:t>
            </a:r>
            <a:r>
              <a:rPr lang="en-US" dirty="0" smtClean="0"/>
              <a:t> historical </a:t>
            </a:r>
            <a:r>
              <a:rPr lang="en-US" dirty="0"/>
              <a:t>Vineyard of St. </a:t>
            </a:r>
            <a:r>
              <a:rPr lang="en-US" dirty="0" smtClean="0"/>
              <a:t>Claire,</a:t>
            </a:r>
            <a:r>
              <a:rPr lang="cs-CZ" dirty="0" smtClean="0"/>
              <a:t> </a:t>
            </a:r>
            <a:r>
              <a:rPr lang="en-US" dirty="0" smtClean="0"/>
              <a:t>Japanese </a:t>
            </a:r>
            <a:r>
              <a:rPr lang="en-US" dirty="0"/>
              <a:t>Garden, tropical greenhouse Fata Morgana together with numerous festive and educational </a:t>
            </a:r>
            <a:r>
              <a:rPr lang="en-US" dirty="0" smtClean="0"/>
              <a:t>events</a:t>
            </a:r>
            <a:endParaRPr lang="cs-CZ" dirty="0" smtClean="0"/>
          </a:p>
          <a:p>
            <a:r>
              <a:rPr lang="cs-CZ" dirty="0" err="1"/>
              <a:t>e</a:t>
            </a:r>
            <a:r>
              <a:rPr lang="cs-CZ" dirty="0" err="1" smtClean="0"/>
              <a:t>stablished</a:t>
            </a:r>
            <a:r>
              <a:rPr lang="cs-CZ" dirty="0" smtClean="0"/>
              <a:t> in 1968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dirty="0" smtClean="0"/>
              <a:t>pict.5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C:\Users\Iva\Downloads\800px-Botanic_Garden_North2,_Prague_Troj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636912"/>
            <a:ext cx="3660495" cy="2731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355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/>
              <a:t>Bezruč </a:t>
            </a:r>
            <a:r>
              <a:rPr lang="cs-CZ" sz="3600" b="1" dirty="0" err="1" smtClean="0"/>
              <a:t>Gardens</a:t>
            </a:r>
            <a:r>
              <a:rPr lang="cs-CZ" sz="3600" b="1" dirty="0" smtClean="0"/>
              <a:t>, Olomouc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/>
              <a:t>established</a:t>
            </a:r>
            <a:r>
              <a:rPr lang="cs-CZ" dirty="0"/>
              <a:t> in </a:t>
            </a:r>
            <a:r>
              <a:rPr lang="cs-CZ" dirty="0" smtClean="0"/>
              <a:t>1898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onsists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A</a:t>
            </a:r>
            <a:r>
              <a:rPr lang="cs-CZ" dirty="0" err="1" smtClean="0"/>
              <a:t>lpine</a:t>
            </a:r>
            <a:r>
              <a:rPr lang="cs-CZ" dirty="0" smtClean="0"/>
              <a:t> garden,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C</a:t>
            </a:r>
            <a:r>
              <a:rPr lang="cs-CZ" dirty="0" err="1" smtClean="0"/>
              <a:t>rown</a:t>
            </a:r>
            <a:r>
              <a:rPr lang="cs-CZ" dirty="0" smtClean="0"/>
              <a:t> </a:t>
            </a:r>
            <a:r>
              <a:rPr lang="cs-CZ" dirty="0" err="1"/>
              <a:t>F</a:t>
            </a:r>
            <a:r>
              <a:rPr lang="cs-CZ" dirty="0" err="1" smtClean="0"/>
              <a:t>ort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Rosarium</a:t>
            </a:r>
            <a:r>
              <a:rPr lang="cs-CZ" dirty="0" smtClean="0"/>
              <a:t>, t</a:t>
            </a:r>
            <a:r>
              <a:rPr lang="en-US" dirty="0" smtClean="0"/>
              <a:t>he </a:t>
            </a:r>
            <a:r>
              <a:rPr lang="en-US" dirty="0"/>
              <a:t>Garden of Nations </a:t>
            </a:r>
            <a:r>
              <a:rPr lang="cs-CZ" dirty="0" smtClean="0"/>
              <a:t>and a </a:t>
            </a:r>
            <a:r>
              <a:rPr lang="cs-CZ" dirty="0" err="1" smtClean="0"/>
              <a:t>few</a:t>
            </a:r>
            <a:r>
              <a:rPr lang="cs-CZ" dirty="0" smtClean="0"/>
              <a:t> </a:t>
            </a:r>
            <a:r>
              <a:rPr lang="cs-CZ" dirty="0" err="1" smtClean="0"/>
              <a:t>greenhouses</a:t>
            </a:r>
            <a:r>
              <a:rPr lang="en-US" dirty="0"/>
              <a:t> 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</a:t>
            </a:r>
            <a:r>
              <a:rPr lang="cs-CZ" dirty="0" smtClean="0"/>
              <a:t>pict.6</a:t>
            </a:r>
            <a:endParaRPr lang="cs-CZ" dirty="0"/>
          </a:p>
        </p:txBody>
      </p:sp>
      <p:pic>
        <p:nvPicPr>
          <p:cNvPr id="6146" name="Picture 2" descr="C:\Users\Iva\Downloads\300px-Hlavni_alej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3556992" cy="266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9847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  </a:t>
            </a:r>
          </a:p>
          <a:p>
            <a:pPr marL="0" indent="0">
              <a:buNone/>
            </a:pPr>
            <a:endParaRPr lang="cs-CZ" sz="40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THANK YOU FOR YOUR ATTENTION!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294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obrázky: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Pict.1</a:t>
            </a:r>
            <a:r>
              <a:rPr lang="cs-CZ" sz="1800" dirty="0" smtClean="0"/>
              <a:t>. </a:t>
            </a:r>
            <a:r>
              <a:rPr lang="cs-CZ" sz="1800" dirty="0"/>
              <a:t>HARRIS, </a:t>
            </a:r>
            <a:r>
              <a:rPr lang="cs-CZ" sz="1800" dirty="0" err="1"/>
              <a:t>Trevor</a:t>
            </a:r>
            <a:r>
              <a:rPr lang="cs-CZ" sz="1800" dirty="0"/>
              <a:t>. </a:t>
            </a:r>
            <a:r>
              <a:rPr lang="cs-CZ" sz="1800" i="1" dirty="0"/>
              <a:t>commons.wikimedia.org</a:t>
            </a:r>
            <a:r>
              <a:rPr lang="cs-CZ" sz="1800" dirty="0"/>
              <a:t> [online]. [cit. 20.7.2013]. Dostupný na WWW: </a:t>
            </a:r>
            <a:r>
              <a:rPr lang="cs-CZ" sz="1800" dirty="0">
                <a:hlinkClick r:id="rId2"/>
              </a:rPr>
              <a:t>http://commons.wikimedia.org/wiki/File:The_Palm_House,_Kew_Botanical_Gardens_-_geograph.org.uk_-_</a:t>
            </a:r>
            <a:r>
              <a:rPr lang="cs-CZ" sz="1800" dirty="0" smtClean="0">
                <a:hlinkClick r:id="rId2"/>
              </a:rPr>
              <a:t>910568.jpg</a:t>
            </a:r>
            <a:endParaRPr lang="cs-CZ" sz="1800" dirty="0" smtClean="0"/>
          </a:p>
          <a:p>
            <a:r>
              <a:rPr lang="cs-CZ" sz="1800" dirty="0"/>
              <a:t>Pict.2</a:t>
            </a:r>
            <a:r>
              <a:rPr lang="cs-CZ" sz="1800" dirty="0" smtClean="0"/>
              <a:t>. </a:t>
            </a:r>
            <a:r>
              <a:rPr lang="cs-CZ" sz="1800" dirty="0"/>
              <a:t>SAILKO. </a:t>
            </a:r>
            <a:r>
              <a:rPr lang="cs-CZ" sz="1800" i="1" dirty="0"/>
              <a:t>commons.wikimedia.org</a:t>
            </a:r>
            <a:r>
              <a:rPr lang="cs-CZ" sz="1800" dirty="0"/>
              <a:t> [online]. [cit. 20.7.2013]. Dostupný na WWW: </a:t>
            </a:r>
            <a:r>
              <a:rPr lang="cs-CZ" sz="1800" dirty="0">
                <a:hlinkClick r:id="rId3"/>
              </a:rPr>
              <a:t>http://commons.wikimedia.org/wiki/File:Royal_Botanic_Gardens,_</a:t>
            </a:r>
            <a:r>
              <a:rPr lang="cs-CZ" sz="1800" dirty="0" smtClean="0">
                <a:hlinkClick r:id="rId3"/>
              </a:rPr>
              <a:t>Sydney_01.JPG</a:t>
            </a:r>
            <a:endParaRPr lang="cs-CZ" sz="1800" dirty="0" smtClean="0"/>
          </a:p>
          <a:p>
            <a:r>
              <a:rPr lang="cs-CZ" sz="1800" dirty="0"/>
              <a:t>Pict.3</a:t>
            </a:r>
            <a:r>
              <a:rPr lang="cs-CZ" sz="1800" dirty="0" smtClean="0"/>
              <a:t>. </a:t>
            </a:r>
            <a:r>
              <a:rPr lang="cs-CZ" sz="1800" dirty="0"/>
              <a:t>MAKSIM. </a:t>
            </a:r>
            <a:r>
              <a:rPr lang="cs-CZ" sz="1800" i="1" dirty="0"/>
              <a:t>commons.wikimedia.org</a:t>
            </a:r>
            <a:r>
              <a:rPr lang="cs-CZ" sz="1800" dirty="0"/>
              <a:t> [online]. [cit. 20.7.2013]. Dostupný na WWW: </a:t>
            </a:r>
            <a:r>
              <a:rPr lang="cs-CZ" sz="1800" dirty="0">
                <a:hlinkClick r:id="rId4"/>
              </a:rPr>
              <a:t>http://commons.wikimedia.org/wiki/File:Climatron,_</a:t>
            </a:r>
            <a:r>
              <a:rPr lang="cs-CZ" sz="1800" dirty="0" smtClean="0">
                <a:hlinkClick r:id="rId4"/>
              </a:rPr>
              <a:t>Missouri_Botanical_Gardens.jpg</a:t>
            </a:r>
            <a:endParaRPr lang="cs-CZ" sz="1800" dirty="0" smtClean="0"/>
          </a:p>
          <a:p>
            <a:endParaRPr lang="cs-CZ" dirty="0" smtClean="0"/>
          </a:p>
        </p:txBody>
      </p:sp>
      <p:pic>
        <p:nvPicPr>
          <p:cNvPr id="4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943332"/>
            <a:ext cx="5210105" cy="1012441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184059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obrázky: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dirty="0" smtClean="0"/>
              <a:t>Pict.4</a:t>
            </a:r>
            <a:r>
              <a:rPr lang="cs-CZ" sz="2100" dirty="0" smtClean="0"/>
              <a:t>. GRYFFINDOR. </a:t>
            </a:r>
            <a:r>
              <a:rPr lang="cs-CZ" sz="2100" i="1" dirty="0" smtClean="0"/>
              <a:t>commons.wikimedia.org</a:t>
            </a:r>
            <a:r>
              <a:rPr lang="cs-CZ" sz="2100" dirty="0" smtClean="0"/>
              <a:t> [online]. [cit. 20.7.2013]. Dostupný na WWW: </a:t>
            </a:r>
            <a:r>
              <a:rPr lang="cs-CZ" sz="2100" dirty="0" smtClean="0">
                <a:hlinkClick r:id="rId2"/>
              </a:rPr>
              <a:t>http://commons.wikimedia.org/wiki/File:Brooklyn_Botanic_Garden_4.JPG</a:t>
            </a:r>
            <a:endParaRPr lang="cs-CZ" sz="2100" dirty="0" smtClean="0"/>
          </a:p>
          <a:p>
            <a:r>
              <a:rPr lang="cs-CZ" sz="2100" dirty="0"/>
              <a:t>Pict.5</a:t>
            </a:r>
            <a:r>
              <a:rPr lang="cs-CZ" sz="2100" dirty="0" smtClean="0"/>
              <a:t>. </a:t>
            </a:r>
            <a:r>
              <a:rPr lang="cs-CZ" sz="2100" dirty="0"/>
              <a:t>PACKA. </a:t>
            </a:r>
            <a:r>
              <a:rPr lang="cs-CZ" sz="2100" i="1" dirty="0"/>
              <a:t>commons.wikimedia.org</a:t>
            </a:r>
            <a:r>
              <a:rPr lang="cs-CZ" sz="2100" dirty="0"/>
              <a:t> [online]. [cit. 20.7.2013]. Dostupný na WWW: </a:t>
            </a:r>
            <a:r>
              <a:rPr lang="cs-CZ" sz="2100" dirty="0">
                <a:hlinkClick r:id="rId3"/>
              </a:rPr>
              <a:t>http://commons.wikimedia.org/wiki/File:Botanic_Garden_North2,_Prague_Troja.jpg?uselang=cs </a:t>
            </a:r>
            <a:endParaRPr lang="cs-CZ" sz="2100" dirty="0" smtClean="0"/>
          </a:p>
          <a:p>
            <a:r>
              <a:rPr lang="cs-CZ" sz="2100" dirty="0" smtClean="0"/>
              <a:t>Pict.6</a:t>
            </a:r>
            <a:r>
              <a:rPr lang="cs-CZ" sz="2100" dirty="0"/>
              <a:t>. JENIŠTA, Jan. </a:t>
            </a:r>
            <a:r>
              <a:rPr lang="cs-CZ" sz="2100" i="1" dirty="0"/>
              <a:t>Wikipedia.cz</a:t>
            </a:r>
            <a:r>
              <a:rPr lang="cs-CZ" sz="2100" dirty="0"/>
              <a:t> [online]. [cit. 20.7.2013]. Dostupný na WWW: </a:t>
            </a:r>
            <a:r>
              <a:rPr lang="cs-CZ" sz="2100" dirty="0">
                <a:hlinkClick r:id="rId4"/>
              </a:rPr>
              <a:t>http://cs.wikipedia.org/wiki/Olomouck%C3%A9_parky</a:t>
            </a:r>
            <a:endParaRPr lang="cs-CZ" sz="2100" dirty="0"/>
          </a:p>
          <a:p>
            <a:r>
              <a:rPr lang="cs-CZ" sz="2100" dirty="0" smtClean="0"/>
              <a:t> </a:t>
            </a:r>
          </a:p>
          <a:p>
            <a:endParaRPr lang="cs-CZ" sz="2100" dirty="0" smtClean="0"/>
          </a:p>
          <a:p>
            <a:endParaRPr lang="cs-CZ" dirty="0"/>
          </a:p>
        </p:txBody>
      </p:sp>
      <p:pic>
        <p:nvPicPr>
          <p:cNvPr id="4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5085184"/>
            <a:ext cx="5210105" cy="1012441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00649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Použité zdroje: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http://www.britannica.com/blogs/2011/04/10-beautiful-botanic-gardens/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http://www.flora-ol.cz/en/view.php?nazevclanku=bezruc-gardens-botanical-gardens-and-rosarium&amp;cisloclanku=2006060004</a:t>
            </a:r>
            <a:endParaRPr lang="cs-CZ" sz="28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031" y="4581128"/>
            <a:ext cx="5759450" cy="185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http://www.kr-karlovarsky.cz/NR/rdonlyres/55A062E8-6A73-480F-A23D-6CE5B15DF1A2/0/logo_cb.jpg"/>
          <p:cNvPicPr>
            <a:picLocks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4244" y="4941168"/>
            <a:ext cx="5210105" cy="1012441"/>
          </a:xfrm>
          <a:prstGeom prst="rect">
            <a:avLst/>
          </a:prstGeom>
          <a:noFill/>
          <a:extLst/>
        </p:spPr>
      </p:pic>
    </p:spTree>
    <p:extLst>
      <p:ext uri="{BB962C8B-B14F-4D97-AF65-F5344CB8AC3E}">
        <p14:creationId xmlns:p14="http://schemas.microsoft.com/office/powerpoint/2010/main" val="209622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268</Words>
  <Application>Microsoft Office PowerPoint</Application>
  <PresentationFormat>Předvádění na obrazovce (4:3)</PresentationFormat>
  <Paragraphs>79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Botanic gardens</vt:lpstr>
      <vt:lpstr>Botanic gardens</vt:lpstr>
      <vt:lpstr>Famous botanic gardens in the world</vt:lpstr>
      <vt:lpstr>Kew Gardens</vt:lpstr>
      <vt:lpstr> Royal Botanic Gardens, Sydney </vt:lpstr>
      <vt:lpstr> Missouri Botanic Garden </vt:lpstr>
      <vt:lpstr> Brooklyn Botanic Garden and Arboretum, N.Y. </vt:lpstr>
      <vt:lpstr>Czech botanic gardens</vt:lpstr>
      <vt:lpstr>The botanic garden in Troja</vt:lpstr>
      <vt:lpstr>Bezruč Gardens, Olomouc</vt:lpstr>
      <vt:lpstr>Prezentace aplikace PowerPoint</vt:lpstr>
      <vt:lpstr>Použité obrázky:</vt:lpstr>
      <vt:lpstr>Použité obrázky: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Botanical gardens</dc:title>
  <dc:creator>Iva</dc:creator>
  <cp:lastModifiedBy>Iva</cp:lastModifiedBy>
  <cp:revision>23</cp:revision>
  <dcterms:created xsi:type="dcterms:W3CDTF">2013-07-20T15:22:04Z</dcterms:created>
  <dcterms:modified xsi:type="dcterms:W3CDTF">2013-10-29T18:19:46Z</dcterms:modified>
</cp:coreProperties>
</file>