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63" r:id="rId4"/>
    <p:sldId id="264" r:id="rId5"/>
    <p:sldId id="265" r:id="rId6"/>
    <p:sldId id="266" r:id="rId7"/>
    <p:sldId id="267" r:id="rId8"/>
    <p:sldId id="269" r:id="rId9"/>
    <p:sldId id="268" r:id="rId10"/>
    <p:sldId id="270" r:id="rId11"/>
    <p:sldId id="271" r:id="rId12"/>
    <p:sldId id="259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241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146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037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753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93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987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076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571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771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100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646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9047E9-78F2-4A8D-8E96-6742E83FE5B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C958E5-5B50-4688-9A37-D6CACBFE0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675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SM_V61_D158_Platino_cyanide_of_magnesia_and_bichromate_of_potash_crystals.png" TargetMode="External"/><Relationship Id="rId3" Type="http://schemas.openxmlformats.org/officeDocument/2006/relationships/hyperlink" Target="http://commons.wikimedia.org/wiki/File:12-03-17-aktstudien-nuernberg-by-RalfR-32.jpg" TargetMode="External"/><Relationship Id="rId7" Type="http://schemas.openxmlformats.org/officeDocument/2006/relationships/hyperlink" Target="http://commons.wikimedia.org/wiki/File:Nandankanan_wildlife_photography_1.jpg" TargetMode="External"/><Relationship Id="rId2" Type="http://schemas.openxmlformats.org/officeDocument/2006/relationships/hyperlink" Target="http://commons.wikimedia.org/wiki/File:Anse_Source_d'Argent_3-La_Digu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ci_Castello_Sicily_Italy_-_Creative_Commons_by_gnuckx_(5085354945).jpg" TargetMode="External"/><Relationship Id="rId5" Type="http://schemas.openxmlformats.org/officeDocument/2006/relationships/hyperlink" Target="http://commons.wikimedia.org/wiki/File:Sean_johnson_(soccer_player).jpg" TargetMode="External"/><Relationship Id="rId4" Type="http://schemas.openxmlformats.org/officeDocument/2006/relationships/hyperlink" Target="http://commons.wikimedia.org/wiki/File:CristianDeLeo.jpg" TargetMode="External"/><Relationship Id="rId9" Type="http://schemas.openxmlformats.org/officeDocument/2006/relationships/hyperlink" Target="http://commons.wikimedia.org/wiki/File:Macroxiphus_sp_cricket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otography.com/articles/types-of-photography/types-of-photography/" TargetMode="External"/><Relationship Id="rId2" Type="http://schemas.openxmlformats.org/officeDocument/2006/relationships/hyperlink" Target="http://www.txstockphotos.com/blog/genres-of-photography-what-are-the-different-type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emf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Kinds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Photography</a:t>
            </a:r>
            <a:r>
              <a:rPr lang="cs-CZ" dirty="0" smtClean="0"/>
              <a:t> – 2nd part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7980722"/>
              </p:ext>
            </p:extLst>
          </p:nvPr>
        </p:nvGraphicFramePr>
        <p:xfrm>
          <a:off x="1979712" y="1257268"/>
          <a:ext cx="5275403" cy="4254881"/>
        </p:xfrm>
        <a:graphic>
          <a:graphicData uri="http://schemas.openxmlformats.org/drawingml/2006/table">
            <a:tbl>
              <a:tblPr firstRow="1"/>
              <a:tblGrid>
                <a:gridCol w="1198585"/>
                <a:gridCol w="4076818"/>
              </a:tblGrid>
              <a:tr h="253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3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VY_32_INOVACE_IVA_DVORAKOVA_</a:t>
                      </a:r>
                      <a:r>
                        <a:rPr lang="cs-CZ" sz="1000" cap="all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Kinds_Of_Photography_2nd_part_02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3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3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3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3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3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Odborná terminologie k oboru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3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Kinds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of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Photography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2nd part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3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30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13.03.2013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80461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2.část prezentace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 maturitnímu tématu fotografického oboru. Je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určena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 seznámení s tématem a odbornou slovní zásobou k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navazuje na 1.část prezentace. 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Je vytvořena v programu PowerPoint.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589240"/>
            <a:ext cx="3746758" cy="674246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373197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Landscape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err="1" smtClean="0"/>
              <a:t>Photography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sz="2000" dirty="0" smtClean="0"/>
              <a:t>Pict.1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b="1" dirty="0" err="1" smtClean="0">
                <a:solidFill>
                  <a:schemeClr val="accent2"/>
                </a:solidFill>
              </a:rPr>
              <a:t>involves</a:t>
            </a:r>
            <a:r>
              <a:rPr lang="cs-CZ" sz="2400" b="1" dirty="0" smtClean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taking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pictures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of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 smtClean="0">
                <a:solidFill>
                  <a:schemeClr val="accent2"/>
                </a:solidFill>
              </a:rPr>
              <a:t>landscapes</a:t>
            </a:r>
            <a:endParaRPr lang="cs-CZ" sz="2400" b="1" dirty="0" smtClean="0">
              <a:solidFill>
                <a:schemeClr val="accent2"/>
              </a:solidFill>
            </a:endParaRPr>
          </a:p>
          <a:p>
            <a:pPr marL="285750" indent="-285750">
              <a:buFontTx/>
              <a:buChar char="-"/>
            </a:pPr>
            <a:endParaRPr lang="cs-CZ" sz="2400" b="1" dirty="0"/>
          </a:p>
          <a:p>
            <a:pPr marL="285750" indent="-285750">
              <a:buFontTx/>
              <a:buChar char="-"/>
            </a:pPr>
            <a:r>
              <a:rPr lang="cs-CZ" sz="2400" b="1" dirty="0">
                <a:solidFill>
                  <a:schemeClr val="tx2"/>
                </a:solidFill>
              </a:rPr>
              <a:t>has </a:t>
            </a:r>
            <a:r>
              <a:rPr lang="cs-CZ" sz="2400" b="1" dirty="0" err="1">
                <a:solidFill>
                  <a:schemeClr val="tx2"/>
                </a:solidFill>
              </a:rPr>
              <a:t>struggled</a:t>
            </a:r>
            <a:r>
              <a:rPr lang="cs-CZ" sz="2400" b="1" dirty="0">
                <a:solidFill>
                  <a:schemeClr val="tx2"/>
                </a:solidFill>
              </a:rPr>
              <a:t> to </a:t>
            </a:r>
            <a:r>
              <a:rPr lang="cs-CZ" sz="2400" b="1" dirty="0" err="1">
                <a:solidFill>
                  <a:schemeClr val="tx2"/>
                </a:solidFill>
              </a:rPr>
              <a:t>find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its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feet</a:t>
            </a:r>
            <a:endParaRPr lang="cs-CZ" sz="2400" b="1" dirty="0" smtClean="0">
              <a:solidFill>
                <a:schemeClr val="tx2"/>
              </a:solidFill>
            </a:endParaRPr>
          </a:p>
          <a:p>
            <a:pPr marL="285750" indent="-285750">
              <a:buFontTx/>
              <a:buChar char="-"/>
            </a:pPr>
            <a:endParaRPr lang="cs-CZ" sz="2400" b="1" dirty="0"/>
          </a:p>
          <a:p>
            <a:pPr marL="285750" indent="-285750">
              <a:buFontTx/>
              <a:buChar char="-"/>
            </a:pPr>
            <a:r>
              <a:rPr lang="cs-CZ" sz="2400" b="1" dirty="0">
                <a:solidFill>
                  <a:schemeClr val="accent2"/>
                </a:solidFill>
              </a:rPr>
              <a:t>these </a:t>
            </a:r>
            <a:r>
              <a:rPr lang="cs-CZ" sz="2400" b="1" dirty="0" err="1">
                <a:solidFill>
                  <a:schemeClr val="accent2"/>
                </a:solidFill>
              </a:rPr>
              <a:t>days</a:t>
            </a:r>
            <a:r>
              <a:rPr lang="cs-CZ" sz="2400" b="1" dirty="0">
                <a:solidFill>
                  <a:schemeClr val="accent2"/>
                </a:solidFill>
              </a:rPr>
              <a:t> very </a:t>
            </a:r>
            <a:r>
              <a:rPr lang="cs-CZ" sz="2400" b="1" dirty="0" err="1">
                <a:solidFill>
                  <a:schemeClr val="accent2"/>
                </a:solidFill>
              </a:rPr>
              <a:t>popular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option</a:t>
            </a:r>
            <a:endParaRPr lang="cs-CZ" sz="2400" b="1" dirty="0">
              <a:solidFill>
                <a:schemeClr val="accent2"/>
              </a:solidFill>
            </a:endParaRPr>
          </a:p>
          <a:p>
            <a:pPr marL="285750" indent="-285750">
              <a:buFontTx/>
              <a:buChar char="-"/>
            </a:pPr>
            <a:endParaRPr lang="cs-CZ" dirty="0">
              <a:solidFill>
                <a:schemeClr val="accent2"/>
              </a:solidFill>
            </a:endParaRPr>
          </a:p>
          <a:p>
            <a:endParaRPr lang="cs-CZ" dirty="0"/>
          </a:p>
        </p:txBody>
      </p:sp>
      <p:pic>
        <p:nvPicPr>
          <p:cNvPr id="2050" name="Picture 2" descr="C:\Users\Iva\Downloads\800px-Anse_Source_d'Argent_3-La_Digu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81308"/>
            <a:ext cx="4961406" cy="3330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6940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Nude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err="1" smtClean="0"/>
              <a:t>Photography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sz="2000" dirty="0" smtClean="0"/>
              <a:t>Pict.2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342900" indent="-342900">
              <a:buFontTx/>
              <a:buChar char="-"/>
            </a:pPr>
            <a:endParaRPr lang="cs-CZ" sz="2400" b="1" dirty="0" smtClean="0">
              <a:solidFill>
                <a:schemeClr val="accent2"/>
              </a:solidFill>
              <a:latin typeface="+mj-lt"/>
              <a:cs typeface="Arial" pitchFamily="34" charset="0"/>
            </a:endParaRPr>
          </a:p>
          <a:p>
            <a:pPr marL="342900" indent="-342900">
              <a:buFontTx/>
              <a:buChar char="-"/>
            </a:pPr>
            <a:r>
              <a:rPr lang="cs-CZ" sz="2400" b="1" dirty="0" err="1" smtClean="0">
                <a:solidFill>
                  <a:schemeClr val="accent2"/>
                </a:solidFill>
                <a:latin typeface="+mj-lt"/>
                <a:cs typeface="Arial" pitchFamily="34" charset="0"/>
              </a:rPr>
              <a:t>celebrates</a:t>
            </a:r>
            <a:r>
              <a:rPr lang="cs-CZ" sz="2400" b="1" dirty="0" smtClean="0">
                <a:solidFill>
                  <a:schemeClr val="accent2"/>
                </a:solidFill>
                <a:latin typeface="+mj-lt"/>
                <a:cs typeface="Arial" pitchFamily="34" charset="0"/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  <a:latin typeface="+mj-lt"/>
                <a:cs typeface="Arial" pitchFamily="34" charset="0"/>
              </a:rPr>
              <a:t>the</a:t>
            </a:r>
            <a:r>
              <a:rPr lang="cs-CZ" sz="2400" b="1" dirty="0">
                <a:solidFill>
                  <a:schemeClr val="accent2"/>
                </a:solidFill>
                <a:latin typeface="+mj-lt"/>
                <a:cs typeface="Arial" pitchFamily="34" charset="0"/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  <a:latin typeface="+mj-lt"/>
                <a:cs typeface="Arial" pitchFamily="34" charset="0"/>
              </a:rPr>
              <a:t>human</a:t>
            </a:r>
            <a:r>
              <a:rPr lang="cs-CZ" sz="2400" b="1" dirty="0">
                <a:solidFill>
                  <a:schemeClr val="accent2"/>
                </a:solidFill>
                <a:latin typeface="+mj-lt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accent2"/>
                </a:solidFill>
                <a:latin typeface="+mj-lt"/>
                <a:cs typeface="Arial" pitchFamily="34" charset="0"/>
              </a:rPr>
              <a:t>body</a:t>
            </a:r>
          </a:p>
          <a:p>
            <a:endParaRPr lang="cs-CZ" sz="2400" dirty="0">
              <a:latin typeface="+mj-lt"/>
              <a:cs typeface="Arial" pitchFamily="34" charset="0"/>
            </a:endParaRPr>
          </a:p>
          <a:p>
            <a:pPr marL="342900" indent="-342900">
              <a:buFontTx/>
              <a:buChar char="-"/>
            </a:pPr>
            <a:r>
              <a:rPr lang="cs-CZ" sz="2400" b="1" dirty="0" err="1" smtClean="0">
                <a:solidFill>
                  <a:schemeClr val="tx2"/>
                </a:solidFill>
                <a:latin typeface="+mj-lt"/>
                <a:cs typeface="Arial" pitchFamily="34" charset="0"/>
              </a:rPr>
              <a:t>involves</a:t>
            </a:r>
            <a:r>
              <a:rPr lang="cs-CZ" sz="2400" b="1" dirty="0" smtClean="0">
                <a:solidFill>
                  <a:schemeClr val="tx2"/>
                </a:solidFill>
                <a:latin typeface="+mj-lt"/>
                <a:cs typeface="Arial" pitchFamily="34" charset="0"/>
              </a:rPr>
              <a:t> </a:t>
            </a:r>
            <a:r>
              <a:rPr lang="cs-CZ" sz="2400" b="1" dirty="0" err="1">
                <a:solidFill>
                  <a:schemeClr val="tx2"/>
                </a:solidFill>
                <a:latin typeface="+mj-lt"/>
                <a:cs typeface="Arial" pitchFamily="34" charset="0"/>
              </a:rPr>
              <a:t>photographing</a:t>
            </a:r>
            <a:r>
              <a:rPr lang="cs-CZ" sz="2400" b="1" dirty="0">
                <a:solidFill>
                  <a:schemeClr val="tx2"/>
                </a:solidFill>
                <a:latin typeface="+mj-lt"/>
                <a:cs typeface="Arial" pitchFamily="34" charset="0"/>
              </a:rPr>
              <a:t> </a:t>
            </a:r>
            <a:r>
              <a:rPr lang="cs-CZ" sz="2400" b="1" dirty="0" err="1">
                <a:solidFill>
                  <a:schemeClr val="tx2"/>
                </a:solidFill>
                <a:latin typeface="+mj-lt"/>
                <a:cs typeface="Arial" pitchFamily="34" charset="0"/>
              </a:rPr>
              <a:t>naked</a:t>
            </a:r>
            <a:r>
              <a:rPr lang="cs-CZ" sz="2400" b="1" dirty="0">
                <a:solidFill>
                  <a:schemeClr val="tx2"/>
                </a:solidFill>
                <a:latin typeface="+mj-lt"/>
                <a:cs typeface="Arial" pitchFamily="34" charset="0"/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  <a:latin typeface="+mj-lt"/>
                <a:cs typeface="Arial" pitchFamily="34" charset="0"/>
              </a:rPr>
              <a:t>people</a:t>
            </a:r>
            <a:endParaRPr lang="cs-CZ" sz="2400" b="1" dirty="0">
              <a:solidFill>
                <a:schemeClr val="tx2"/>
              </a:solidFill>
              <a:latin typeface="+mj-lt"/>
              <a:cs typeface="Arial" pitchFamily="34" charset="0"/>
            </a:endParaRPr>
          </a:p>
        </p:txBody>
      </p:sp>
      <p:pic>
        <p:nvPicPr>
          <p:cNvPr id="1026" name="Picture 2" descr="C:\Users\Iva\Downloads\12-03-17-aktstudien-nuernberg-by-RalfR-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7" y="692696"/>
            <a:ext cx="3312368" cy="4977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9573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err="1" smtClean="0"/>
              <a:t>Portrait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err="1" smtClean="0"/>
              <a:t>Photography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sz="2000" dirty="0" smtClean="0"/>
              <a:t>Pict.3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endParaRPr lang="cs-CZ" sz="2400" b="1" dirty="0" smtClean="0">
              <a:solidFill>
                <a:schemeClr val="accent2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400" b="1" dirty="0" err="1" smtClean="0">
                <a:solidFill>
                  <a:schemeClr val="accent2"/>
                </a:solidFill>
              </a:rPr>
              <a:t>celebrates</a:t>
            </a:r>
            <a:r>
              <a:rPr lang="cs-CZ" sz="2400" b="1" dirty="0" smtClean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the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act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of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photographing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 smtClean="0">
                <a:solidFill>
                  <a:schemeClr val="accent2"/>
                </a:solidFill>
              </a:rPr>
              <a:t>people</a:t>
            </a:r>
            <a:endParaRPr lang="cs-CZ" sz="2400" b="1" dirty="0">
              <a:solidFill>
                <a:schemeClr val="accent2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400" b="1" dirty="0" err="1" smtClean="0">
                <a:solidFill>
                  <a:schemeClr val="tx2"/>
                </a:solidFill>
              </a:rPr>
              <a:t>generally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captures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the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head</a:t>
            </a:r>
            <a:r>
              <a:rPr lang="cs-CZ" sz="2400" b="1" dirty="0">
                <a:solidFill>
                  <a:schemeClr val="tx2"/>
                </a:solidFill>
              </a:rPr>
              <a:t> and </a:t>
            </a:r>
            <a:r>
              <a:rPr lang="cs-CZ" sz="2400" b="1" dirty="0" err="1">
                <a:solidFill>
                  <a:schemeClr val="tx2"/>
                </a:solidFill>
              </a:rPr>
              <a:t>shoulders</a:t>
            </a:r>
            <a:r>
              <a:rPr lang="cs-CZ" sz="2400" b="1" dirty="0">
                <a:solidFill>
                  <a:schemeClr val="tx2"/>
                </a:solidFill>
              </a:rPr>
              <a:t>, but </a:t>
            </a:r>
            <a:r>
              <a:rPr lang="cs-CZ" sz="2400" b="1" dirty="0" err="1">
                <a:solidFill>
                  <a:schemeClr val="tx2"/>
                </a:solidFill>
              </a:rPr>
              <a:t>can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also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involve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the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whole</a:t>
            </a:r>
            <a:r>
              <a:rPr lang="cs-CZ" sz="2400" b="1" dirty="0">
                <a:solidFill>
                  <a:schemeClr val="tx2"/>
                </a:solidFill>
              </a:rPr>
              <a:t> body</a:t>
            </a:r>
          </a:p>
        </p:txBody>
      </p:sp>
      <p:pic>
        <p:nvPicPr>
          <p:cNvPr id="2050" name="Picture 2" descr="C:\Users\Iva\Downloads\CristianDeLe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268760"/>
            <a:ext cx="4451385" cy="445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781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Sports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err="1" smtClean="0"/>
              <a:t>Photography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sz="2000" dirty="0" smtClean="0"/>
              <a:t>Pict.4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b="1" dirty="0" err="1" smtClean="0">
                <a:solidFill>
                  <a:schemeClr val="tx2"/>
                </a:solidFill>
              </a:rPr>
              <a:t>quite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demanding</a:t>
            </a:r>
            <a:r>
              <a:rPr lang="cs-CZ" sz="2400" b="1" dirty="0">
                <a:solidFill>
                  <a:schemeClr val="tx2"/>
                </a:solidFill>
              </a:rPr>
              <a:t>, </a:t>
            </a:r>
            <a:r>
              <a:rPr lang="cs-CZ" sz="2400" b="1" smtClean="0">
                <a:solidFill>
                  <a:schemeClr val="tx2"/>
                </a:solidFill>
              </a:rPr>
              <a:t>requiring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precise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concentration</a:t>
            </a:r>
            <a:r>
              <a:rPr lang="cs-CZ" sz="2400" b="1" dirty="0">
                <a:solidFill>
                  <a:schemeClr val="tx2"/>
                </a:solidFill>
              </a:rPr>
              <a:t> and a fast </a:t>
            </a:r>
            <a:r>
              <a:rPr lang="cs-CZ" sz="2400" b="1" dirty="0" err="1">
                <a:solidFill>
                  <a:schemeClr val="tx2"/>
                </a:solidFill>
              </a:rPr>
              <a:t>shutter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</a:rPr>
              <a:t>speed</a:t>
            </a:r>
          </a:p>
          <a:p>
            <a:pPr marL="285750" indent="-285750">
              <a:buFontTx/>
              <a:buChar char="-"/>
            </a:pPr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b="1" dirty="0" err="1" smtClean="0">
                <a:solidFill>
                  <a:schemeClr val="accent2"/>
                </a:solidFill>
              </a:rPr>
              <a:t>obtains</a:t>
            </a:r>
            <a:r>
              <a:rPr lang="cs-CZ" sz="2400" b="1" dirty="0" smtClean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quality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images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for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adverts</a:t>
            </a:r>
            <a:r>
              <a:rPr lang="cs-CZ" sz="2400" b="1" dirty="0">
                <a:solidFill>
                  <a:schemeClr val="accent2"/>
                </a:solidFill>
              </a:rPr>
              <a:t>, </a:t>
            </a:r>
            <a:r>
              <a:rPr lang="cs-CZ" sz="2400" b="1" dirty="0" err="1">
                <a:solidFill>
                  <a:schemeClr val="accent2"/>
                </a:solidFill>
              </a:rPr>
              <a:t>or</a:t>
            </a:r>
            <a:r>
              <a:rPr lang="cs-CZ" sz="2400" b="1" dirty="0">
                <a:solidFill>
                  <a:schemeClr val="accent2"/>
                </a:solidFill>
              </a:rPr>
              <a:t> as </a:t>
            </a:r>
            <a:r>
              <a:rPr lang="cs-CZ" sz="2400" b="1" dirty="0" err="1">
                <a:solidFill>
                  <a:schemeClr val="accent2"/>
                </a:solidFill>
              </a:rPr>
              <a:t>documentary</a:t>
            </a:r>
            <a:r>
              <a:rPr lang="cs-CZ" sz="2400" b="1" dirty="0">
                <a:solidFill>
                  <a:schemeClr val="accent2"/>
                </a:solidFill>
              </a:rPr>
              <a:t>, </a:t>
            </a:r>
            <a:r>
              <a:rPr lang="cs-CZ" sz="2400" b="1" dirty="0" err="1">
                <a:solidFill>
                  <a:schemeClr val="accent2"/>
                </a:solidFill>
              </a:rPr>
              <a:t>or</a:t>
            </a:r>
            <a:r>
              <a:rPr lang="cs-CZ" sz="2400" b="1" dirty="0">
                <a:solidFill>
                  <a:schemeClr val="accent2"/>
                </a:solidFill>
              </a:rPr>
              <a:t> to </a:t>
            </a:r>
            <a:r>
              <a:rPr lang="cs-CZ" sz="2400" b="1" dirty="0" err="1">
                <a:solidFill>
                  <a:schemeClr val="accent2"/>
                </a:solidFill>
              </a:rPr>
              <a:t>sell</a:t>
            </a:r>
            <a:r>
              <a:rPr lang="cs-CZ" sz="2400" b="1" dirty="0">
                <a:solidFill>
                  <a:schemeClr val="accent2"/>
                </a:solidFill>
              </a:rPr>
              <a:t> to </a:t>
            </a:r>
            <a:r>
              <a:rPr lang="cs-CZ" sz="2400" b="1" dirty="0" err="1">
                <a:solidFill>
                  <a:schemeClr val="accent2"/>
                </a:solidFill>
              </a:rPr>
              <a:t>the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 smtClean="0">
                <a:solidFill>
                  <a:schemeClr val="accent2"/>
                </a:solidFill>
              </a:rPr>
              <a:t>subject</a:t>
            </a:r>
            <a:endParaRPr lang="cs-CZ" sz="2400" b="1" dirty="0">
              <a:solidFill>
                <a:schemeClr val="accent2"/>
              </a:solidFill>
            </a:endParaRPr>
          </a:p>
          <a:p>
            <a:endParaRPr lang="cs-CZ" sz="2400" dirty="0"/>
          </a:p>
        </p:txBody>
      </p:sp>
      <p:pic>
        <p:nvPicPr>
          <p:cNvPr id="3074" name="Picture 2" descr="C:\Users\Iva\Downloads\Sean_johnson_(soccer_player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652055"/>
            <a:ext cx="3297155" cy="4945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600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Travel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800" dirty="0" err="1" smtClean="0"/>
              <a:t>Photography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sz="2000" dirty="0" smtClean="0"/>
              <a:t>Pict.5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pPr marL="342900" indent="-342900">
              <a:buFontTx/>
              <a:buChar char="-"/>
            </a:pP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400" b="1" dirty="0" err="1" smtClean="0">
                <a:solidFill>
                  <a:schemeClr val="tx2"/>
                </a:solidFill>
              </a:rPr>
              <a:t>Every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>
                <a:solidFill>
                  <a:schemeClr val="tx2"/>
                </a:solidFill>
              </a:rPr>
              <a:t>image </a:t>
            </a:r>
            <a:r>
              <a:rPr lang="cs-CZ" sz="2400" b="1" dirty="0" err="1">
                <a:solidFill>
                  <a:schemeClr val="tx2"/>
                </a:solidFill>
              </a:rPr>
              <a:t>is</a:t>
            </a:r>
            <a:r>
              <a:rPr lang="cs-CZ" sz="2400" b="1" dirty="0">
                <a:solidFill>
                  <a:schemeClr val="tx2"/>
                </a:solidFill>
              </a:rPr>
              <a:t> a </a:t>
            </a:r>
            <a:r>
              <a:rPr lang="cs-CZ" sz="2400" b="1" dirty="0" err="1">
                <a:solidFill>
                  <a:schemeClr val="tx2"/>
                </a:solidFill>
              </a:rPr>
              <a:t>danger</a:t>
            </a:r>
            <a:r>
              <a:rPr lang="cs-CZ" sz="2400" b="1" dirty="0" smtClean="0">
                <a:solidFill>
                  <a:schemeClr val="tx2"/>
                </a:solidFill>
              </a:rPr>
              <a:t>…</a:t>
            </a:r>
          </a:p>
          <a:p>
            <a:pPr marL="342900" indent="-342900">
              <a:buFontTx/>
              <a:buChar char="-"/>
            </a:pPr>
            <a:r>
              <a:rPr lang="cs-CZ" sz="2400" b="1" dirty="0" err="1" smtClean="0">
                <a:solidFill>
                  <a:schemeClr val="accent2"/>
                </a:solidFill>
              </a:rPr>
              <a:t>shows</a:t>
            </a:r>
            <a:r>
              <a:rPr lang="cs-CZ" sz="2400" b="1" dirty="0" smtClean="0">
                <a:solidFill>
                  <a:schemeClr val="accent2"/>
                </a:solidFill>
              </a:rPr>
              <a:t> </a:t>
            </a:r>
            <a:r>
              <a:rPr lang="cs-CZ" sz="2400" b="1" dirty="0" err="1" smtClean="0">
                <a:solidFill>
                  <a:schemeClr val="accent2"/>
                </a:solidFill>
              </a:rPr>
              <a:t>unusual</a:t>
            </a:r>
            <a:r>
              <a:rPr lang="cs-CZ" sz="2400" b="1" dirty="0" smtClean="0">
                <a:solidFill>
                  <a:schemeClr val="accent2"/>
                </a:solidFill>
              </a:rPr>
              <a:t> </a:t>
            </a:r>
            <a:r>
              <a:rPr lang="cs-CZ" sz="2400" b="1" dirty="0" err="1" smtClean="0">
                <a:solidFill>
                  <a:schemeClr val="accent2"/>
                </a:solidFill>
              </a:rPr>
              <a:t>places</a:t>
            </a:r>
            <a:endParaRPr lang="cs-CZ" sz="2400" b="1" dirty="0" smtClean="0">
              <a:solidFill>
                <a:schemeClr val="accent2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b="1" dirty="0" err="1" smtClean="0">
                <a:solidFill>
                  <a:schemeClr val="tx2"/>
                </a:solidFill>
              </a:rPr>
              <a:t>every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>
                <a:solidFill>
                  <a:schemeClr val="tx2"/>
                </a:solidFill>
              </a:rPr>
              <a:t>image </a:t>
            </a:r>
            <a:r>
              <a:rPr lang="cs-CZ" sz="2400" b="1" dirty="0" err="1">
                <a:solidFill>
                  <a:schemeClr val="tx2"/>
                </a:solidFill>
              </a:rPr>
              <a:t>reveals</a:t>
            </a:r>
            <a:r>
              <a:rPr lang="cs-CZ" sz="2400" b="1" dirty="0">
                <a:solidFill>
                  <a:schemeClr val="tx2"/>
                </a:solidFill>
              </a:rPr>
              <a:t> more </a:t>
            </a:r>
            <a:r>
              <a:rPr lang="cs-CZ" sz="2400" b="1" dirty="0" err="1">
                <a:solidFill>
                  <a:schemeClr val="tx2"/>
                </a:solidFill>
              </a:rPr>
              <a:t>of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the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world</a:t>
            </a:r>
            <a:r>
              <a:rPr lang="cs-CZ" sz="2400" b="1" dirty="0">
                <a:solidFill>
                  <a:schemeClr val="tx2"/>
                </a:solidFill>
              </a:rPr>
              <a:t> to </a:t>
            </a:r>
            <a:r>
              <a:rPr lang="cs-CZ" sz="2400" b="1" dirty="0" err="1">
                <a:solidFill>
                  <a:schemeClr val="tx2"/>
                </a:solidFill>
              </a:rPr>
              <a:t>the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</a:rPr>
              <a:t>public (</a:t>
            </a:r>
            <a:r>
              <a:rPr lang="cs-CZ" sz="2400" b="1" dirty="0" err="1" smtClean="0">
                <a:solidFill>
                  <a:schemeClr val="tx2"/>
                </a:solidFill>
              </a:rPr>
              <a:t>feelings</a:t>
            </a:r>
            <a:r>
              <a:rPr lang="cs-CZ" sz="2400" b="1" dirty="0" smtClean="0">
                <a:solidFill>
                  <a:schemeClr val="tx2"/>
                </a:solidFill>
              </a:rPr>
              <a:t>, </a:t>
            </a:r>
            <a:r>
              <a:rPr lang="cs-CZ" sz="2400" b="1" dirty="0" err="1" smtClean="0">
                <a:solidFill>
                  <a:schemeClr val="tx2"/>
                </a:solidFill>
              </a:rPr>
              <a:t>atmosphere</a:t>
            </a:r>
            <a:r>
              <a:rPr lang="cs-CZ" sz="2400" b="1" dirty="0" smtClean="0">
                <a:solidFill>
                  <a:schemeClr val="tx2"/>
                </a:solidFill>
              </a:rPr>
              <a:t>)</a:t>
            </a:r>
          </a:p>
          <a:p>
            <a:pPr marL="342900" indent="-342900">
              <a:buFontTx/>
              <a:buChar char="-"/>
            </a:pPr>
            <a:r>
              <a:rPr lang="cs-CZ" sz="2400" b="1" dirty="0" err="1" smtClean="0">
                <a:solidFill>
                  <a:schemeClr val="accent2"/>
                </a:solidFill>
              </a:rPr>
              <a:t>invites</a:t>
            </a:r>
            <a:r>
              <a:rPr lang="cs-CZ" sz="2400" b="1" dirty="0" smtClean="0">
                <a:solidFill>
                  <a:schemeClr val="accent2"/>
                </a:solidFill>
              </a:rPr>
              <a:t> </a:t>
            </a:r>
            <a:r>
              <a:rPr lang="cs-CZ" sz="2400" b="1" dirty="0">
                <a:solidFill>
                  <a:schemeClr val="accent2"/>
                </a:solidFill>
              </a:rPr>
              <a:t>more and more </a:t>
            </a:r>
            <a:r>
              <a:rPr lang="cs-CZ" sz="2400" b="1" dirty="0" err="1">
                <a:solidFill>
                  <a:schemeClr val="accent2"/>
                </a:solidFill>
              </a:rPr>
              <a:t>tourists</a:t>
            </a:r>
            <a:r>
              <a:rPr lang="cs-CZ" sz="2400" b="1" dirty="0">
                <a:solidFill>
                  <a:schemeClr val="accent2"/>
                </a:solidFill>
              </a:rPr>
              <a:t> to </a:t>
            </a:r>
            <a:r>
              <a:rPr lang="cs-CZ" sz="2400" b="1" dirty="0" err="1">
                <a:solidFill>
                  <a:schemeClr val="accent2"/>
                </a:solidFill>
              </a:rPr>
              <a:t>bring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change</a:t>
            </a:r>
            <a:r>
              <a:rPr lang="cs-CZ" sz="2400" b="1" dirty="0">
                <a:solidFill>
                  <a:schemeClr val="accent2"/>
                </a:solidFill>
              </a:rPr>
              <a:t> and </a:t>
            </a:r>
            <a:r>
              <a:rPr lang="cs-CZ" sz="2400" b="1" dirty="0" err="1">
                <a:solidFill>
                  <a:schemeClr val="accent2"/>
                </a:solidFill>
              </a:rPr>
              <a:t>difference</a:t>
            </a:r>
            <a:r>
              <a:rPr lang="cs-CZ" sz="2400" b="1" dirty="0">
                <a:solidFill>
                  <a:schemeClr val="accent2"/>
                </a:solidFill>
              </a:rPr>
              <a:t> to </a:t>
            </a:r>
            <a:r>
              <a:rPr lang="cs-CZ" sz="2400" b="1" dirty="0" err="1">
                <a:solidFill>
                  <a:schemeClr val="accent2"/>
                </a:solidFill>
              </a:rPr>
              <a:t>the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smtClean="0">
                <a:solidFill>
                  <a:schemeClr val="accent2"/>
                </a:solidFill>
              </a:rPr>
              <a:t>place</a:t>
            </a:r>
            <a:endParaRPr lang="cs-CZ" sz="2400" b="1" dirty="0">
              <a:solidFill>
                <a:schemeClr val="accent2"/>
              </a:solidFill>
            </a:endParaRPr>
          </a:p>
        </p:txBody>
      </p:sp>
      <p:pic>
        <p:nvPicPr>
          <p:cNvPr id="4098" name="Picture 2" descr="C:\Users\Iva\Downloads\Aci_Castello_Sicily_Italy_-_Creative_Commons_by_gnuckx_(5085354945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3764" y="2492896"/>
            <a:ext cx="4469052" cy="301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46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Wildlife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err="1" smtClean="0"/>
              <a:t>Photography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sz="2000" dirty="0" smtClean="0"/>
              <a:t>Pict.6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sz="2400" b="1" dirty="0" err="1" smtClean="0">
                <a:solidFill>
                  <a:schemeClr val="tx2"/>
                </a:solidFill>
              </a:rPr>
              <a:t>rather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self-explanatory</a:t>
            </a:r>
            <a:endParaRPr lang="cs-CZ" sz="2400" b="1" dirty="0" smtClean="0">
              <a:solidFill>
                <a:schemeClr val="tx2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400" b="1" dirty="0" err="1" smtClean="0">
                <a:solidFill>
                  <a:schemeClr val="accent2"/>
                </a:solidFill>
              </a:rPr>
              <a:t>captures</a:t>
            </a:r>
            <a:r>
              <a:rPr lang="cs-CZ" sz="2400" b="1" dirty="0" smtClean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wild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 smtClean="0">
                <a:solidFill>
                  <a:schemeClr val="accent2"/>
                </a:solidFill>
              </a:rPr>
              <a:t>animals</a:t>
            </a:r>
            <a:endParaRPr lang="cs-CZ" sz="2400" b="1" dirty="0" smtClean="0">
              <a:solidFill>
                <a:schemeClr val="accent2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400" b="1" dirty="0" err="1" smtClean="0">
                <a:solidFill>
                  <a:schemeClr val="tx2"/>
                </a:solidFill>
              </a:rPr>
              <a:t>now</a:t>
            </a:r>
            <a:r>
              <a:rPr lang="cs-CZ" sz="2400" b="1" dirty="0" smtClean="0">
                <a:solidFill>
                  <a:schemeClr val="tx2"/>
                </a:solidFill>
              </a:rPr>
              <a:t> very </a:t>
            </a:r>
            <a:r>
              <a:rPr lang="cs-CZ" sz="2400" b="1" dirty="0" err="1" smtClean="0">
                <a:solidFill>
                  <a:schemeClr val="tx2"/>
                </a:solidFill>
              </a:rPr>
              <a:t>popular</a:t>
            </a:r>
            <a:endParaRPr lang="cs-CZ" sz="2400" b="1" dirty="0" smtClean="0">
              <a:solidFill>
                <a:schemeClr val="tx2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400" b="1" dirty="0" err="1">
                <a:solidFill>
                  <a:schemeClr val="accent2"/>
                </a:solidFill>
              </a:rPr>
              <a:t>h</a:t>
            </a:r>
            <a:r>
              <a:rPr lang="cs-CZ" sz="2400" b="1" dirty="0" err="1" smtClean="0">
                <a:solidFill>
                  <a:schemeClr val="accent2"/>
                </a:solidFill>
              </a:rPr>
              <a:t>ave</a:t>
            </a:r>
            <a:r>
              <a:rPr lang="cs-CZ" sz="2400" b="1" dirty="0" smtClean="0">
                <a:solidFill>
                  <a:schemeClr val="accent2"/>
                </a:solidFill>
              </a:rPr>
              <a:t> </a:t>
            </a:r>
            <a:r>
              <a:rPr lang="cs-CZ" sz="2400" b="1" dirty="0" err="1" smtClean="0">
                <a:solidFill>
                  <a:schemeClr val="accent2"/>
                </a:solidFill>
              </a:rPr>
              <a:t>been</a:t>
            </a:r>
            <a:r>
              <a:rPr lang="cs-CZ" sz="2400" b="1" dirty="0" smtClean="0">
                <a:solidFill>
                  <a:schemeClr val="accent2"/>
                </a:solidFill>
              </a:rPr>
              <a:t> </a:t>
            </a:r>
            <a:r>
              <a:rPr lang="cs-CZ" sz="2400" b="1" dirty="0" err="1" smtClean="0">
                <a:solidFill>
                  <a:schemeClr val="accent2"/>
                </a:solidFill>
              </a:rPr>
              <a:t>photographed</a:t>
            </a:r>
            <a:r>
              <a:rPr lang="cs-CZ" sz="2400" b="1" dirty="0" smtClean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almost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all</a:t>
            </a:r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err="1">
                <a:solidFill>
                  <a:schemeClr val="accent2"/>
                </a:solidFill>
              </a:rPr>
              <a:t>known</a:t>
            </a:r>
            <a:r>
              <a:rPr lang="cs-CZ" sz="2400" b="1" dirty="0">
                <a:solidFill>
                  <a:schemeClr val="accent2"/>
                </a:solidFill>
              </a:rPr>
              <a:t> animal </a:t>
            </a:r>
            <a:r>
              <a:rPr lang="cs-CZ" sz="2400" b="1" dirty="0" smtClean="0">
                <a:solidFill>
                  <a:schemeClr val="accent2"/>
                </a:solidFill>
              </a:rPr>
              <a:t>species</a:t>
            </a:r>
          </a:p>
          <a:p>
            <a:pPr marL="285750" indent="-285750">
              <a:buFontTx/>
              <a:buChar char="-"/>
            </a:pPr>
            <a:r>
              <a:rPr lang="cs-CZ" sz="2400" b="1" dirty="0" err="1" smtClean="0">
                <a:solidFill>
                  <a:schemeClr val="tx2"/>
                </a:solidFill>
              </a:rPr>
              <a:t>used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>
                <a:solidFill>
                  <a:schemeClr val="tx2"/>
                </a:solidFill>
              </a:rPr>
              <a:t>to </a:t>
            </a:r>
            <a:r>
              <a:rPr lang="cs-CZ" sz="2400" b="1" dirty="0" err="1">
                <a:solidFill>
                  <a:schemeClr val="tx2"/>
                </a:solidFill>
              </a:rPr>
              <a:t>highlight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the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life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of</a:t>
            </a:r>
            <a:r>
              <a:rPr lang="cs-CZ" sz="2400" b="1" dirty="0" smtClean="0">
                <a:solidFill>
                  <a:schemeClr val="tx2"/>
                </a:solidFill>
              </a:rPr>
              <a:t> </a:t>
            </a:r>
            <a:r>
              <a:rPr lang="cs-CZ" sz="2400" b="1" dirty="0" err="1">
                <a:solidFill>
                  <a:schemeClr val="tx2"/>
                </a:solidFill>
              </a:rPr>
              <a:t>endangered</a:t>
            </a:r>
            <a:r>
              <a:rPr lang="cs-CZ" sz="2400" b="1" dirty="0">
                <a:solidFill>
                  <a:schemeClr val="tx2"/>
                </a:solidFill>
              </a:rPr>
              <a:t> </a:t>
            </a:r>
            <a:r>
              <a:rPr lang="cs-CZ" sz="2400" b="1" dirty="0" err="1" smtClean="0">
                <a:solidFill>
                  <a:schemeClr val="tx2"/>
                </a:solidFill>
              </a:rPr>
              <a:t>animals</a:t>
            </a:r>
            <a:endParaRPr lang="cs-CZ" sz="2400" b="1" dirty="0">
              <a:solidFill>
                <a:schemeClr val="tx2"/>
              </a:solidFill>
            </a:endParaRPr>
          </a:p>
          <a:p>
            <a:endParaRPr lang="cs-CZ" sz="2800" b="1" dirty="0"/>
          </a:p>
        </p:txBody>
      </p:sp>
      <p:pic>
        <p:nvPicPr>
          <p:cNvPr id="5122" name="Picture 2" descr="C:\Users\Iva\Downloads\Nandankanan_wildlife_photography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577408"/>
            <a:ext cx="5011703" cy="2885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0572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Photography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 </a:t>
            </a:r>
            <a:r>
              <a:rPr lang="cs-CZ" b="1" dirty="0" err="1" smtClean="0"/>
              <a:t>devided</a:t>
            </a:r>
            <a:r>
              <a:rPr lang="cs-CZ" b="1" dirty="0" smtClean="0"/>
              <a:t> </a:t>
            </a:r>
            <a:r>
              <a:rPr lang="cs-CZ" b="1" dirty="0" err="1" smtClean="0"/>
              <a:t>according</a:t>
            </a:r>
            <a:r>
              <a:rPr lang="cs-CZ" b="1" dirty="0" smtClean="0"/>
              <a:t> </a:t>
            </a:r>
            <a:r>
              <a:rPr lang="cs-CZ" b="1" dirty="0"/>
              <a:t>to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technique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photographing</a:t>
            </a:r>
            <a:r>
              <a:rPr lang="cs-CZ" b="1" dirty="0"/>
              <a:t> </a:t>
            </a:r>
            <a:r>
              <a:rPr lang="cs-CZ" b="1" dirty="0" err="1"/>
              <a:t>small</a:t>
            </a:r>
            <a:r>
              <a:rPr lang="cs-CZ" b="1" dirty="0"/>
              <a:t> </a:t>
            </a:r>
            <a:r>
              <a:rPr lang="cs-CZ" b="1" dirty="0" err="1"/>
              <a:t>objects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b="1" dirty="0" err="1" smtClean="0">
                <a:solidFill>
                  <a:srgbClr val="0070C0"/>
                </a:solidFill>
              </a:rPr>
              <a:t>microphotography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                      </a:t>
            </a:r>
            <a:r>
              <a:rPr lang="cs-CZ" b="1" dirty="0" err="1" smtClean="0">
                <a:solidFill>
                  <a:srgbClr val="0070C0"/>
                </a:solidFill>
              </a:rPr>
              <a:t>macro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photography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62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Microphotography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200" b="1" dirty="0" smtClean="0"/>
          </a:p>
          <a:p>
            <a:pPr marL="0" indent="0">
              <a:buNone/>
            </a:pPr>
            <a:r>
              <a:rPr lang="cs-CZ" sz="2200" b="1" dirty="0"/>
              <a:t>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sz="2000" dirty="0" smtClean="0"/>
              <a:t>Pict.7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342900" indent="-342900">
              <a:buFontTx/>
              <a:buChar char="-"/>
            </a:pPr>
            <a:r>
              <a:rPr lang="en-US" sz="2000" b="1" dirty="0" smtClean="0">
                <a:solidFill>
                  <a:schemeClr val="accent2"/>
                </a:solidFill>
              </a:rPr>
              <a:t>capture</a:t>
            </a:r>
            <a:r>
              <a:rPr lang="cs-CZ" sz="2000" b="1" dirty="0" smtClean="0">
                <a:solidFill>
                  <a:schemeClr val="accent2"/>
                </a:solidFill>
              </a:rPr>
              <a:t>s</a:t>
            </a:r>
            <a:r>
              <a:rPr lang="en-US" sz="2000" b="1" dirty="0" smtClean="0">
                <a:solidFill>
                  <a:schemeClr val="accent2"/>
                </a:solidFill>
              </a:rPr>
              <a:t> </a:t>
            </a:r>
            <a:r>
              <a:rPr lang="en-US" sz="2000" b="1" dirty="0">
                <a:solidFill>
                  <a:schemeClr val="accent2"/>
                </a:solidFill>
              </a:rPr>
              <a:t>images of extremely small </a:t>
            </a:r>
            <a:r>
              <a:rPr lang="en-US" sz="2000" b="1" dirty="0" smtClean="0">
                <a:solidFill>
                  <a:schemeClr val="accent2"/>
                </a:solidFill>
              </a:rPr>
              <a:t>subjects</a:t>
            </a:r>
            <a:endParaRPr lang="cs-CZ" sz="2000" b="1" dirty="0" smtClean="0">
              <a:solidFill>
                <a:schemeClr val="accent2"/>
              </a:solidFill>
            </a:endParaRPr>
          </a:p>
          <a:p>
            <a:pPr marL="342900" indent="-342900">
              <a:buFontTx/>
              <a:buChar char="-"/>
            </a:pPr>
            <a:r>
              <a:rPr lang="en-US" sz="2000" b="1" dirty="0">
                <a:solidFill>
                  <a:schemeClr val="tx2"/>
                </a:solidFill>
              </a:rPr>
              <a:t>uses specialized cameras and </a:t>
            </a:r>
            <a:r>
              <a:rPr lang="en-US" sz="2000" b="1" dirty="0" smtClean="0">
                <a:solidFill>
                  <a:schemeClr val="tx2"/>
                </a:solidFill>
              </a:rPr>
              <a:t>microscopes</a:t>
            </a:r>
            <a:endParaRPr lang="cs-CZ" sz="2000" b="1" dirty="0" smtClean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r>
              <a:rPr lang="en-US" sz="2000" b="1" dirty="0">
                <a:solidFill>
                  <a:schemeClr val="accent2"/>
                </a:solidFill>
              </a:rPr>
              <a:t>suited for the scientific </a:t>
            </a:r>
            <a:r>
              <a:rPr lang="en-US" sz="2000" b="1" dirty="0" smtClean="0">
                <a:solidFill>
                  <a:schemeClr val="accent2"/>
                </a:solidFill>
              </a:rPr>
              <a:t>world</a:t>
            </a:r>
            <a:r>
              <a:rPr lang="cs-CZ" sz="2000" b="1" dirty="0" smtClean="0">
                <a:solidFill>
                  <a:schemeClr val="accent2"/>
                </a:solidFill>
              </a:rPr>
              <a:t> </a:t>
            </a:r>
            <a:r>
              <a:rPr lang="cs-CZ" sz="2000" b="1" dirty="0" err="1" smtClean="0">
                <a:solidFill>
                  <a:schemeClr val="accent2"/>
                </a:solidFill>
              </a:rPr>
              <a:t>e.g</a:t>
            </a:r>
            <a:r>
              <a:rPr lang="cs-CZ" sz="2000" b="1" dirty="0" smtClean="0">
                <a:solidFill>
                  <a:schemeClr val="accent2"/>
                </a:solidFill>
              </a:rPr>
              <a:t>. </a:t>
            </a:r>
            <a:r>
              <a:rPr lang="cs-CZ" sz="2000" b="1" dirty="0">
                <a:solidFill>
                  <a:schemeClr val="accent2"/>
                </a:solidFill>
              </a:rPr>
              <a:t>astronomy, </a:t>
            </a:r>
            <a:r>
              <a:rPr lang="cs-CZ" sz="2000" b="1" dirty="0" smtClean="0">
                <a:solidFill>
                  <a:schemeClr val="accent2"/>
                </a:solidFill>
              </a:rPr>
              <a:t>biology, </a:t>
            </a:r>
            <a:r>
              <a:rPr lang="cs-CZ" sz="2000" b="1" dirty="0" err="1" smtClean="0">
                <a:solidFill>
                  <a:schemeClr val="accent2"/>
                </a:solidFill>
              </a:rPr>
              <a:t>medicine</a:t>
            </a:r>
            <a:endParaRPr lang="cs-CZ" sz="2000" b="1" dirty="0" smtClean="0">
              <a:solidFill>
                <a:schemeClr val="accent2"/>
              </a:solidFill>
            </a:endParaRPr>
          </a:p>
        </p:txBody>
      </p:sp>
      <p:pic>
        <p:nvPicPr>
          <p:cNvPr id="6146" name="Picture 2" descr="C:\Users\Iva\Downloads\PSM_V61_D158_Platino_cyanide_of_magnesia_and_bichromate_of_potash_crystal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76872"/>
            <a:ext cx="4689324" cy="287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2732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err="1" smtClean="0"/>
              <a:t>Macro</a:t>
            </a:r>
            <a:r>
              <a:rPr lang="cs-CZ" sz="2800" dirty="0" smtClean="0"/>
              <a:t> </a:t>
            </a:r>
            <a:r>
              <a:rPr lang="cs-CZ" sz="2800" dirty="0" err="1" smtClean="0"/>
              <a:t>photography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sz="2000" dirty="0" smtClean="0"/>
              <a:t>Pict.8</a:t>
            </a:r>
            <a:endParaRPr lang="cs-CZ" sz="20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Tx/>
              <a:buChar char="-"/>
            </a:pPr>
            <a:r>
              <a:rPr lang="cs-CZ" sz="2100" b="1" dirty="0" err="1" smtClean="0">
                <a:solidFill>
                  <a:schemeClr val="accent2"/>
                </a:solidFill>
              </a:rPr>
              <a:t>photography</a:t>
            </a:r>
            <a:r>
              <a:rPr lang="cs-CZ" sz="2100" b="1" dirty="0" smtClean="0">
                <a:solidFill>
                  <a:schemeClr val="accent2"/>
                </a:solidFill>
              </a:rPr>
              <a:t> </a:t>
            </a:r>
            <a:r>
              <a:rPr lang="cs-CZ" sz="2100" b="1" dirty="0" err="1" smtClean="0">
                <a:solidFill>
                  <a:schemeClr val="accent2"/>
                </a:solidFill>
              </a:rPr>
              <a:t>usually</a:t>
            </a:r>
            <a:r>
              <a:rPr lang="cs-CZ" sz="2100" b="1" dirty="0" smtClean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of</a:t>
            </a:r>
            <a:r>
              <a:rPr lang="cs-CZ" sz="2100" b="1" dirty="0">
                <a:solidFill>
                  <a:schemeClr val="accent2"/>
                </a:solidFill>
              </a:rPr>
              <a:t> very </a:t>
            </a:r>
            <a:r>
              <a:rPr lang="cs-CZ" sz="2100" b="1" dirty="0" err="1">
                <a:solidFill>
                  <a:schemeClr val="accent2"/>
                </a:solidFill>
              </a:rPr>
              <a:t>small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subjects</a:t>
            </a:r>
            <a:r>
              <a:rPr lang="cs-CZ" sz="2100" b="1" dirty="0">
                <a:solidFill>
                  <a:schemeClr val="accent2"/>
                </a:solidFill>
              </a:rPr>
              <a:t>, in </a:t>
            </a:r>
            <a:r>
              <a:rPr lang="cs-CZ" sz="2100" b="1" dirty="0" err="1">
                <a:solidFill>
                  <a:schemeClr val="accent2"/>
                </a:solidFill>
              </a:rPr>
              <a:t>which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the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size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of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the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subject</a:t>
            </a:r>
            <a:r>
              <a:rPr lang="cs-CZ" sz="2100" b="1" dirty="0">
                <a:solidFill>
                  <a:schemeClr val="accent2"/>
                </a:solidFill>
              </a:rPr>
              <a:t> in </a:t>
            </a:r>
            <a:r>
              <a:rPr lang="cs-CZ" sz="2100" b="1" dirty="0" err="1">
                <a:solidFill>
                  <a:schemeClr val="accent2"/>
                </a:solidFill>
              </a:rPr>
              <a:t>the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photograph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is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greater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than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life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r>
              <a:rPr lang="cs-CZ" sz="2100" b="1" dirty="0" err="1">
                <a:solidFill>
                  <a:schemeClr val="accent2"/>
                </a:solidFill>
              </a:rPr>
              <a:t>size</a:t>
            </a:r>
            <a:r>
              <a:rPr lang="cs-CZ" sz="2100" b="1" dirty="0">
                <a:solidFill>
                  <a:schemeClr val="accent2"/>
                </a:solidFill>
              </a:rPr>
              <a:t> </a:t>
            </a:r>
            <a:endParaRPr lang="cs-CZ" sz="2100" b="1" dirty="0" smtClean="0">
              <a:solidFill>
                <a:schemeClr val="accent2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100" b="1" dirty="0" err="1">
                <a:solidFill>
                  <a:schemeClr val="tx2"/>
                </a:solidFill>
              </a:rPr>
              <a:t>t</a:t>
            </a:r>
            <a:r>
              <a:rPr lang="cs-CZ" sz="2100" b="1" dirty="0" err="1" smtClean="0">
                <a:solidFill>
                  <a:schemeClr val="tx2"/>
                </a:solidFill>
              </a:rPr>
              <a:t>aken</a:t>
            </a:r>
            <a:r>
              <a:rPr lang="cs-CZ" sz="2100" b="1" dirty="0" smtClean="0">
                <a:solidFill>
                  <a:schemeClr val="tx2"/>
                </a:solidFill>
              </a:rPr>
              <a:t> </a:t>
            </a:r>
            <a:r>
              <a:rPr lang="en-US" sz="2100" b="1" dirty="0" smtClean="0">
                <a:solidFill>
                  <a:schemeClr val="tx2"/>
                </a:solidFill>
              </a:rPr>
              <a:t>at </a:t>
            </a:r>
            <a:r>
              <a:rPr lang="en-US" sz="2100" b="1" dirty="0">
                <a:solidFill>
                  <a:schemeClr val="tx2"/>
                </a:solidFill>
              </a:rPr>
              <a:t>close </a:t>
            </a:r>
            <a:r>
              <a:rPr lang="en-US" sz="2100" b="1" dirty="0" smtClean="0">
                <a:solidFill>
                  <a:schemeClr val="tx2"/>
                </a:solidFill>
              </a:rPr>
              <a:t>range</a:t>
            </a:r>
            <a:endParaRPr lang="cs-CZ" sz="2100" b="1" dirty="0" smtClean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100" b="1" dirty="0" err="1" smtClean="0">
                <a:solidFill>
                  <a:schemeClr val="tx2"/>
                </a:solidFill>
              </a:rPr>
              <a:t>needed</a:t>
            </a:r>
            <a:r>
              <a:rPr lang="cs-CZ" sz="2100" b="1" dirty="0" smtClean="0">
                <a:solidFill>
                  <a:schemeClr val="tx2"/>
                </a:solidFill>
              </a:rPr>
              <a:t> </a:t>
            </a:r>
            <a:r>
              <a:rPr lang="en-US" sz="2100" b="1" dirty="0" smtClean="0">
                <a:solidFill>
                  <a:schemeClr val="tx2"/>
                </a:solidFill>
              </a:rPr>
              <a:t>advanced and</a:t>
            </a:r>
            <a:r>
              <a:rPr lang="cs-CZ" sz="2100" b="1" dirty="0" smtClean="0">
                <a:solidFill>
                  <a:schemeClr val="tx2"/>
                </a:solidFill>
              </a:rPr>
              <a:t> </a:t>
            </a:r>
            <a:r>
              <a:rPr lang="en-US" sz="2100" b="1" dirty="0" smtClean="0">
                <a:solidFill>
                  <a:schemeClr val="tx2"/>
                </a:solidFill>
              </a:rPr>
              <a:t>expensive equipment</a:t>
            </a:r>
            <a:endParaRPr lang="cs-CZ" sz="2100" b="1" dirty="0" smtClean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r>
              <a:rPr lang="en-US" sz="2100" b="1" dirty="0" smtClean="0">
                <a:solidFill>
                  <a:schemeClr val="accent2"/>
                </a:solidFill>
              </a:rPr>
              <a:t>amateurs </a:t>
            </a:r>
            <a:r>
              <a:rPr lang="cs-CZ" sz="2100" b="1" dirty="0" err="1" smtClean="0">
                <a:solidFill>
                  <a:schemeClr val="accent2"/>
                </a:solidFill>
              </a:rPr>
              <a:t>can</a:t>
            </a:r>
            <a:r>
              <a:rPr lang="cs-CZ" sz="2100" b="1" dirty="0" smtClean="0">
                <a:solidFill>
                  <a:schemeClr val="accent2"/>
                </a:solidFill>
              </a:rPr>
              <a:t> </a:t>
            </a:r>
            <a:r>
              <a:rPr lang="en-US" sz="2100" b="1" dirty="0" smtClean="0">
                <a:solidFill>
                  <a:schemeClr val="accent2"/>
                </a:solidFill>
              </a:rPr>
              <a:t>practice</a:t>
            </a:r>
            <a:r>
              <a:rPr lang="cs-CZ" sz="2100" b="1" dirty="0" smtClean="0">
                <a:solidFill>
                  <a:schemeClr val="accent2"/>
                </a:solidFill>
              </a:rPr>
              <a:t> </a:t>
            </a:r>
            <a:r>
              <a:rPr lang="cs-CZ" sz="2100" b="1" dirty="0" err="1" smtClean="0">
                <a:solidFill>
                  <a:schemeClr val="accent2"/>
                </a:solidFill>
              </a:rPr>
              <a:t>it</a:t>
            </a:r>
            <a:r>
              <a:rPr lang="en-US" sz="2100" b="1" dirty="0" smtClean="0">
                <a:solidFill>
                  <a:schemeClr val="accent2"/>
                </a:solidFill>
              </a:rPr>
              <a:t> </a:t>
            </a:r>
            <a:r>
              <a:rPr lang="en-US" sz="2100" b="1" dirty="0">
                <a:solidFill>
                  <a:schemeClr val="accent2"/>
                </a:solidFill>
              </a:rPr>
              <a:t>with digital cameras with macro </a:t>
            </a:r>
            <a:r>
              <a:rPr lang="en-US" sz="2100" b="1" dirty="0" smtClean="0">
                <a:solidFill>
                  <a:schemeClr val="accent2"/>
                </a:solidFill>
              </a:rPr>
              <a:t>settings</a:t>
            </a:r>
            <a:endParaRPr lang="cs-CZ" sz="2100" b="1" dirty="0" smtClean="0">
              <a:solidFill>
                <a:schemeClr val="accent2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100" b="1" dirty="0" err="1">
                <a:solidFill>
                  <a:schemeClr val="tx2"/>
                </a:solidFill>
              </a:rPr>
              <a:t>p</a:t>
            </a:r>
            <a:r>
              <a:rPr lang="cs-CZ" sz="2100" b="1" dirty="0" err="1" smtClean="0">
                <a:solidFill>
                  <a:schemeClr val="tx2"/>
                </a:solidFill>
              </a:rPr>
              <a:t>hotos</a:t>
            </a:r>
            <a:r>
              <a:rPr lang="cs-CZ" sz="2100" b="1" dirty="0" smtClean="0">
                <a:solidFill>
                  <a:schemeClr val="tx2"/>
                </a:solidFill>
              </a:rPr>
              <a:t> </a:t>
            </a:r>
            <a:r>
              <a:rPr lang="cs-CZ" sz="2100" b="1" dirty="0" err="1" smtClean="0">
                <a:solidFill>
                  <a:schemeClr val="tx2"/>
                </a:solidFill>
              </a:rPr>
              <a:t>of</a:t>
            </a:r>
            <a:r>
              <a:rPr lang="cs-CZ" sz="2100" b="1" dirty="0" smtClean="0">
                <a:solidFill>
                  <a:schemeClr val="tx2"/>
                </a:solidFill>
              </a:rPr>
              <a:t> </a:t>
            </a:r>
            <a:r>
              <a:rPr lang="cs-CZ" sz="2100" b="1" dirty="0" err="1" smtClean="0">
                <a:solidFill>
                  <a:schemeClr val="tx2"/>
                </a:solidFill>
              </a:rPr>
              <a:t>insects</a:t>
            </a:r>
            <a:r>
              <a:rPr lang="cs-CZ" sz="2100" b="1" dirty="0" smtClean="0">
                <a:solidFill>
                  <a:schemeClr val="tx2"/>
                </a:solidFill>
              </a:rPr>
              <a:t>, </a:t>
            </a:r>
            <a:r>
              <a:rPr lang="cs-CZ" sz="2100" b="1" dirty="0" err="1" smtClean="0">
                <a:solidFill>
                  <a:schemeClr val="tx2"/>
                </a:solidFill>
              </a:rPr>
              <a:t>flowers</a:t>
            </a:r>
            <a:r>
              <a:rPr lang="cs-CZ" sz="2100" b="1" dirty="0" smtClean="0">
                <a:solidFill>
                  <a:schemeClr val="tx2"/>
                </a:solidFill>
              </a:rPr>
              <a:t>, </a:t>
            </a:r>
            <a:r>
              <a:rPr lang="cs-CZ" sz="2100" b="1" dirty="0" err="1" smtClean="0">
                <a:solidFill>
                  <a:schemeClr val="tx2"/>
                </a:solidFill>
              </a:rPr>
              <a:t>close-ups</a:t>
            </a:r>
            <a:endParaRPr lang="cs-CZ" sz="2100" b="1" dirty="0" smtClean="0">
              <a:solidFill>
                <a:schemeClr val="tx2"/>
              </a:solidFill>
            </a:endParaRPr>
          </a:p>
          <a:p>
            <a:pPr marL="342900" indent="-342900">
              <a:buFontTx/>
              <a:buChar char="-"/>
            </a:pPr>
            <a:endParaRPr lang="cs-CZ" sz="2100" dirty="0" smtClean="0"/>
          </a:p>
          <a:p>
            <a:endParaRPr lang="cs-CZ" sz="2100" dirty="0"/>
          </a:p>
        </p:txBody>
      </p:sp>
      <p:pic>
        <p:nvPicPr>
          <p:cNvPr id="7170" name="Picture 2" descr="C:\Users\Iva\Downloads\800px-Macroxiphus_sp_cricke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72145"/>
            <a:ext cx="475550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194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attention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7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obrázky: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Pict.1. ALT, </a:t>
            </a:r>
            <a:r>
              <a:rPr lang="cs-CZ" dirty="0" err="1" smtClean="0"/>
              <a:t>Tobias</a:t>
            </a:r>
            <a:r>
              <a:rPr lang="cs-CZ" dirty="0" smtClean="0"/>
              <a:t>. commons.wikimedia.org [online]. [cit. 16.3.2013]. Dostupný na WWW: </a:t>
            </a:r>
            <a:r>
              <a:rPr lang="cs-CZ" dirty="0" smtClean="0">
                <a:hlinkClick r:id="rId2"/>
              </a:rPr>
              <a:t>http://commons.wikimedia.org/wiki/File:Anse_Source_d%27Argent_3-La_Digue.jpg</a:t>
            </a:r>
            <a:endParaRPr lang="cs-CZ" dirty="0" smtClean="0"/>
          </a:p>
          <a:p>
            <a:r>
              <a:rPr lang="cs-CZ" dirty="0"/>
              <a:t>Pict.2</a:t>
            </a:r>
            <a:r>
              <a:rPr lang="cs-CZ" dirty="0" smtClean="0"/>
              <a:t>. </a:t>
            </a:r>
            <a:r>
              <a:rPr lang="cs-CZ" dirty="0"/>
              <a:t>ROLETSCHEK, Ralf.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commons.wikimedia.org/wiki/File:12-03-17-aktstudien-nuernberg-by-RalfR-32.jpg</a:t>
            </a:r>
            <a:endParaRPr lang="cs-CZ" dirty="0" smtClean="0"/>
          </a:p>
          <a:p>
            <a:r>
              <a:rPr lang="cs-CZ" dirty="0"/>
              <a:t>Pict.3</a:t>
            </a:r>
            <a:r>
              <a:rPr lang="cs-CZ" dirty="0" smtClean="0"/>
              <a:t>. </a:t>
            </a:r>
            <a:r>
              <a:rPr lang="cs-CZ" dirty="0"/>
              <a:t>CRISTIANDELEO.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commons.wikimedia.org/wiki/File:CristianDeLeo.jpg</a:t>
            </a:r>
            <a:endParaRPr lang="cs-CZ" dirty="0" smtClean="0"/>
          </a:p>
          <a:p>
            <a:r>
              <a:rPr lang="cs-CZ" dirty="0"/>
              <a:t>Pict.4</a:t>
            </a:r>
            <a:r>
              <a:rPr lang="cs-CZ" dirty="0" smtClean="0"/>
              <a:t>. </a:t>
            </a:r>
            <a:r>
              <a:rPr lang="cs-CZ" dirty="0"/>
              <a:t>WWONGBC.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5"/>
              </a:rPr>
              <a:t>http://commons.wikimedia.org/wiki/File:Sean_johnson_(soccer_player).</a:t>
            </a:r>
            <a:r>
              <a:rPr lang="cs-CZ" dirty="0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dirty="0"/>
              <a:t>Pict.5</a:t>
            </a:r>
            <a:r>
              <a:rPr lang="cs-CZ" dirty="0" smtClean="0"/>
              <a:t>. </a:t>
            </a:r>
            <a:r>
              <a:rPr lang="cs-CZ" dirty="0"/>
              <a:t>GNUCKX.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6"/>
              </a:rPr>
              <a:t>http://commons.wikimedia.org/wiki/File:Aci_Castello_Sicily_Italy_-_Creative_Commons_by_gnuckx_(5085354945).</a:t>
            </a:r>
            <a:r>
              <a:rPr lang="cs-CZ" dirty="0" smtClean="0">
                <a:hlinkClick r:id="rId6"/>
              </a:rPr>
              <a:t>jpg</a:t>
            </a:r>
            <a:endParaRPr lang="cs-CZ" dirty="0" smtClean="0"/>
          </a:p>
          <a:p>
            <a:r>
              <a:rPr lang="cs-CZ" dirty="0"/>
              <a:t>Pict.6</a:t>
            </a:r>
            <a:r>
              <a:rPr lang="cs-CZ" dirty="0" smtClean="0"/>
              <a:t>. WHITECIRIUS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commons.wikimedia.org/wiki/File:Nandankanan_wildlife_photography_1.jpg</a:t>
            </a:r>
            <a:endParaRPr lang="cs-CZ" dirty="0" smtClean="0"/>
          </a:p>
          <a:p>
            <a:r>
              <a:rPr lang="cs-CZ" dirty="0"/>
              <a:t>Pict.7</a:t>
            </a:r>
            <a:r>
              <a:rPr lang="cs-CZ" dirty="0" smtClean="0"/>
              <a:t>. </a:t>
            </a:r>
            <a:r>
              <a:rPr lang="cs-CZ" dirty="0"/>
              <a:t>UNKNOWN.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commons.wikimedia.org/wiki/File:PSM_V61_D158_Platino_cyanide_of_magnesia_and_bichromate_of_potash_crystals.png</a:t>
            </a:r>
            <a:endParaRPr lang="cs-CZ" dirty="0" smtClean="0"/>
          </a:p>
          <a:p>
            <a:r>
              <a:rPr lang="cs-CZ" dirty="0"/>
              <a:t>Pict.8</a:t>
            </a:r>
            <a:r>
              <a:rPr lang="cs-CZ" dirty="0" smtClean="0"/>
              <a:t>. </a:t>
            </a:r>
            <a:r>
              <a:rPr lang="cs-CZ" dirty="0"/>
              <a:t>KARIM, Muhammad </a:t>
            </a:r>
            <a:r>
              <a:rPr lang="cs-CZ" dirty="0" err="1"/>
              <a:t>Mahdi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16.3.2013].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commons.wikimedia.org/wiki/File:Macroxiphus_sp_cricket.jpg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45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UNKNOWN. </a:t>
            </a:r>
            <a:r>
              <a:rPr lang="en-US" sz="1800" i="1" dirty="0"/>
              <a:t>Genres of Photography – What are the different types?</a:t>
            </a:r>
            <a:r>
              <a:rPr lang="en-US" sz="1800" dirty="0"/>
              <a:t> [online]. [cit. 16.3.2013].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</a:t>
            </a:r>
            <a:r>
              <a:rPr lang="en-US" sz="1800" dirty="0">
                <a:hlinkClick r:id="rId2"/>
              </a:rPr>
              <a:t>http://</a:t>
            </a:r>
            <a:r>
              <a:rPr lang="en-US" sz="1800" dirty="0" smtClean="0">
                <a:hlinkClick r:id="rId2"/>
              </a:rPr>
              <a:t>www.txstockphotos.com/blog/genres-of-photography-what-are-the-different-types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http://www.photography.com/articles/types-of-photography/types-of-photography</a:t>
            </a:r>
            <a:r>
              <a:rPr lang="cs-CZ" sz="1800" dirty="0" smtClean="0">
                <a:hlinkClick r:id="rId3"/>
              </a:rPr>
              <a:t>/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pic>
        <p:nvPicPr>
          <p:cNvPr id="6" name="Picture 2" descr="http://www.kr-karlovarsky.cz/NR/rdonlyres/55A062E8-6A73-480F-A23D-6CE5B15DF1A2/0/logo_cb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29200"/>
            <a:ext cx="4034790" cy="890270"/>
          </a:xfrm>
          <a:prstGeom prst="rect">
            <a:avLst/>
          </a:prstGeom>
          <a:noFill/>
          <a:ex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437112"/>
            <a:ext cx="5759450" cy="18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834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361</Words>
  <Application>Microsoft Office PowerPoint</Application>
  <PresentationFormat>Předvádění na obrazovce (4:3)</PresentationFormat>
  <Paragraphs>173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Kinds of Photography – 2nd part</vt:lpstr>
      <vt:lpstr>Landscape Photography</vt:lpstr>
      <vt:lpstr>Nude Photography</vt:lpstr>
      <vt:lpstr>  Portrait Photography</vt:lpstr>
      <vt:lpstr>Sports Photography</vt:lpstr>
      <vt:lpstr>Travel  Photography</vt:lpstr>
      <vt:lpstr>Wildlife Photography</vt:lpstr>
      <vt:lpstr>Photography </vt:lpstr>
      <vt:lpstr>Microphotography </vt:lpstr>
      <vt:lpstr>Macro photography </vt:lpstr>
      <vt:lpstr>Thank you for your attention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Kinds of Photography – 2nd part</dc:title>
  <dc:creator>Iva</dc:creator>
  <cp:lastModifiedBy>Iva</cp:lastModifiedBy>
  <cp:revision>17</cp:revision>
  <dcterms:created xsi:type="dcterms:W3CDTF">2013-03-16T10:22:18Z</dcterms:created>
  <dcterms:modified xsi:type="dcterms:W3CDTF">2013-10-29T18:27:34Z</dcterms:modified>
</cp:coreProperties>
</file>