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1" r:id="rId5"/>
    <p:sldId id="262" r:id="rId6"/>
    <p:sldId id="263" r:id="rId7"/>
    <p:sldId id="264" r:id="rId8"/>
    <p:sldId id="265" r:id="rId9"/>
    <p:sldId id="268" r:id="rId10"/>
    <p:sldId id="267" r:id="rId11"/>
    <p:sldId id="269" r:id="rId12"/>
    <p:sldId id="260" r:id="rId13"/>
    <p:sldId id="271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1A310-21B3-4D94-94A4-52B857C1A3ED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09607-2AC1-4ADA-A5DF-8EFE666108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67118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1A310-21B3-4D94-94A4-52B857C1A3ED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09607-2AC1-4ADA-A5DF-8EFE666108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31666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1A310-21B3-4D94-94A4-52B857C1A3ED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09607-2AC1-4ADA-A5DF-8EFE666108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23062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1A310-21B3-4D94-94A4-52B857C1A3ED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09607-2AC1-4ADA-A5DF-8EFE666108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7888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1A310-21B3-4D94-94A4-52B857C1A3ED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09607-2AC1-4ADA-A5DF-8EFE666108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2232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1A310-21B3-4D94-94A4-52B857C1A3ED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09607-2AC1-4ADA-A5DF-8EFE666108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22159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1A310-21B3-4D94-94A4-52B857C1A3ED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09607-2AC1-4ADA-A5DF-8EFE666108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4362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1A310-21B3-4D94-94A4-52B857C1A3ED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09607-2AC1-4ADA-A5DF-8EFE666108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70033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1A310-21B3-4D94-94A4-52B857C1A3ED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09607-2AC1-4ADA-A5DF-8EFE666108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55826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1A310-21B3-4D94-94A4-52B857C1A3ED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09607-2AC1-4ADA-A5DF-8EFE666108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79441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1A310-21B3-4D94-94A4-52B857C1A3ED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09607-2AC1-4ADA-A5DF-8EFE666108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8136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51A310-21B3-4D94-94A4-52B857C1A3ED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609607-2AC1-4ADA-A5DF-8EFE666108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6975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Napraforg%C3%B3k_Fegyvernekn%C3%A9l.JPG" TargetMode="External"/><Relationship Id="rId3" Type="http://schemas.openxmlformats.org/officeDocument/2006/relationships/hyperlink" Target="http://commons.wikimedia.org/wiki/File:G%C3%B3ry_Orlickie_mit.JPG" TargetMode="External"/><Relationship Id="rId7" Type="http://schemas.openxmlformats.org/officeDocument/2006/relationships/hyperlink" Target="http://commons.wikimedia.org/wiki/File:Elbe_concrete_dam.jpg" TargetMode="External"/><Relationship Id="rId2" Type="http://schemas.openxmlformats.org/officeDocument/2006/relationships/hyperlink" Target="http://commons.wikimedia.org/wiki/File:Sn%C4%9B%C5%BEka,_od_Slezsk%C3%A9ho_domu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Hradec_Kr%C3%A1lov%C3%A9,_Jir%C3%A1skovy_s" TargetMode="External"/><Relationship Id="rId5" Type="http://schemas.openxmlformats.org/officeDocument/2006/relationships/hyperlink" Target="http://commons.wikimedia.org/wiki/File:Rozko%C5%A1_from_air_1.jpg" TargetMode="External"/><Relationship Id="rId4" Type="http://schemas.openxmlformats.org/officeDocument/2006/relationships/hyperlink" Target="http://commons.wikimedia.org/wiki/File:Prachauer_felsen_01.jpg" TargetMode="External"/><Relationship Id="rId9" Type="http://schemas.openxmlformats.org/officeDocument/2006/relationships/image" Target="../media/image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oland,_Szklarki_waterfall.jpg" TargetMode="External"/><Relationship Id="rId2" Type="http://schemas.openxmlformats.org/officeDocument/2006/relationships/hyperlink" Target="http://commons.wikimedia.org/wiki/File:Frischwiese_bunt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jpeg"/><Relationship Id="rId4" Type="http://schemas.openxmlformats.org/officeDocument/2006/relationships/hyperlink" Target="http://commons.wikimedia.org/wiki/File:Forest,_CHKO_Koko%C5%99%C3%ADnsko3.jpg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My region</a:t>
            </a:r>
            <a:endParaRPr lang="cs-CZ" sz="32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96558789"/>
              </p:ext>
            </p:extLst>
          </p:nvPr>
        </p:nvGraphicFramePr>
        <p:xfrm>
          <a:off x="1547663" y="1340767"/>
          <a:ext cx="5976665" cy="3999026"/>
        </p:xfrm>
        <a:graphic>
          <a:graphicData uri="http://schemas.openxmlformats.org/drawingml/2006/table">
            <a:tbl>
              <a:tblPr firstRow="1"/>
              <a:tblGrid>
                <a:gridCol w="1357913"/>
                <a:gridCol w="4618752"/>
              </a:tblGrid>
              <a:tr h="2689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CZ.1.07/1.5.00/34.0479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4514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VY_32_INOVACE_IVA_DVORAKOVA_</a:t>
                      </a:r>
                      <a:r>
                        <a:rPr lang="cs-CZ" sz="1100" kern="1200" cap="all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My_region_18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89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Střední škola služeb, obchodu a gastronomie Hradec Králové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89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Třetí, čtvrtý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89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Anglický jazyk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89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Zahradnictví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89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okruh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Odborná terminologie k oboru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89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+mj-lt"/>
                          <a:ea typeface="Calibri"/>
                          <a:cs typeface="Times New Roman"/>
                        </a:rPr>
                        <a:t>My region</a:t>
                      </a:r>
                      <a:endParaRPr lang="cs-CZ" sz="11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89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Iva Dvořáková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89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Vytvořeno dne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20.07.2013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93646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Metodický popis (anotace)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 je určena k sez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námení s krajinou a zajímavými přírodními útvary ve východních Čechách a uvádí slovní zásobu k tématu. Je určena pro obor Zahradnictví. </a:t>
                      </a:r>
                      <a:r>
                        <a:rPr lang="cs-CZ" sz="1100" kern="1200" baseline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Je vytvořena v programu PowerPoint.</a:t>
                      </a:r>
                      <a:r>
                        <a:rPr lang="cs-CZ" sz="1100" baseline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</a:tbl>
          </a:graphicData>
        </a:graphic>
      </p:graphicFrame>
      <p:pic>
        <p:nvPicPr>
          <p:cNvPr id="5" name="Picture 2" descr="http://www.kr-karlovarsky.cz/NR/rdonlyres/55A062E8-6A73-480F-A23D-6CE5B15DF1A2/0/logo_cb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9599" y="5517232"/>
            <a:ext cx="4034790" cy="890270"/>
          </a:xfrm>
          <a:prstGeom prst="rect">
            <a:avLst/>
          </a:prstGeom>
          <a:noFill/>
          <a:extLst/>
        </p:spPr>
      </p:pic>
    </p:spTree>
    <p:extLst>
      <p:ext uri="{BB962C8B-B14F-4D97-AF65-F5344CB8AC3E}">
        <p14:creationId xmlns:p14="http://schemas.microsoft.com/office/powerpoint/2010/main" val="2990779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/>
              <a:t>Eastern</a:t>
            </a:r>
            <a:r>
              <a:rPr lang="cs-CZ" sz="3600" b="1" dirty="0" smtClean="0"/>
              <a:t> Bohemia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</a:t>
            </a:r>
            <a:r>
              <a:rPr lang="cs-CZ" dirty="0" smtClean="0"/>
              <a:t>as a very diverse </a:t>
            </a:r>
            <a:r>
              <a:rPr lang="cs-CZ" dirty="0" err="1" smtClean="0"/>
              <a:t>landscape</a:t>
            </a:r>
            <a:endParaRPr lang="cs-CZ" dirty="0" smtClean="0"/>
          </a:p>
          <a:p>
            <a:r>
              <a:rPr lang="cs-CZ" dirty="0" err="1"/>
              <a:t>l</a:t>
            </a:r>
            <a:r>
              <a:rPr lang="cs-CZ" dirty="0" err="1" smtClean="0"/>
              <a:t>owland</a:t>
            </a:r>
            <a:r>
              <a:rPr lang="cs-CZ" dirty="0" smtClean="0"/>
              <a:t> by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river</a:t>
            </a:r>
            <a:r>
              <a:rPr lang="cs-CZ" dirty="0" smtClean="0"/>
              <a:t> Elbe and Orlice</a:t>
            </a:r>
          </a:p>
          <a:p>
            <a:r>
              <a:rPr lang="cs-CZ" dirty="0" err="1"/>
              <a:t>m</a:t>
            </a:r>
            <a:r>
              <a:rPr lang="cs-CZ" dirty="0" err="1" smtClean="0"/>
              <a:t>ountains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highest</a:t>
            </a:r>
            <a:r>
              <a:rPr lang="cs-CZ" dirty="0" smtClean="0"/>
              <a:t> </a:t>
            </a:r>
            <a:r>
              <a:rPr lang="cs-CZ" dirty="0" err="1" smtClean="0"/>
              <a:t>peak</a:t>
            </a:r>
            <a:r>
              <a:rPr lang="cs-CZ" dirty="0" smtClean="0"/>
              <a:t> Sněžka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north</a:t>
            </a:r>
            <a:endParaRPr lang="cs-CZ" dirty="0" smtClean="0"/>
          </a:p>
          <a:p>
            <a:r>
              <a:rPr lang="cs-CZ" dirty="0" smtClean="0"/>
              <a:t>a 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en-US" dirty="0" smtClean="0"/>
              <a:t>farmlands</a:t>
            </a:r>
            <a:r>
              <a:rPr lang="cs-CZ" dirty="0" smtClean="0"/>
              <a:t>, </a:t>
            </a:r>
            <a:r>
              <a:rPr lang="en-US" dirty="0" smtClean="0"/>
              <a:t>fields</a:t>
            </a:r>
            <a:r>
              <a:rPr lang="cs-CZ" dirty="0" smtClean="0"/>
              <a:t>,</a:t>
            </a:r>
            <a:r>
              <a:rPr lang="en-US" dirty="0" smtClean="0"/>
              <a:t> meadows</a:t>
            </a:r>
            <a:r>
              <a:rPr lang="cs-CZ" dirty="0" smtClean="0"/>
              <a:t>,</a:t>
            </a:r>
            <a:r>
              <a:rPr lang="en-US" dirty="0" smtClean="0"/>
              <a:t> plains</a:t>
            </a:r>
            <a:r>
              <a:rPr lang="cs-CZ" dirty="0" smtClean="0"/>
              <a:t>,</a:t>
            </a:r>
            <a:r>
              <a:rPr lang="en-US" dirty="0" smtClean="0"/>
              <a:t> </a:t>
            </a:r>
            <a:r>
              <a:rPr lang="en-US" dirty="0"/>
              <a:t>hills </a:t>
            </a:r>
          </a:p>
          <a:p>
            <a:r>
              <a:rPr lang="cs-CZ" dirty="0" err="1"/>
              <a:t>a</a:t>
            </a:r>
            <a:r>
              <a:rPr lang="cs-CZ" dirty="0" err="1" smtClean="0"/>
              <a:t>lso</a:t>
            </a:r>
            <a:r>
              <a:rPr lang="cs-CZ" dirty="0" smtClean="0"/>
              <a:t> a 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en-US" dirty="0" smtClean="0"/>
              <a:t>wooded areas</a:t>
            </a:r>
            <a:r>
              <a:rPr lang="cs-CZ" dirty="0" smtClean="0"/>
              <a:t> and </a:t>
            </a:r>
            <a:r>
              <a:rPr lang="cs-CZ" dirty="0" err="1" smtClean="0"/>
              <a:t>forests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few</a:t>
            </a:r>
            <a:r>
              <a:rPr lang="cs-CZ" dirty="0" smtClean="0"/>
              <a:t> </a:t>
            </a:r>
            <a:r>
              <a:rPr lang="cs-CZ" dirty="0" err="1" smtClean="0"/>
              <a:t>ponds</a:t>
            </a:r>
            <a:r>
              <a:rPr lang="cs-CZ" dirty="0" smtClean="0"/>
              <a:t> and </a:t>
            </a:r>
            <a:r>
              <a:rPr lang="cs-CZ" dirty="0" err="1" smtClean="0"/>
              <a:t>lakes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1494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beautiful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spots</a:t>
            </a:r>
            <a:endParaRPr lang="cs-CZ" sz="3600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   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Giant</a:t>
            </a:r>
            <a:r>
              <a:rPr lang="cs-CZ" dirty="0" smtClean="0"/>
              <a:t> </a:t>
            </a:r>
            <a:r>
              <a:rPr lang="cs-CZ" dirty="0" err="1" smtClean="0"/>
              <a:t>mountains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             Orlické </a:t>
            </a:r>
            <a:r>
              <a:rPr lang="cs-CZ" dirty="0" err="1" smtClean="0"/>
              <a:t>mountains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pict.2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pict.1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9" name="Picture 2" descr="C:\Users\Iva\Desktop\Obrázky dumy\800px-Sněžka,_od_Slezského_dom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7125" y="3284984"/>
            <a:ext cx="3386997" cy="2540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Iva\Downloads\Góry_Orlickie_mi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993256"/>
            <a:ext cx="3775968" cy="2831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2744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         Prachovské </a:t>
            </a:r>
            <a:r>
              <a:rPr lang="cs-CZ" dirty="0" err="1" smtClean="0"/>
              <a:t>rolling</a:t>
            </a:r>
            <a:r>
              <a:rPr lang="cs-CZ" dirty="0" smtClean="0"/>
              <a:t> </a:t>
            </a:r>
            <a:r>
              <a:rPr lang="cs-CZ" dirty="0" err="1" smtClean="0"/>
              <a:t>hills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pict.3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           Rozkoš </a:t>
            </a:r>
            <a:r>
              <a:rPr lang="cs-CZ" dirty="0" err="1" smtClean="0"/>
              <a:t>reservoir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pict.4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7" name="Picture 8" descr="C:\Users\Iva\Desktop\Obrázky dumy\90px-Prachauer_felsen_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636912"/>
            <a:ext cx="2448272" cy="3251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Iva\Downloads\Rozkoš_from_air_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975867"/>
            <a:ext cx="3860675" cy="2573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9842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              </a:t>
            </a:r>
            <a:r>
              <a:rPr lang="cs-CZ" dirty="0" err="1" smtClean="0"/>
              <a:t>The</a:t>
            </a:r>
            <a:r>
              <a:rPr lang="cs-CZ" dirty="0" smtClean="0"/>
              <a:t> Orlice </a:t>
            </a:r>
            <a:r>
              <a:rPr lang="cs-CZ" dirty="0" err="1" smtClean="0"/>
              <a:t>river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pict.5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                  </a:t>
            </a:r>
            <a:r>
              <a:rPr lang="cs-CZ" dirty="0" err="1" smtClean="0"/>
              <a:t>The</a:t>
            </a:r>
            <a:r>
              <a:rPr lang="cs-CZ" dirty="0" smtClean="0"/>
              <a:t> Labe </a:t>
            </a:r>
            <a:r>
              <a:rPr lang="cs-CZ" dirty="0" err="1" smtClean="0"/>
              <a:t>river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88024" y="2348880"/>
            <a:ext cx="4041775" cy="39512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pict.6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 descr="C:\Users\Iva\Downloads\800px-Hradec_Králové,_Jiráskovy_sady,_Orlice_(01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909455"/>
            <a:ext cx="3168352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Iva\Downloads\410px-Elbe_concrete_dam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822969"/>
            <a:ext cx="2160513" cy="3156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811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    </a:t>
            </a:r>
            <a:r>
              <a:rPr lang="cs-CZ" dirty="0" err="1" smtClean="0"/>
              <a:t>farmlands</a:t>
            </a:r>
            <a:r>
              <a:rPr lang="cs-CZ" dirty="0" smtClean="0"/>
              <a:t>, </a:t>
            </a:r>
            <a:r>
              <a:rPr lang="cs-CZ" dirty="0" err="1" smtClean="0"/>
              <a:t>sunflower</a:t>
            </a:r>
            <a:r>
              <a:rPr lang="cs-CZ" dirty="0" smtClean="0"/>
              <a:t> </a:t>
            </a:r>
            <a:r>
              <a:rPr lang="cs-CZ" dirty="0" err="1" smtClean="0"/>
              <a:t>fields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pict.7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                   </a:t>
            </a:r>
            <a:r>
              <a:rPr lang="cs-CZ" dirty="0" err="1" smtClean="0"/>
              <a:t>meadows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pict.8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 descr="C:\Users\Iva\Downloads\791px-Napraforgók_Fegyvernekné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996952"/>
            <a:ext cx="4032448" cy="3053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Iva\Downloads\Frischwiese_bunt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996952"/>
            <a:ext cx="3629509" cy="2413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6283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/>
              <a:t>Mixed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or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needle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or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leaf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forests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pict.9                                  pict.10</a:t>
            </a:r>
            <a:endParaRPr lang="cs-CZ" dirty="0"/>
          </a:p>
        </p:txBody>
      </p:sp>
      <p:pic>
        <p:nvPicPr>
          <p:cNvPr id="6146" name="Picture 2" descr="C:\Users\Iva\Downloads\450px-Forest,_CHKO_Kokořínsko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113814"/>
            <a:ext cx="2759612" cy="3679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Iva\Downloads\400px-Poland,_Szklarki_waterfall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8324" y="2204864"/>
            <a:ext cx="2561338" cy="3842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2368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/>
              <a:t>Wild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animals</a:t>
            </a:r>
            <a:r>
              <a:rPr lang="cs-CZ" sz="3600" b="1" dirty="0" smtClean="0"/>
              <a:t> and </a:t>
            </a:r>
            <a:r>
              <a:rPr lang="cs-CZ" sz="3600" b="1" dirty="0" err="1" smtClean="0"/>
              <a:t>birds</a:t>
            </a:r>
            <a:endParaRPr lang="cs-CZ" sz="3600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               </a:t>
            </a:r>
            <a:r>
              <a:rPr lang="cs-CZ" dirty="0" err="1" smtClean="0"/>
              <a:t>Wild</a:t>
            </a:r>
            <a:r>
              <a:rPr lang="cs-CZ" dirty="0" smtClean="0"/>
              <a:t> </a:t>
            </a:r>
            <a:r>
              <a:rPr lang="cs-CZ" dirty="0" err="1" smtClean="0"/>
              <a:t>animals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err="1"/>
              <a:t>beavers</a:t>
            </a:r>
            <a:r>
              <a:rPr lang="cs-CZ" dirty="0"/>
              <a:t> </a:t>
            </a:r>
            <a:r>
              <a:rPr lang="cs-CZ" dirty="0" smtClean="0"/>
              <a:t>, </a:t>
            </a:r>
            <a:r>
              <a:rPr lang="cs-CZ" dirty="0" err="1" smtClean="0"/>
              <a:t>weasels</a:t>
            </a:r>
            <a:endParaRPr lang="cs-CZ" dirty="0"/>
          </a:p>
          <a:p>
            <a:r>
              <a:rPr lang="en-US" dirty="0" smtClean="0"/>
              <a:t>forest </a:t>
            </a:r>
            <a:r>
              <a:rPr lang="en-US" dirty="0"/>
              <a:t>animals are </a:t>
            </a:r>
            <a:r>
              <a:rPr lang="en-US" dirty="0" smtClean="0"/>
              <a:t>deer</a:t>
            </a:r>
            <a:r>
              <a:rPr lang="cs-CZ" dirty="0" smtClean="0"/>
              <a:t>,</a:t>
            </a:r>
            <a:r>
              <a:rPr lang="en-US" dirty="0" smtClean="0"/>
              <a:t> </a:t>
            </a:r>
            <a:r>
              <a:rPr lang="en-US" dirty="0"/>
              <a:t>wild boars </a:t>
            </a:r>
            <a:r>
              <a:rPr lang="cs-CZ" dirty="0"/>
              <a:t>,</a:t>
            </a:r>
            <a:r>
              <a:rPr lang="en-US" dirty="0" smtClean="0"/>
              <a:t>(</a:t>
            </a:r>
            <a:r>
              <a:rPr lang="en-US" dirty="0"/>
              <a:t>red) </a:t>
            </a:r>
            <a:r>
              <a:rPr lang="en-US" dirty="0" smtClean="0"/>
              <a:t>foxes</a:t>
            </a:r>
            <a:endParaRPr lang="en-US" dirty="0"/>
          </a:p>
          <a:p>
            <a:r>
              <a:rPr lang="cs-CZ" dirty="0"/>
              <a:t>m</a:t>
            </a:r>
            <a:r>
              <a:rPr lang="en-US" dirty="0" smtClean="0"/>
              <a:t>ice</a:t>
            </a:r>
            <a:r>
              <a:rPr lang="cs-CZ" dirty="0" smtClean="0"/>
              <a:t>,</a:t>
            </a:r>
            <a:r>
              <a:rPr lang="en-US" dirty="0" smtClean="0"/>
              <a:t> hares</a:t>
            </a:r>
            <a:r>
              <a:rPr lang="cs-CZ" dirty="0" smtClean="0"/>
              <a:t>, </a:t>
            </a:r>
            <a:r>
              <a:rPr lang="cs-CZ" dirty="0" err="1" smtClean="0"/>
              <a:t>badger</a:t>
            </a:r>
            <a:endParaRPr lang="en-US" dirty="0"/>
          </a:p>
          <a:p>
            <a:r>
              <a:rPr lang="cs-CZ" dirty="0" err="1" smtClean="0"/>
              <a:t>squirrels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                       </a:t>
            </a:r>
            <a:r>
              <a:rPr lang="cs-CZ" dirty="0" err="1" smtClean="0"/>
              <a:t>Birds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en-US" dirty="0" err="1" smtClean="0"/>
              <a:t>agpies</a:t>
            </a:r>
            <a:endParaRPr lang="cs-CZ" dirty="0" smtClean="0"/>
          </a:p>
          <a:p>
            <a:r>
              <a:rPr lang="en-US" dirty="0" smtClean="0"/>
              <a:t>ducks</a:t>
            </a:r>
            <a:r>
              <a:rPr lang="cs-CZ" dirty="0" smtClean="0"/>
              <a:t>, </a:t>
            </a:r>
            <a:r>
              <a:rPr lang="cs-CZ" dirty="0" err="1" smtClean="0"/>
              <a:t>geese</a:t>
            </a:r>
            <a:endParaRPr lang="cs-CZ" dirty="0"/>
          </a:p>
          <a:p>
            <a:r>
              <a:rPr lang="cs-CZ" dirty="0" err="1" smtClean="0"/>
              <a:t>pheasants</a:t>
            </a:r>
            <a:r>
              <a:rPr lang="cs-CZ" dirty="0" smtClean="0"/>
              <a:t>, p</a:t>
            </a:r>
            <a:r>
              <a:rPr lang="en-US" dirty="0" err="1" smtClean="0"/>
              <a:t>artridges</a:t>
            </a:r>
            <a:r>
              <a:rPr lang="en-US" dirty="0" smtClean="0"/>
              <a:t> </a:t>
            </a:r>
            <a:endParaRPr lang="cs-CZ" dirty="0" smtClean="0"/>
          </a:p>
          <a:p>
            <a:r>
              <a:rPr lang="en-US" dirty="0" smtClean="0"/>
              <a:t>white / black stork</a:t>
            </a:r>
            <a:r>
              <a:rPr lang="cs-CZ" dirty="0" smtClean="0"/>
              <a:t>s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4113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Natural </a:t>
            </a:r>
            <a:r>
              <a:rPr lang="cs-CZ" sz="3600" b="1" dirty="0" err="1" smtClean="0"/>
              <a:t>disasters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/>
              <a:t>r</a:t>
            </a:r>
            <a:r>
              <a:rPr lang="cs-CZ" dirty="0" err="1" smtClean="0"/>
              <a:t>are</a:t>
            </a:r>
            <a:r>
              <a:rPr lang="cs-CZ" dirty="0" smtClean="0"/>
              <a:t> </a:t>
            </a:r>
            <a:r>
              <a:rPr lang="cs-CZ" dirty="0" err="1" smtClean="0"/>
              <a:t>hailstorms</a:t>
            </a:r>
            <a:r>
              <a:rPr lang="cs-CZ" dirty="0" smtClean="0"/>
              <a:t>, </a:t>
            </a:r>
            <a:r>
              <a:rPr lang="cs-CZ" dirty="0" err="1" smtClean="0"/>
              <a:t>snowstorms</a:t>
            </a:r>
            <a:r>
              <a:rPr lang="cs-CZ" dirty="0" smtClean="0"/>
              <a:t>, </a:t>
            </a:r>
            <a:r>
              <a:rPr lang="cs-CZ" dirty="0" err="1" smtClean="0"/>
              <a:t>storms</a:t>
            </a:r>
            <a:endParaRPr lang="cs-CZ" dirty="0"/>
          </a:p>
          <a:p>
            <a:r>
              <a:rPr lang="cs-CZ" dirty="0" err="1"/>
              <a:t>q</a:t>
            </a:r>
            <a:r>
              <a:rPr lang="cs-CZ" dirty="0" err="1" smtClean="0"/>
              <a:t>uite</a:t>
            </a:r>
            <a:r>
              <a:rPr lang="cs-CZ" dirty="0" smtClean="0"/>
              <a:t> </a:t>
            </a:r>
            <a:r>
              <a:rPr lang="cs-CZ" dirty="0" err="1" smtClean="0"/>
              <a:t>common</a:t>
            </a:r>
            <a:r>
              <a:rPr lang="cs-CZ" dirty="0" smtClean="0"/>
              <a:t> </a:t>
            </a:r>
            <a:r>
              <a:rPr lang="en-US" dirty="0" smtClean="0"/>
              <a:t>wildfires</a:t>
            </a:r>
            <a:r>
              <a:rPr lang="cs-CZ" dirty="0" smtClean="0"/>
              <a:t> </a:t>
            </a:r>
            <a:r>
              <a:rPr lang="en-US" dirty="0" smtClean="0"/>
              <a:t>in summer</a:t>
            </a:r>
            <a:endParaRPr lang="cs-CZ" dirty="0" smtClean="0"/>
          </a:p>
          <a:p>
            <a:r>
              <a:rPr lang="cs-CZ" dirty="0" smtClean="0"/>
              <a:t>a</a:t>
            </a:r>
            <a:r>
              <a:rPr lang="en-US" dirty="0" err="1" smtClean="0"/>
              <a:t>valanches</a:t>
            </a:r>
            <a:r>
              <a:rPr lang="en-US" dirty="0" smtClean="0"/>
              <a:t> </a:t>
            </a:r>
            <a:r>
              <a:rPr lang="cs-CZ" dirty="0" smtClean="0"/>
              <a:t>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mountains</a:t>
            </a:r>
            <a:endParaRPr lang="en-US" dirty="0"/>
          </a:p>
          <a:p>
            <a:r>
              <a:rPr lang="en-US" dirty="0" smtClean="0"/>
              <a:t>devastating </a:t>
            </a:r>
            <a:r>
              <a:rPr lang="en-US" dirty="0"/>
              <a:t>floods </a:t>
            </a:r>
            <a:r>
              <a:rPr lang="en-US" dirty="0" smtClean="0"/>
              <a:t>in </a:t>
            </a:r>
            <a:r>
              <a:rPr lang="en-US" dirty="0"/>
              <a:t>the past </a:t>
            </a:r>
            <a:r>
              <a:rPr lang="cs-CZ" dirty="0" err="1" smtClean="0"/>
              <a:t>twenty</a:t>
            </a:r>
            <a:r>
              <a:rPr lang="cs-CZ" dirty="0" smtClean="0"/>
              <a:t> </a:t>
            </a:r>
            <a:r>
              <a:rPr lang="en-US" dirty="0" smtClean="0"/>
              <a:t>years</a:t>
            </a:r>
            <a:endParaRPr lang="cs-CZ" dirty="0" smtClean="0"/>
          </a:p>
          <a:p>
            <a:r>
              <a:rPr lang="cs-CZ" dirty="0"/>
              <a:t>v</a:t>
            </a:r>
            <a:r>
              <a:rPr lang="cs-CZ" dirty="0" smtClean="0"/>
              <a:t>ery </a:t>
            </a:r>
            <a:r>
              <a:rPr lang="cs-CZ" dirty="0" err="1" smtClean="0"/>
              <a:t>rare</a:t>
            </a:r>
            <a:r>
              <a:rPr lang="cs-CZ" dirty="0" smtClean="0"/>
              <a:t> </a:t>
            </a:r>
            <a:r>
              <a:rPr lang="cs-CZ" dirty="0" err="1" smtClean="0"/>
              <a:t>hurricanes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3633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/>
              <a:t>Environmental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problems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t</a:t>
            </a:r>
            <a:r>
              <a:rPr lang="cs-CZ" dirty="0" err="1" smtClean="0"/>
              <a:t>he</a:t>
            </a:r>
            <a:r>
              <a:rPr lang="cs-CZ" dirty="0" smtClean="0"/>
              <a:t> </a:t>
            </a:r>
            <a:r>
              <a:rPr lang="cs-CZ" dirty="0" err="1" smtClean="0"/>
              <a:t>power</a:t>
            </a:r>
            <a:r>
              <a:rPr lang="cs-CZ" dirty="0" smtClean="0"/>
              <a:t> station Opatovice</a:t>
            </a:r>
          </a:p>
          <a:p>
            <a:r>
              <a:rPr lang="cs-CZ" dirty="0" err="1"/>
              <a:t>t</a:t>
            </a:r>
            <a:r>
              <a:rPr lang="cs-CZ" dirty="0" err="1" smtClean="0"/>
              <a:t>he</a:t>
            </a:r>
            <a:r>
              <a:rPr lang="cs-CZ" dirty="0" smtClean="0"/>
              <a:t> </a:t>
            </a:r>
            <a:r>
              <a:rPr lang="cs-CZ" dirty="0" err="1" smtClean="0"/>
              <a:t>chemical</a:t>
            </a:r>
            <a:r>
              <a:rPr lang="cs-CZ" dirty="0" smtClean="0"/>
              <a:t> </a:t>
            </a:r>
            <a:r>
              <a:rPr lang="cs-CZ" dirty="0" err="1" smtClean="0"/>
              <a:t>factories</a:t>
            </a:r>
            <a:r>
              <a:rPr lang="cs-CZ" dirty="0" smtClean="0"/>
              <a:t> in Pardubice</a:t>
            </a:r>
          </a:p>
          <a:p>
            <a:r>
              <a:rPr lang="cs-CZ" dirty="0" err="1"/>
              <a:t>g</a:t>
            </a:r>
            <a:r>
              <a:rPr lang="cs-CZ" dirty="0" err="1" smtClean="0"/>
              <a:t>arbage</a:t>
            </a:r>
            <a:r>
              <a:rPr lang="cs-CZ" dirty="0" smtClean="0"/>
              <a:t> </a:t>
            </a:r>
            <a:r>
              <a:rPr lang="cs-CZ" dirty="0" err="1" smtClean="0"/>
              <a:t>dump</a:t>
            </a:r>
            <a:endParaRPr lang="cs-CZ" dirty="0" smtClean="0"/>
          </a:p>
          <a:p>
            <a:r>
              <a:rPr lang="cs-CZ" dirty="0" err="1"/>
              <a:t>w</a:t>
            </a:r>
            <a:r>
              <a:rPr lang="cs-CZ" dirty="0" err="1" smtClean="0"/>
              <a:t>ater</a:t>
            </a:r>
            <a:r>
              <a:rPr lang="cs-CZ" dirty="0" smtClean="0"/>
              <a:t> </a:t>
            </a:r>
            <a:r>
              <a:rPr lang="cs-CZ" dirty="0" err="1" smtClean="0"/>
              <a:t>purifier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8070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</a:t>
            </a:r>
            <a:r>
              <a:rPr lang="cs-CZ" sz="4000" b="1" dirty="0" err="1" smtClean="0">
                <a:solidFill>
                  <a:srgbClr val="FF0000"/>
                </a:solidFill>
              </a:rPr>
              <a:t>Thank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b="1" dirty="0" err="1" smtClean="0">
                <a:solidFill>
                  <a:srgbClr val="FF0000"/>
                </a:solidFill>
              </a:rPr>
              <a:t>you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b="1" dirty="0" err="1" smtClean="0">
                <a:solidFill>
                  <a:srgbClr val="FF0000"/>
                </a:solidFill>
              </a:rPr>
              <a:t>for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b="1" dirty="0" err="1" smtClean="0">
                <a:solidFill>
                  <a:srgbClr val="FF0000"/>
                </a:solidFill>
              </a:rPr>
              <a:t>your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b="1" dirty="0" err="1" smtClean="0">
                <a:solidFill>
                  <a:srgbClr val="FF0000"/>
                </a:solidFill>
              </a:rPr>
              <a:t>attention</a:t>
            </a:r>
            <a:r>
              <a:rPr lang="cs-CZ" sz="4000" b="1" dirty="0" smtClean="0">
                <a:solidFill>
                  <a:srgbClr val="FF0000"/>
                </a:solidFill>
              </a:rPr>
              <a:t>!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7764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Použité obrázky: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/>
              <a:t>Pict.1</a:t>
            </a:r>
            <a:r>
              <a:rPr lang="cs-CZ" sz="1400" dirty="0" smtClean="0"/>
              <a:t>.</a:t>
            </a:r>
            <a:r>
              <a:rPr lang="cs-CZ" sz="1400" dirty="0" smtClean="0">
                <a:solidFill>
                  <a:srgbClr val="333333"/>
                </a:solidFill>
                <a:latin typeface="Arial"/>
                <a:ea typeface="Calibri"/>
                <a:cs typeface="Times New Roman"/>
              </a:rPr>
              <a:t> 1.CS:ŠJŮ. </a:t>
            </a:r>
            <a:r>
              <a:rPr lang="cs-CZ" sz="1400" i="1" dirty="0" smtClean="0">
                <a:solidFill>
                  <a:srgbClr val="333333"/>
                </a:solidFill>
                <a:latin typeface="Arial"/>
                <a:ea typeface="Calibri"/>
                <a:cs typeface="Times New Roman"/>
              </a:rPr>
              <a:t>Wikimedia.org</a:t>
            </a:r>
            <a:r>
              <a:rPr lang="cs-CZ" sz="1400" dirty="0" smtClean="0">
                <a:solidFill>
                  <a:srgbClr val="333333"/>
                </a:solidFill>
                <a:latin typeface="Arial"/>
                <a:ea typeface="Calibri"/>
                <a:cs typeface="Times New Roman"/>
              </a:rPr>
              <a:t> [online]. [cit. 20.7.2013]. Dostupný na WWW: </a:t>
            </a:r>
            <a:r>
              <a:rPr lang="cs-CZ" sz="1400" u="sng" dirty="0" smtClean="0">
                <a:solidFill>
                  <a:srgbClr val="0000FF"/>
                </a:solidFill>
                <a:latin typeface="Arial"/>
                <a:ea typeface="Calibri"/>
                <a:cs typeface="Times New Roman"/>
                <a:hlinkClick r:id="rId2"/>
              </a:rPr>
              <a:t>http://commons.wikimedia.org/wiki/File:Sn%C4%9B%C5%BEka,_od_Slezsk%C3%A9ho_domu</a:t>
            </a:r>
            <a:endParaRPr lang="cs-CZ" sz="1400" dirty="0" smtClean="0">
              <a:ea typeface="Calibri"/>
              <a:cs typeface="Times New Roman"/>
            </a:endParaRPr>
          </a:p>
          <a:p>
            <a:r>
              <a:rPr lang="cs-CZ" sz="1400" dirty="0"/>
              <a:t>Pict.2</a:t>
            </a:r>
            <a:r>
              <a:rPr lang="cs-CZ" sz="1400" dirty="0" smtClean="0"/>
              <a:t>.</a:t>
            </a:r>
            <a:r>
              <a:rPr lang="cs-CZ" sz="1400" dirty="0"/>
              <a:t> TIMASKA. </a:t>
            </a:r>
            <a:r>
              <a:rPr lang="cs-CZ" sz="1400" i="1" dirty="0"/>
              <a:t>commons.wikimedia.org</a:t>
            </a:r>
            <a:r>
              <a:rPr lang="cs-CZ" sz="1400" dirty="0"/>
              <a:t> [online]. [cit. 20.7.2013]. Dostupný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commons.wikimedia.org/wiki/File:G%C3%B3ry_Orlickie_mit.JPG</a:t>
            </a:r>
            <a:endParaRPr lang="cs-CZ" sz="1400" dirty="0" smtClean="0"/>
          </a:p>
          <a:p>
            <a:r>
              <a:rPr lang="cs-CZ" sz="1400" dirty="0"/>
              <a:t>Pict.3</a:t>
            </a:r>
            <a:r>
              <a:rPr lang="cs-CZ" sz="1400" dirty="0" smtClean="0"/>
              <a:t>.</a:t>
            </a:r>
            <a:r>
              <a:rPr lang="cs-CZ" sz="1400" dirty="0" smtClean="0">
                <a:solidFill>
                  <a:srgbClr val="333333"/>
                </a:solidFill>
                <a:latin typeface="Arial"/>
                <a:ea typeface="Calibri"/>
                <a:cs typeface="Times New Roman"/>
              </a:rPr>
              <a:t> MERTENS, </a:t>
            </a:r>
            <a:r>
              <a:rPr lang="cs-CZ" sz="1400" dirty="0" err="1" smtClean="0">
                <a:solidFill>
                  <a:srgbClr val="333333"/>
                </a:solidFill>
                <a:latin typeface="Arial"/>
                <a:ea typeface="Calibri"/>
                <a:cs typeface="Times New Roman"/>
              </a:rPr>
              <a:t>Magnus</a:t>
            </a:r>
            <a:r>
              <a:rPr lang="cs-CZ" sz="1400" dirty="0" smtClean="0">
                <a:solidFill>
                  <a:srgbClr val="333333"/>
                </a:solidFill>
                <a:latin typeface="Arial"/>
                <a:ea typeface="Calibri"/>
                <a:cs typeface="Times New Roman"/>
              </a:rPr>
              <a:t>. </a:t>
            </a:r>
            <a:r>
              <a:rPr lang="cs-CZ" sz="1400" i="1" dirty="0" smtClean="0">
                <a:solidFill>
                  <a:srgbClr val="333333"/>
                </a:solidFill>
                <a:latin typeface="Arial"/>
                <a:ea typeface="Calibri"/>
                <a:cs typeface="Times New Roman"/>
              </a:rPr>
              <a:t>Wikimedia.org</a:t>
            </a:r>
            <a:r>
              <a:rPr lang="cs-CZ" sz="1400" dirty="0" smtClean="0">
                <a:solidFill>
                  <a:srgbClr val="333333"/>
                </a:solidFill>
                <a:latin typeface="Arial"/>
                <a:ea typeface="Calibri"/>
                <a:cs typeface="Times New Roman"/>
              </a:rPr>
              <a:t> [online]. [cit. 20.7.2013]. Dostupný na WWW: </a:t>
            </a:r>
            <a:r>
              <a:rPr lang="cs-CZ" sz="1400" u="sng" dirty="0" smtClean="0">
                <a:solidFill>
                  <a:srgbClr val="0000FF"/>
                </a:solidFill>
                <a:latin typeface="Arial"/>
                <a:ea typeface="Calibri"/>
                <a:cs typeface="Times New Roman"/>
                <a:hlinkClick r:id="rId4"/>
              </a:rPr>
              <a:t>http://commons.wikimedia.org/wiki/File:Prachauer_felsen_01.jpg</a:t>
            </a:r>
            <a:endParaRPr lang="cs-CZ" sz="1400" dirty="0" smtClean="0">
              <a:ea typeface="Calibri"/>
              <a:cs typeface="Times New Roman"/>
            </a:endParaRPr>
          </a:p>
          <a:p>
            <a:r>
              <a:rPr lang="cs-CZ" sz="1400" dirty="0"/>
              <a:t>Pict.4</a:t>
            </a:r>
            <a:r>
              <a:rPr lang="cs-CZ" sz="1400" dirty="0" smtClean="0"/>
              <a:t>. </a:t>
            </a:r>
            <a:r>
              <a:rPr lang="cs-CZ" sz="1400" dirty="0"/>
              <a:t>KARELJ. </a:t>
            </a:r>
            <a:r>
              <a:rPr lang="cs-CZ" sz="1400" i="1" dirty="0"/>
              <a:t>commons.wikimedia.org</a:t>
            </a:r>
            <a:r>
              <a:rPr lang="cs-CZ" sz="1400" dirty="0"/>
              <a:t> [online]. [cit. 20.7.2013]. Dostupný na WWW: </a:t>
            </a: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commons.wikimedia.org/wiki/File:Rozko%C5%A1_from_air_1.jpg</a:t>
            </a:r>
            <a:endParaRPr lang="cs-CZ" sz="1400" dirty="0" smtClean="0"/>
          </a:p>
          <a:p>
            <a:r>
              <a:rPr lang="cs-CZ" sz="1400" dirty="0"/>
              <a:t>Pict.5</a:t>
            </a:r>
            <a:r>
              <a:rPr lang="cs-CZ" sz="1400" dirty="0" smtClean="0"/>
              <a:t>. </a:t>
            </a:r>
            <a:r>
              <a:rPr lang="en-US" sz="1400" dirty="0"/>
              <a:t>ŠJŮ. </a:t>
            </a:r>
            <a:r>
              <a:rPr lang="en-US" sz="1400" i="1" dirty="0"/>
              <a:t>commons.wikimedia.org</a:t>
            </a:r>
            <a:r>
              <a:rPr lang="en-US" sz="1400" dirty="0"/>
              <a:t> [online]. [cit. 20.7.2013]. </a:t>
            </a:r>
            <a:r>
              <a:rPr lang="cs-CZ" sz="1400" dirty="0" smtClean="0"/>
              <a:t> </a:t>
            </a:r>
            <a:r>
              <a:rPr lang="en-US" sz="1400" dirty="0" err="1" smtClean="0"/>
              <a:t>Dostupný</a:t>
            </a:r>
            <a:r>
              <a:rPr lang="en-US" sz="1400" dirty="0" smtClean="0"/>
              <a:t> </a:t>
            </a:r>
            <a:r>
              <a:rPr lang="cs-CZ" sz="1400" dirty="0" smtClean="0"/>
              <a:t> </a:t>
            </a:r>
            <a:r>
              <a:rPr lang="en-US" sz="1400" dirty="0" err="1" smtClean="0"/>
              <a:t>na</a:t>
            </a:r>
            <a:r>
              <a:rPr lang="en-US" sz="1400" dirty="0" smtClean="0"/>
              <a:t> </a:t>
            </a:r>
            <a:r>
              <a:rPr lang="cs-CZ" sz="1400" dirty="0" smtClean="0"/>
              <a:t> </a:t>
            </a:r>
            <a:r>
              <a:rPr lang="en-US" sz="1400" dirty="0" smtClean="0"/>
              <a:t>WWW</a:t>
            </a:r>
            <a:r>
              <a:rPr lang="en-US" sz="1400" dirty="0"/>
              <a:t>: </a:t>
            </a:r>
            <a:r>
              <a:rPr lang="en-US" sz="1400" dirty="0">
                <a:hlinkClick r:id="rId6"/>
              </a:rPr>
              <a:t>http://commons.wikimedia.org/wiki/File:Hradec_Kr%C3%A1lov%C3%A9,_</a:t>
            </a:r>
            <a:r>
              <a:rPr lang="en-US" sz="1400" dirty="0" smtClean="0">
                <a:hlinkClick r:id="rId6"/>
              </a:rPr>
              <a:t>Jir%C3%A1skovy_s</a:t>
            </a:r>
            <a:endParaRPr lang="cs-CZ" sz="1400" dirty="0" smtClean="0"/>
          </a:p>
          <a:p>
            <a:r>
              <a:rPr lang="cs-CZ" sz="1400" dirty="0"/>
              <a:t>Pict.6</a:t>
            </a:r>
            <a:r>
              <a:rPr lang="cs-CZ" sz="1400" dirty="0" smtClean="0"/>
              <a:t>. </a:t>
            </a:r>
            <a:r>
              <a:rPr lang="cs-CZ" sz="1400" dirty="0"/>
              <a:t>USER:OLAF1541. </a:t>
            </a:r>
            <a:r>
              <a:rPr lang="cs-CZ" sz="1400" i="1" dirty="0"/>
              <a:t>commons.wikimedia.org</a:t>
            </a:r>
            <a:r>
              <a:rPr lang="cs-CZ" sz="1400" dirty="0"/>
              <a:t> [online]. [cit. 20.7.2013]. Dostupný na WWW: </a:t>
            </a:r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commons.wikimedia.org/wiki/File:Elbe_concrete_dam.jpg</a:t>
            </a:r>
            <a:endParaRPr lang="cs-CZ" sz="1400" dirty="0" smtClean="0"/>
          </a:p>
          <a:p>
            <a:r>
              <a:rPr lang="cs-CZ" sz="1400" dirty="0"/>
              <a:t>Pict.7</a:t>
            </a:r>
            <a:r>
              <a:rPr lang="cs-CZ" sz="1400" dirty="0" smtClean="0"/>
              <a:t>. </a:t>
            </a:r>
            <a:r>
              <a:rPr lang="cs-CZ" sz="1400" dirty="0"/>
              <a:t>PE-JO. </a:t>
            </a:r>
            <a:r>
              <a:rPr lang="cs-CZ" sz="1400" i="1" dirty="0"/>
              <a:t>commons.wikimedia.org</a:t>
            </a:r>
            <a:r>
              <a:rPr lang="cs-CZ" sz="1400" dirty="0"/>
              <a:t> [online]. [cit. 20.7.2013]. Dostupný na WWW: </a:t>
            </a:r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commons.wikimedia.org/wiki/File:Napraforg%C3%B3k_Fegyvernekn%C3%A9l.JPG</a:t>
            </a:r>
            <a:endParaRPr lang="cs-CZ" sz="14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Picture 2" descr="http://www.kr-karlovarsky.cz/NR/rdonlyres/55A062E8-6A73-480F-A23D-6CE5B15DF1A2/0/logo_cb.jpg"/>
          <p:cNvPicPr/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229200"/>
            <a:ext cx="4138387" cy="770199"/>
          </a:xfrm>
          <a:prstGeom prst="rect">
            <a:avLst/>
          </a:prstGeom>
          <a:noFill/>
          <a:extLst/>
        </p:spPr>
      </p:pic>
    </p:spTree>
    <p:extLst>
      <p:ext uri="{BB962C8B-B14F-4D97-AF65-F5344CB8AC3E}">
        <p14:creationId xmlns:p14="http://schemas.microsoft.com/office/powerpoint/2010/main" val="3075924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Použité obrázky: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/>
              <a:t>Pict.</a:t>
            </a:r>
            <a:r>
              <a:rPr lang="cs-CZ" sz="1900" dirty="0" smtClean="0"/>
              <a:t>8</a:t>
            </a:r>
            <a:r>
              <a:rPr lang="cs-CZ" sz="1900" dirty="0"/>
              <a:t>. DR. BRIEMLE. </a:t>
            </a:r>
            <a:r>
              <a:rPr lang="cs-CZ" sz="1900" i="1" dirty="0"/>
              <a:t>commons.wikimedia.org</a:t>
            </a:r>
            <a:r>
              <a:rPr lang="cs-CZ" sz="1900" dirty="0"/>
              <a:t> [online]. [cit. 20.7.2013]. Dostupný na WWW: </a:t>
            </a:r>
            <a:r>
              <a:rPr lang="cs-CZ" sz="1900" dirty="0">
                <a:hlinkClick r:id="rId2"/>
              </a:rPr>
              <a:t>http://commons.wikimedia.org/wiki/File:Frischwiese_bunt1.jpg</a:t>
            </a:r>
            <a:endParaRPr lang="cs-CZ" sz="1900" dirty="0"/>
          </a:p>
          <a:p>
            <a:r>
              <a:rPr lang="cs-CZ" sz="2000" dirty="0"/>
              <a:t>Pict.</a:t>
            </a:r>
            <a:r>
              <a:rPr lang="cs-CZ" sz="1900" dirty="0" smtClean="0"/>
              <a:t>9</a:t>
            </a:r>
            <a:r>
              <a:rPr lang="cs-CZ" sz="1900" dirty="0"/>
              <a:t>. MERLIN. </a:t>
            </a:r>
            <a:r>
              <a:rPr lang="cs-CZ" sz="1900" i="1" dirty="0"/>
              <a:t>commons.wikimedia.org</a:t>
            </a:r>
            <a:r>
              <a:rPr lang="cs-CZ" sz="1900" dirty="0"/>
              <a:t> [online]. [cit. 20.7.2013]. Dostupný na WWW: </a:t>
            </a:r>
            <a:r>
              <a:rPr lang="cs-CZ" sz="1900" dirty="0">
                <a:hlinkClick r:id="rId3"/>
              </a:rPr>
              <a:t>http://commons.wikimedia.org/wiki/File:Poland,_Szklarki_waterfall.jpg</a:t>
            </a:r>
            <a:endParaRPr lang="cs-CZ" sz="1900" dirty="0"/>
          </a:p>
          <a:p>
            <a:r>
              <a:rPr lang="cs-CZ" sz="2000" dirty="0"/>
              <a:t>Pict.</a:t>
            </a:r>
            <a:r>
              <a:rPr lang="cs-CZ" sz="1900" dirty="0" smtClean="0"/>
              <a:t>10</a:t>
            </a:r>
            <a:r>
              <a:rPr lang="cs-CZ" sz="1900" dirty="0"/>
              <a:t>. TRACHEMYS. </a:t>
            </a:r>
            <a:r>
              <a:rPr lang="cs-CZ" sz="1900" i="1" dirty="0"/>
              <a:t>commons.wikimedia.org</a:t>
            </a:r>
            <a:r>
              <a:rPr lang="cs-CZ" sz="1900" dirty="0"/>
              <a:t> [online]. [cit. 20.7.2013]. Dostupný na WWW: </a:t>
            </a:r>
            <a:r>
              <a:rPr lang="cs-CZ" sz="1900" dirty="0">
                <a:hlinkClick r:id="rId4"/>
              </a:rPr>
              <a:t>http://commons.wikimedia.org/wiki/File:Forest,_CHKO_Koko%C5%99%C3%ADnsko3.jpg</a:t>
            </a:r>
            <a:endParaRPr lang="cs-CZ" sz="1900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 descr="http://www.kr-karlovarsky.cz/NR/rdonlyres/55A062E8-6A73-480F-A23D-6CE5B15DF1A2/0/logo_cb.jpg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941168"/>
            <a:ext cx="4570435" cy="770199"/>
          </a:xfrm>
          <a:prstGeom prst="rect">
            <a:avLst/>
          </a:prstGeom>
          <a:noFill/>
          <a:extLst/>
        </p:spPr>
      </p:pic>
    </p:spTree>
    <p:extLst>
      <p:ext uri="{BB962C8B-B14F-4D97-AF65-F5344CB8AC3E}">
        <p14:creationId xmlns:p14="http://schemas.microsoft.com/office/powerpoint/2010/main" val="2758941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Použité zdroje: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Unknown</a:t>
            </a:r>
            <a:r>
              <a:rPr lang="en-US" sz="2400" dirty="0" smtClean="0"/>
              <a:t>.</a:t>
            </a:r>
            <a:r>
              <a:rPr lang="en-US" sz="2400" dirty="0"/>
              <a:t> </a:t>
            </a:r>
            <a:r>
              <a:rPr lang="en-US" sz="2400" i="1" dirty="0"/>
              <a:t>Geography and Nature</a:t>
            </a:r>
            <a:r>
              <a:rPr lang="en-US" sz="2400" dirty="0"/>
              <a:t> [online]. [cit. 3.9.2013]. </a:t>
            </a:r>
            <a:r>
              <a:rPr lang="en-US" sz="2400" dirty="0" err="1"/>
              <a:t>Dostupný</a:t>
            </a:r>
            <a:r>
              <a:rPr lang="en-US" sz="2400" dirty="0"/>
              <a:t> </a:t>
            </a:r>
            <a:r>
              <a:rPr lang="en-US" sz="2400" dirty="0" err="1"/>
              <a:t>na</a:t>
            </a:r>
            <a:r>
              <a:rPr lang="en-US" sz="2400" dirty="0"/>
              <a:t> WWW: http://www.bridge-online.cz/maturita/maturitni-karty</a:t>
            </a:r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pPr marL="0" indent="0">
              <a:buNone/>
            </a:pPr>
            <a:r>
              <a:rPr lang="cs-CZ" sz="2000" dirty="0" smtClean="0"/>
              <a:t>       Pokud není uvedeno jinak, použitý materiál je z vlastních zdrojů autor</a:t>
            </a:r>
            <a:endParaRPr lang="cs-CZ" sz="2000" dirty="0"/>
          </a:p>
        </p:txBody>
      </p:sp>
      <p:pic>
        <p:nvPicPr>
          <p:cNvPr id="4" name="Picture 2" descr="http://www.kr-karlovarsky.cz/NR/rdonlyres/55A062E8-6A73-480F-A23D-6CE5B15DF1A2/0/logo_cb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6527" y="4994828"/>
            <a:ext cx="4034790" cy="890270"/>
          </a:xfrm>
          <a:prstGeom prst="rect">
            <a:avLst/>
          </a:prstGeom>
          <a:noFill/>
          <a:extLst/>
        </p:spPr>
      </p:pic>
    </p:spTree>
    <p:extLst>
      <p:ext uri="{BB962C8B-B14F-4D97-AF65-F5344CB8AC3E}">
        <p14:creationId xmlns:p14="http://schemas.microsoft.com/office/powerpoint/2010/main" val="2666781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271</Words>
  <Application>Microsoft Office PowerPoint</Application>
  <PresentationFormat>Předvádění na obrazovce (4:3)</PresentationFormat>
  <Paragraphs>93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My region</vt:lpstr>
      <vt:lpstr>Eastern Bohemia</vt:lpstr>
      <vt:lpstr>The beautiful spots</vt:lpstr>
      <vt:lpstr>Prezentace aplikace PowerPoint</vt:lpstr>
      <vt:lpstr>Prezentace aplikace PowerPoint</vt:lpstr>
      <vt:lpstr>Prezentace aplikace PowerPoint</vt:lpstr>
      <vt:lpstr>Mixed or needle or leaf forests</vt:lpstr>
      <vt:lpstr>Wild animals and birds</vt:lpstr>
      <vt:lpstr>Natural disasters</vt:lpstr>
      <vt:lpstr>Environmental problems</vt:lpstr>
      <vt:lpstr>Prezentace aplikace PowerPoint</vt:lpstr>
      <vt:lpstr>Použité obrázky:</vt:lpstr>
      <vt:lpstr>Použité obrázky: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region</dc:title>
  <dc:creator>Iva</dc:creator>
  <cp:lastModifiedBy>Iva</cp:lastModifiedBy>
  <cp:revision>16</cp:revision>
  <dcterms:created xsi:type="dcterms:W3CDTF">2013-07-20T13:14:11Z</dcterms:created>
  <dcterms:modified xsi:type="dcterms:W3CDTF">2013-09-03T19:23:54Z</dcterms:modified>
</cp:coreProperties>
</file>