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5"/>
  </p:notesMasterIdLst>
  <p:sldIdLst>
    <p:sldId id="256" r:id="rId2"/>
    <p:sldId id="294" r:id="rId3"/>
    <p:sldId id="276" r:id="rId4"/>
    <p:sldId id="288" r:id="rId5"/>
    <p:sldId id="279" r:id="rId6"/>
    <p:sldId id="290" r:id="rId7"/>
    <p:sldId id="291" r:id="rId8"/>
    <p:sldId id="292" r:id="rId9"/>
    <p:sldId id="289" r:id="rId10"/>
    <p:sldId id="278" r:id="rId11"/>
    <p:sldId id="283" r:id="rId12"/>
    <p:sldId id="293" r:id="rId13"/>
    <p:sldId id="26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FF00"/>
    <a:srgbClr val="C85412"/>
    <a:srgbClr val="FF9900"/>
    <a:srgbClr val="009900"/>
    <a:srgbClr val="FF3300"/>
    <a:srgbClr val="FFCC00"/>
    <a:srgbClr val="F85412"/>
    <a:srgbClr val="2FDE22"/>
    <a:srgbClr val="FFFF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9" autoAdjust="0"/>
    <p:restoredTop sz="94622" autoAdjust="0"/>
  </p:normalViewPr>
  <p:slideViewPr>
    <p:cSldViewPr>
      <p:cViewPr>
        <p:scale>
          <a:sx n="75" d="100"/>
          <a:sy n="75" d="100"/>
        </p:scale>
        <p:origin x="-1014" y="-7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Prvouka pro 2. ročník v mezipředmětových vztazích</a:t>
          </a:r>
          <a:endParaRPr lang="cs-CZ" sz="2000" b="0" dirty="0">
            <a:solidFill>
              <a:schemeClr val="tx1"/>
            </a:solidFill>
          </a:endParaRPr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Dana </a:t>
          </a:r>
          <a:r>
            <a:rPr lang="cs-CZ" sz="2000" b="1" dirty="0" err="1" smtClean="0"/>
            <a:t>Rejlová</a:t>
          </a:r>
          <a:endParaRPr lang="cs-CZ" sz="2000" b="1" dirty="0" smtClean="0"/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 září 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</a:t>
          </a:r>
          <a:r>
            <a:rPr lang="cs-CZ" sz="2000" b="0" dirty="0" smtClean="0">
              <a:solidFill>
                <a:schemeClr val="bg1"/>
              </a:solidFill>
            </a:rPr>
            <a:t>Znaky podzimu</a:t>
          </a:r>
          <a:endParaRPr lang="cs-CZ" sz="2000" dirty="0" smtClean="0">
            <a:solidFill>
              <a:schemeClr val="bg1"/>
            </a:solidFill>
          </a:endParaRPr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Y="15163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48271" custLinFactNeighborX="-238" custLinFactNeighborY="2583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223432" y="-489328"/>
          <a:ext cx="4046409" cy="4046409"/>
        </a:xfrm>
        <a:prstGeom prst="blockArc">
          <a:avLst>
            <a:gd name="adj1" fmla="val 18900000"/>
            <a:gd name="adj2" fmla="val 2700000"/>
            <a:gd name="adj3" fmla="val 534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286466" y="187607"/>
          <a:ext cx="5867797" cy="37545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98018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Dana </a:t>
          </a:r>
          <a:r>
            <a:rPr lang="cs-CZ" sz="2000" b="1" kern="1200" dirty="0" err="1" smtClean="0"/>
            <a:t>Rejlová</a:t>
          </a:r>
          <a:endParaRPr lang="cs-CZ" sz="2000" b="1" kern="1200" dirty="0" smtClean="0"/>
        </a:p>
      </dsp:txBody>
      <dsp:txXfrm>
        <a:off x="286466" y="187607"/>
        <a:ext cx="5867797" cy="375455"/>
      </dsp:txXfrm>
    </dsp:sp>
    <dsp:sp modelId="{112F553D-60C2-4CC4-948D-0369F51C4DB0}">
      <dsp:nvSpPr>
        <dsp:cNvPr id="0" name=""/>
        <dsp:cNvSpPr/>
      </dsp:nvSpPr>
      <dsp:spPr>
        <a:xfrm>
          <a:off x="51806" y="140675"/>
          <a:ext cx="469319" cy="46931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55507" y="750611"/>
          <a:ext cx="5598756" cy="37545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98018" tIns="48260" rIns="48260" bIns="4826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Datum/období:  září  2013</a:t>
          </a:r>
          <a:endParaRPr lang="cs-CZ" sz="1900" b="1" kern="1200" dirty="0"/>
        </a:p>
      </dsp:txBody>
      <dsp:txXfrm>
        <a:off x="555507" y="750611"/>
        <a:ext cx="5598756" cy="375455"/>
      </dsp:txXfrm>
    </dsp:sp>
    <dsp:sp modelId="{2741B69B-255D-4143-BECE-5BD9035A4FC6}">
      <dsp:nvSpPr>
        <dsp:cNvPr id="0" name=""/>
        <dsp:cNvSpPr/>
      </dsp:nvSpPr>
      <dsp:spPr>
        <a:xfrm>
          <a:off x="320847" y="703679"/>
          <a:ext cx="469319" cy="46931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38080" y="1313615"/>
          <a:ext cx="5516182" cy="37545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98018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38080" y="1313615"/>
        <a:ext cx="5516182" cy="375455"/>
      </dsp:txXfrm>
    </dsp:sp>
    <dsp:sp modelId="{EB133F34-59A3-4639-B813-3EF5396EC28B}">
      <dsp:nvSpPr>
        <dsp:cNvPr id="0" name=""/>
        <dsp:cNvSpPr/>
      </dsp:nvSpPr>
      <dsp:spPr>
        <a:xfrm>
          <a:off x="403421" y="1266683"/>
          <a:ext cx="469319" cy="46931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55507" y="1779692"/>
          <a:ext cx="5598756" cy="5693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98018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Prvouka pro 2. ročník v mezipředmětových vztazích</a:t>
          </a:r>
          <a:endParaRPr lang="cs-CZ" sz="2000" b="0" kern="1200" dirty="0">
            <a:solidFill>
              <a:schemeClr val="tx1"/>
            </a:solidFill>
          </a:endParaRPr>
        </a:p>
      </dsp:txBody>
      <dsp:txXfrm>
        <a:off x="555507" y="1779692"/>
        <a:ext cx="5598756" cy="569307"/>
      </dsp:txXfrm>
    </dsp:sp>
    <dsp:sp modelId="{A6FEC19F-0F90-4EC7-BB21-E0ADFEFFA617}">
      <dsp:nvSpPr>
        <dsp:cNvPr id="0" name=""/>
        <dsp:cNvSpPr/>
      </dsp:nvSpPr>
      <dsp:spPr>
        <a:xfrm>
          <a:off x="320847" y="1829686"/>
          <a:ext cx="469319" cy="46931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272501" y="2445991"/>
          <a:ext cx="5867797" cy="55669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98018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</a:t>
          </a:r>
          <a:r>
            <a:rPr lang="cs-CZ" sz="2000" b="0" kern="1200" dirty="0" smtClean="0">
              <a:solidFill>
                <a:schemeClr val="bg1"/>
              </a:solidFill>
            </a:rPr>
            <a:t>Znaky podzimu</a:t>
          </a:r>
          <a:endParaRPr lang="cs-CZ" sz="2000" kern="1200" dirty="0" smtClean="0">
            <a:solidFill>
              <a:schemeClr val="bg1"/>
            </a:solidFill>
          </a:endParaRPr>
        </a:p>
      </dsp:txBody>
      <dsp:txXfrm>
        <a:off x="272501" y="2445991"/>
        <a:ext cx="5867797" cy="556692"/>
      </dsp:txXfrm>
    </dsp:sp>
    <dsp:sp modelId="{D00E28E9-7A94-4DBE-BF47-6DC8F169B300}">
      <dsp:nvSpPr>
        <dsp:cNvPr id="0" name=""/>
        <dsp:cNvSpPr/>
      </dsp:nvSpPr>
      <dsp:spPr>
        <a:xfrm>
          <a:off x="51806" y="2392690"/>
          <a:ext cx="469319" cy="46931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5.11.2013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30196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5.11.2013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5.11.2013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5.11.2013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5.11.2013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5.11.2013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5.11.2013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lza562uvNv8" TargetMode="External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4153236467"/>
              </p:ext>
            </p:extLst>
          </p:nvPr>
        </p:nvGraphicFramePr>
        <p:xfrm>
          <a:off x="1280914" y="3417967"/>
          <a:ext cx="6192688" cy="30026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628800"/>
            <a:ext cx="8640960" cy="4896544"/>
          </a:xfrm>
        </p:spPr>
        <p:txBody>
          <a:bodyPr>
            <a:normAutofit fontScale="85000" lnSpcReduction="20000"/>
          </a:bodyPr>
          <a:lstStyle/>
          <a:p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Předmět - Prvouka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Věková skupina - 2. ročník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Časový fond – 45 minut</a:t>
            </a:r>
          </a:p>
          <a:p>
            <a:pPr marL="342900" lvl="0" indent="-342900">
              <a:buFont typeface="Arial" pitchFamily="34" charset="0"/>
              <a:buChar char="•"/>
            </a:pPr>
            <a:r>
              <a:rPr lang="cs-CZ" dirty="0"/>
              <a:t>Popis – Materiál slouží k vysvětlení a procvičení učiva o podzimu. Na snímku č. 4 mají v časovém limitu (odlétající barevné obláčky) zopakovat učivo ze snímku č. 3. </a:t>
            </a:r>
            <a:r>
              <a:rPr lang="cs-CZ" dirty="0" smtClean="0"/>
              <a:t>K jednotlivým bodům </a:t>
            </a:r>
            <a:r>
              <a:rPr lang="cs-CZ" dirty="0"/>
              <a:t>snímku č. 5 děti ve skupinách nakreslí jednoduché obrázky, které pak spojí v leporelo. Na snímku č. 6, 7, 8, 9 se po kliknutí na správnou odpověď postupně odkrývá obrázek, po kliknutí na špatnou odpověď se objeví smutný „</a:t>
            </a:r>
            <a:r>
              <a:rPr lang="cs-CZ" dirty="0" err="1"/>
              <a:t>smajlík</a:t>
            </a:r>
            <a:r>
              <a:rPr lang="cs-CZ" dirty="0"/>
              <a:t>“. Na snímku č. 6 se po odkrytí obrázku objeví i hypertextový odkaz (písnička Prší, prší, jen se leje). Snímek č. 10 – špatná odpověď se po kliknutí na datum schová, správná se zvětší. Snímek č. 11 – po přepnutí na funkci pera žáci spojí měsíce s ročním obdobím. Snímek č. 12 lze využít k opakování učiva o podzimu, nakreslení obrázku v barvách podzimu.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Pomůcky - pastelky, vodové barvy, lepidlo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Materiál obsahuje 13 stránek a</a:t>
            </a:r>
            <a:r>
              <a:rPr lang="cs-CZ" b="1" dirty="0"/>
              <a:t> </a:t>
            </a:r>
            <a:r>
              <a:rPr lang="cs-CZ" dirty="0"/>
              <a:t>je určen k interaktivní výuce.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245751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675467"/>
            <a:ext cx="7588365" cy="3450696"/>
          </a:xfrm>
        </p:spPr>
        <p:txBody>
          <a:bodyPr>
            <a:normAutofit lnSpcReduction="10000"/>
          </a:bodyPr>
          <a:lstStyle/>
          <a:p>
            <a:r>
              <a:rPr lang="cs-CZ" sz="3200" dirty="0" smtClean="0">
                <a:solidFill>
                  <a:schemeClr val="tx1"/>
                </a:solidFill>
              </a:rPr>
              <a:t>Podzim začíná </a:t>
            </a:r>
            <a:r>
              <a:rPr lang="cs-CZ" sz="3200" b="1" dirty="0" smtClean="0">
                <a:solidFill>
                  <a:srgbClr val="C00000"/>
                </a:solidFill>
              </a:rPr>
              <a:t>23. září</a:t>
            </a:r>
            <a:r>
              <a:rPr lang="cs-CZ" sz="3200" dirty="0" smtClean="0">
                <a:solidFill>
                  <a:schemeClr val="tx1"/>
                </a:solidFill>
              </a:rPr>
              <a:t>. </a:t>
            </a:r>
          </a:p>
          <a:p>
            <a:r>
              <a:rPr lang="cs-CZ" sz="3200" dirty="0" smtClean="0">
                <a:solidFill>
                  <a:schemeClr val="tx1"/>
                </a:solidFill>
              </a:rPr>
              <a:t>23. září je podzimní rovnodennost, to znamená, že den i noc jsou stejně dlouhé. </a:t>
            </a:r>
          </a:p>
          <a:p>
            <a:r>
              <a:rPr lang="cs-CZ" sz="3200" dirty="0" smtClean="0">
                <a:solidFill>
                  <a:schemeClr val="tx1"/>
                </a:solidFill>
              </a:rPr>
              <a:t>Podzimní měsíce jsou: </a:t>
            </a:r>
          </a:p>
          <a:p>
            <a:pPr marL="1325880" lvl="3" indent="-457200"/>
            <a:r>
              <a:rPr lang="cs-CZ" sz="2600" b="1" dirty="0" smtClean="0">
                <a:solidFill>
                  <a:srgbClr val="C00000"/>
                </a:solidFill>
              </a:rPr>
              <a:t>ZÁŘÍ</a:t>
            </a:r>
          </a:p>
          <a:p>
            <a:pPr marL="1325880" lvl="3" indent="-457200"/>
            <a:r>
              <a:rPr lang="cs-CZ" sz="2600" b="1" dirty="0" smtClean="0">
                <a:solidFill>
                  <a:srgbClr val="C00000"/>
                </a:solidFill>
              </a:rPr>
              <a:t>ŘÍJEN</a:t>
            </a:r>
          </a:p>
          <a:p>
            <a:pPr marL="1325880" lvl="3" indent="-457200"/>
            <a:r>
              <a:rPr lang="cs-CZ" sz="2600" b="1" dirty="0" smtClean="0">
                <a:solidFill>
                  <a:srgbClr val="C00000"/>
                </a:solidFill>
              </a:rPr>
              <a:t>LISTOPAD</a:t>
            </a:r>
            <a:r>
              <a:rPr lang="cs-CZ" sz="2600" dirty="0" smtClean="0">
                <a:solidFill>
                  <a:schemeClr val="tx1"/>
                </a:solidFill>
              </a:rPr>
              <a:t>.</a:t>
            </a:r>
            <a:endParaRPr lang="cs-CZ" sz="2600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Podzim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7" name="Picture 3" descr="C:\Users\rej\AppData\Local\Microsoft\Windows\Temporary Internet Files\Content.IE5\MKSMUWJT\MC900432664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28835" y="980728"/>
            <a:ext cx="2376264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rej\AppData\Local\Microsoft\Windows\Temporary Internet Files\Content.IE5\BIBJQ3KT\MC9004059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43571" y="4467944"/>
            <a:ext cx="1841500" cy="1835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rej\AppData\Local\Microsoft\Windows\Temporary Internet Files\Content.IE5\MKSMUWJT\MC900432664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08300" y="1443608"/>
            <a:ext cx="4707606" cy="4707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096" name="Obdélník 4095"/>
          <p:cNvSpPr/>
          <p:nvPr/>
        </p:nvSpPr>
        <p:spPr>
          <a:xfrm>
            <a:off x="3832163" y="3260251"/>
            <a:ext cx="2089150" cy="10743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23. září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Kdy začíná podzim?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Rectangle 32"/>
          <p:cNvSpPr>
            <a:spLocks noChangeArrowheads="1"/>
          </p:cNvSpPr>
          <p:nvPr/>
        </p:nvSpPr>
        <p:spPr bwMode="auto">
          <a:xfrm>
            <a:off x="3300824" y="3026335"/>
            <a:ext cx="1575914" cy="1998781"/>
          </a:xfrm>
          <a:prstGeom prst="cloud">
            <a:avLst/>
          </a:prstGeom>
          <a:solidFill>
            <a:schemeClr val="accent5">
              <a:lumMod val="5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8" name="Rectangle 34"/>
          <p:cNvSpPr>
            <a:spLocks noChangeArrowheads="1"/>
          </p:cNvSpPr>
          <p:nvPr/>
        </p:nvSpPr>
        <p:spPr bwMode="auto">
          <a:xfrm>
            <a:off x="2341520" y="1697038"/>
            <a:ext cx="1649454" cy="2222054"/>
          </a:xfrm>
          <a:prstGeom prst="cloud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solidFill>
                <a:srgbClr val="FFFF00"/>
              </a:solidFill>
            </a:endParaRPr>
          </a:p>
        </p:txBody>
      </p:sp>
      <p:sp>
        <p:nvSpPr>
          <p:cNvPr id="10" name="Rectangle 36"/>
          <p:cNvSpPr>
            <a:spLocks noChangeArrowheads="1"/>
          </p:cNvSpPr>
          <p:nvPr/>
        </p:nvSpPr>
        <p:spPr bwMode="auto">
          <a:xfrm>
            <a:off x="6361923" y="2744904"/>
            <a:ext cx="2235688" cy="2052247"/>
          </a:xfrm>
          <a:prstGeom prst="cloud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1" name="Rectangle 39"/>
          <p:cNvSpPr>
            <a:spLocks noChangeArrowheads="1"/>
          </p:cNvSpPr>
          <p:nvPr/>
        </p:nvSpPr>
        <p:spPr bwMode="auto">
          <a:xfrm>
            <a:off x="3492242" y="1971263"/>
            <a:ext cx="2004244" cy="2218998"/>
          </a:xfrm>
          <a:prstGeom prst="cloud">
            <a:avLst/>
          </a:prstGeom>
          <a:solidFill>
            <a:srgbClr val="2FDE2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5" name="Rectangle 43"/>
          <p:cNvSpPr>
            <a:spLocks noChangeArrowheads="1"/>
          </p:cNvSpPr>
          <p:nvPr/>
        </p:nvSpPr>
        <p:spPr bwMode="auto">
          <a:xfrm>
            <a:off x="5262103" y="1954886"/>
            <a:ext cx="1841830" cy="2235375"/>
          </a:xfrm>
          <a:prstGeom prst="cloud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dirty="0" smtClean="0">
                <a:solidFill>
                  <a:srgbClr val="FFFF00"/>
                </a:solidFill>
              </a:rPr>
              <a:t>13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1" name="Rectangle 53"/>
          <p:cNvSpPr>
            <a:spLocks noChangeArrowheads="1"/>
          </p:cNvSpPr>
          <p:nvPr/>
        </p:nvSpPr>
        <p:spPr bwMode="auto">
          <a:xfrm>
            <a:off x="1515806" y="2904379"/>
            <a:ext cx="1976073" cy="2252813"/>
          </a:xfrm>
          <a:prstGeom prst="cloud">
            <a:avLst/>
          </a:prstGeom>
          <a:solidFill>
            <a:srgbClr val="2FDE2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4" name="Rectangle 56"/>
          <p:cNvSpPr>
            <a:spLocks noChangeArrowheads="1"/>
          </p:cNvSpPr>
          <p:nvPr/>
        </p:nvSpPr>
        <p:spPr bwMode="auto">
          <a:xfrm>
            <a:off x="4572000" y="3260251"/>
            <a:ext cx="1895021" cy="1853031"/>
          </a:xfrm>
          <a:prstGeom prst="cloud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dirty="0" smtClean="0">
                <a:solidFill>
                  <a:srgbClr val="FFFF00"/>
                </a:solidFill>
              </a:rPr>
              <a:t>17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6" name="Rectangle 60"/>
          <p:cNvSpPr>
            <a:spLocks noChangeArrowheads="1"/>
          </p:cNvSpPr>
          <p:nvPr/>
        </p:nvSpPr>
        <p:spPr bwMode="auto">
          <a:xfrm>
            <a:off x="1187624" y="4494771"/>
            <a:ext cx="1558897" cy="1958963"/>
          </a:xfrm>
          <a:prstGeom prst="cloud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7" name="Rectangle 61"/>
          <p:cNvSpPr>
            <a:spLocks noChangeArrowheads="1"/>
          </p:cNvSpPr>
          <p:nvPr/>
        </p:nvSpPr>
        <p:spPr bwMode="auto">
          <a:xfrm>
            <a:off x="2652432" y="4417412"/>
            <a:ext cx="1631535" cy="2036321"/>
          </a:xfrm>
          <a:prstGeom prst="cloud">
            <a:avLst/>
          </a:prstGeom>
          <a:solidFill>
            <a:srgbClr val="FFC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28" name="Rectangle 62"/>
          <p:cNvSpPr>
            <a:spLocks noChangeArrowheads="1"/>
          </p:cNvSpPr>
          <p:nvPr/>
        </p:nvSpPr>
        <p:spPr bwMode="auto">
          <a:xfrm>
            <a:off x="3990974" y="4417412"/>
            <a:ext cx="1617090" cy="1888139"/>
          </a:xfrm>
          <a:prstGeom prst="cloud">
            <a:avLst/>
          </a:prstGeom>
          <a:solidFill>
            <a:schemeClr val="accent3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9" name="Rectangle 63"/>
          <p:cNvSpPr>
            <a:spLocks noChangeArrowheads="1"/>
          </p:cNvSpPr>
          <p:nvPr/>
        </p:nvSpPr>
        <p:spPr bwMode="auto">
          <a:xfrm>
            <a:off x="4799519" y="4797152"/>
            <a:ext cx="1562404" cy="1742125"/>
          </a:xfrm>
          <a:prstGeom prst="cloud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0" name="Rectangle 64"/>
          <p:cNvSpPr>
            <a:spLocks noChangeArrowheads="1"/>
          </p:cNvSpPr>
          <p:nvPr/>
        </p:nvSpPr>
        <p:spPr bwMode="auto">
          <a:xfrm>
            <a:off x="5921313" y="4030785"/>
            <a:ext cx="1745971" cy="2108567"/>
          </a:xfrm>
          <a:prstGeom prst="cloud">
            <a:avLst/>
          </a:prstGeom>
          <a:solidFill>
            <a:schemeClr val="accent5">
              <a:lumMod val="5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759977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1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1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2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3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2000"/>
                            </p:stCondLst>
                            <p:childTnLst>
                              <p:par>
                                <p:cTn id="38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1.48148E-6 L 0.33871 0.45162 " pathEditMode="relative" ptsTypes="AA">
                                      <p:cBhvr>
                                        <p:cTn id="3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10" grpId="0" animBg="1"/>
      <p:bldP spid="11" grpId="0" animBg="1"/>
      <p:bldP spid="15" grpId="0" animBg="1"/>
      <p:bldP spid="21" grpId="0" animBg="1"/>
      <p:bldP spid="24" grpId="0" animBg="1"/>
      <p:bldP spid="26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3" y="2420888"/>
            <a:ext cx="8208912" cy="4104456"/>
          </a:xfrm>
        </p:spPr>
        <p:txBody>
          <a:bodyPr>
            <a:no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Dny se zkracují, noci prodlužují.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Často fouká vítr, bývají mlhy a častěji prší, venku se ochlazuje, ze stromů padá listí.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Děti pouštějí draky.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Zemědělci orají pole, sejí některé druhy obilí.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Sklízí se ovoce a většina zeleniny.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Probíhají výlovy rybníků.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Zvířata se připravují na zimu.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Stěhovaví ptáci odlétají.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znaky podzimu</a:t>
            </a:r>
            <a:endParaRPr lang="cs-CZ" dirty="0"/>
          </a:p>
        </p:txBody>
      </p:sp>
      <p:pic>
        <p:nvPicPr>
          <p:cNvPr id="5124" name="Picture 4" descr="C:\Users\rej\AppData\Local\Microsoft\Windows\Temporary Internet Files\Content.IE5\BIBJQ3KT\MP90044843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2850" b="84452" l="9894" r="8975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51884" y="116632"/>
            <a:ext cx="2160240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rej\AppData\Local\Microsoft\Windows\Temporary Internet Files\Content.IE5\3PFY2U2D\MP90044865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2827" b="89753" l="31567" r="981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24720" y="4221088"/>
            <a:ext cx="4572000" cy="30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Program Files (x86)\Microsoft Office\MEDIA\CAGCAT10\j0293828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92758" y="2115513"/>
            <a:ext cx="2552155" cy="2685916"/>
          </a:xfrm>
          <a:prstGeom prst="rect">
            <a:avLst/>
          </a:prstGeom>
          <a:noFill/>
        </p:spPr>
      </p:pic>
      <p:sp>
        <p:nvSpPr>
          <p:cNvPr id="25" name="Mrak 24"/>
          <p:cNvSpPr/>
          <p:nvPr/>
        </p:nvSpPr>
        <p:spPr>
          <a:xfrm>
            <a:off x="3796580" y="2717610"/>
            <a:ext cx="1199671" cy="645688"/>
          </a:xfrm>
          <a:prstGeom prst="cloud">
            <a:avLst/>
          </a:prstGeom>
          <a:solidFill>
            <a:schemeClr val="bg1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Klikni </a:t>
            </a:r>
            <a:r>
              <a:rPr lang="cs-CZ" dirty="0" smtClean="0">
                <a:solidFill>
                  <a:schemeClr val="tx1"/>
                </a:solidFill>
                <a:hlinkClick r:id="rId3"/>
              </a:rPr>
              <a:t>ZDE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Počasí na podzim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5" name="Mrak 4"/>
          <p:cNvSpPr/>
          <p:nvPr/>
        </p:nvSpPr>
        <p:spPr>
          <a:xfrm rot="2012103">
            <a:off x="3816941" y="1803048"/>
            <a:ext cx="1773809" cy="1815022"/>
          </a:xfrm>
          <a:prstGeom prst="clou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 rot="1647773">
            <a:off x="2724333" y="2020649"/>
            <a:ext cx="1773810" cy="1815023"/>
          </a:xfrm>
          <a:prstGeom prst="cloud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 rot="2283578">
            <a:off x="3177662" y="2965572"/>
            <a:ext cx="1773809" cy="1815023"/>
          </a:xfrm>
          <a:prstGeom prst="cloud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 rot="1342773">
            <a:off x="4634578" y="2220389"/>
            <a:ext cx="1677066" cy="1640131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9" name="Mrak 8"/>
          <p:cNvSpPr/>
          <p:nvPr/>
        </p:nvSpPr>
        <p:spPr>
          <a:xfrm rot="1744398">
            <a:off x="4435447" y="3185616"/>
            <a:ext cx="1773809" cy="1815023"/>
          </a:xfrm>
          <a:prstGeom prst="cloud">
            <a:avLst/>
          </a:prstGeom>
          <a:solidFill>
            <a:srgbClr val="0099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postup 9"/>
          <p:cNvSpPr/>
          <p:nvPr/>
        </p:nvSpPr>
        <p:spPr>
          <a:xfrm>
            <a:off x="675503" y="1700807"/>
            <a:ext cx="1850850" cy="864096"/>
          </a:xfrm>
          <a:prstGeom prst="flowChartProcess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fouká vítr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Vývojový diagram: postup 10"/>
          <p:cNvSpPr/>
          <p:nvPr/>
        </p:nvSpPr>
        <p:spPr>
          <a:xfrm>
            <a:off x="6818282" y="3945289"/>
            <a:ext cx="1576149" cy="892718"/>
          </a:xfrm>
          <a:prstGeom prst="flowChartProcess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často prší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Vývojový diagram: postup 11"/>
          <p:cNvSpPr/>
          <p:nvPr/>
        </p:nvSpPr>
        <p:spPr>
          <a:xfrm>
            <a:off x="3479259" y="5423048"/>
            <a:ext cx="1843093" cy="864095"/>
          </a:xfrm>
          <a:prstGeom prst="flowChartProcess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s</a:t>
            </a:r>
            <a:r>
              <a:rPr lang="cs-CZ" sz="2400" dirty="0" smtClean="0">
                <a:solidFill>
                  <a:schemeClr val="tx1"/>
                </a:solidFill>
              </a:rPr>
              <a:t>tále sněží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Vývojový diagram: postup 12"/>
          <p:cNvSpPr/>
          <p:nvPr/>
        </p:nvSpPr>
        <p:spPr>
          <a:xfrm>
            <a:off x="6920733" y="2717610"/>
            <a:ext cx="1968895" cy="916026"/>
          </a:xfrm>
          <a:prstGeom prst="flowChartProcess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dny se prodlužují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Vývojový diagram: postup 13"/>
          <p:cNvSpPr/>
          <p:nvPr/>
        </p:nvSpPr>
        <p:spPr>
          <a:xfrm>
            <a:off x="700301" y="4127309"/>
            <a:ext cx="1826053" cy="854733"/>
          </a:xfrm>
          <a:prstGeom prst="flowChartProcess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málo prší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Vývojový diagram: postup 14"/>
          <p:cNvSpPr/>
          <p:nvPr/>
        </p:nvSpPr>
        <p:spPr>
          <a:xfrm>
            <a:off x="6810621" y="1498717"/>
            <a:ext cx="1987164" cy="935308"/>
          </a:xfrm>
          <a:prstGeom prst="flowChartProcess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noci se prodlužují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Vývojový diagram: postup 15"/>
          <p:cNvSpPr/>
          <p:nvPr/>
        </p:nvSpPr>
        <p:spPr>
          <a:xfrm>
            <a:off x="1029544" y="5294403"/>
            <a:ext cx="2088232" cy="972701"/>
          </a:xfrm>
          <a:prstGeom prst="flowChartProcess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venku se ochlazuje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Vývojový diagram: postup 16"/>
          <p:cNvSpPr/>
          <p:nvPr/>
        </p:nvSpPr>
        <p:spPr>
          <a:xfrm>
            <a:off x="6096602" y="5119417"/>
            <a:ext cx="1895981" cy="862123"/>
          </a:xfrm>
          <a:prstGeom prst="flowChartProcess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dny se zkracují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Vývojový diagram: postup 17"/>
          <p:cNvSpPr/>
          <p:nvPr/>
        </p:nvSpPr>
        <p:spPr>
          <a:xfrm>
            <a:off x="372209" y="2902599"/>
            <a:ext cx="2026821" cy="927719"/>
          </a:xfrm>
          <a:prstGeom prst="flowChartProcess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bývá často teplo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Veselý obličej 18"/>
          <p:cNvSpPr/>
          <p:nvPr/>
        </p:nvSpPr>
        <p:spPr>
          <a:xfrm>
            <a:off x="6769531" y="6115141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C8541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5997179" y="6115141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C8541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8351667" y="6085203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C8541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eselý obličej 21"/>
          <p:cNvSpPr/>
          <p:nvPr/>
        </p:nvSpPr>
        <p:spPr>
          <a:xfrm>
            <a:off x="7608732" y="6115141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C8541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532464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Lidé na podzim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4" name="Picture 5" descr="C:\Users\rej\AppData\Local\Microsoft\Windows\Temporary Internet Files\Content.IE5\MKSMUWJT\MC9003964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63026" y="2245556"/>
            <a:ext cx="3558563" cy="2407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Mrak 4"/>
          <p:cNvSpPr/>
          <p:nvPr/>
        </p:nvSpPr>
        <p:spPr>
          <a:xfrm rot="2012103">
            <a:off x="3213507" y="1754426"/>
            <a:ext cx="2035440" cy="2017073"/>
          </a:xfrm>
          <a:prstGeom prst="cloud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 rot="1647773">
            <a:off x="2461726" y="2092805"/>
            <a:ext cx="2035440" cy="2017072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 rot="2283578">
            <a:off x="2658736" y="3162606"/>
            <a:ext cx="2035440" cy="2017073"/>
          </a:xfrm>
          <a:prstGeom prst="cloud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 rot="1342773">
            <a:off x="4729390" y="1671588"/>
            <a:ext cx="2035440" cy="2017072"/>
          </a:xfrm>
          <a:prstGeom prst="clou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 rot="1744398">
            <a:off x="4383153" y="3117108"/>
            <a:ext cx="2035440" cy="2017072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postup 9"/>
          <p:cNvSpPr/>
          <p:nvPr/>
        </p:nvSpPr>
        <p:spPr>
          <a:xfrm>
            <a:off x="867046" y="1360062"/>
            <a:ext cx="1895981" cy="885494"/>
          </a:xfrm>
          <a:prstGeom prst="flowChartProcess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oblékají se tepleji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Vývojový diagram: postup 10"/>
          <p:cNvSpPr/>
          <p:nvPr/>
        </p:nvSpPr>
        <p:spPr>
          <a:xfrm>
            <a:off x="446021" y="2749646"/>
            <a:ext cx="1807369" cy="880490"/>
          </a:xfrm>
          <a:prstGeom prst="flowChartProcess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vylovují rybníky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Vývojový diagram: postup 11"/>
          <p:cNvSpPr/>
          <p:nvPr/>
        </p:nvSpPr>
        <p:spPr>
          <a:xfrm>
            <a:off x="441162" y="4134473"/>
            <a:ext cx="1817086" cy="990334"/>
          </a:xfrm>
          <a:prstGeom prst="flowChartProcess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sázejí zeleninu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Vývojový diagram: postup 12"/>
          <p:cNvSpPr/>
          <p:nvPr/>
        </p:nvSpPr>
        <p:spPr>
          <a:xfrm>
            <a:off x="7022150" y="2494285"/>
            <a:ext cx="1992245" cy="934715"/>
          </a:xfrm>
          <a:prstGeom prst="flowChartProcess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koupou se v rybníce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Vývojový diagram: postup 13"/>
          <p:cNvSpPr/>
          <p:nvPr/>
        </p:nvSpPr>
        <p:spPr>
          <a:xfrm>
            <a:off x="6752473" y="1330371"/>
            <a:ext cx="1779199" cy="813479"/>
          </a:xfrm>
          <a:prstGeom prst="flowChartProcess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slaví Vánoce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Vývojový diagram: postup 14"/>
          <p:cNvSpPr/>
          <p:nvPr/>
        </p:nvSpPr>
        <p:spPr>
          <a:xfrm>
            <a:off x="971479" y="5512781"/>
            <a:ext cx="2123893" cy="995088"/>
          </a:xfrm>
          <a:prstGeom prst="flowChartProcess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sklízí brambory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Vývojový diagram: postup 15"/>
          <p:cNvSpPr/>
          <p:nvPr/>
        </p:nvSpPr>
        <p:spPr>
          <a:xfrm>
            <a:off x="3384911" y="5532926"/>
            <a:ext cx="2074282" cy="1064426"/>
          </a:xfrm>
          <a:prstGeom prst="flowChartProcess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sklízí  ovoce a zeleninu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Vývojový diagram: postup 16"/>
          <p:cNvSpPr/>
          <p:nvPr/>
        </p:nvSpPr>
        <p:spPr>
          <a:xfrm>
            <a:off x="6482626" y="4970406"/>
            <a:ext cx="1895981" cy="959136"/>
          </a:xfrm>
          <a:prstGeom prst="flowChartProcess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děti pouštějí draky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Vývojový diagram: postup 17"/>
          <p:cNvSpPr/>
          <p:nvPr/>
        </p:nvSpPr>
        <p:spPr>
          <a:xfrm>
            <a:off x="6623879" y="3785937"/>
            <a:ext cx="2070942" cy="795192"/>
          </a:xfrm>
          <a:prstGeom prst="flowChartProcess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stavějí sněhuláky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Veselý obličej 18"/>
          <p:cNvSpPr/>
          <p:nvPr/>
        </p:nvSpPr>
        <p:spPr>
          <a:xfrm>
            <a:off x="6708269" y="6115141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C8541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5979149" y="6115141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C8541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8204491" y="6111277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C8541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eselý obličej 21"/>
          <p:cNvSpPr/>
          <p:nvPr/>
        </p:nvSpPr>
        <p:spPr>
          <a:xfrm>
            <a:off x="7430616" y="6115141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C8541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49672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C:\Users\rej\AppData\Local\Microsoft\Windows\Temporary Internet Files\Content.IE5\3PFY2U2D\MC9003002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78050" y="1772816"/>
            <a:ext cx="3204620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Příroda na podzim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24" name="Mrak 23"/>
          <p:cNvSpPr/>
          <p:nvPr/>
        </p:nvSpPr>
        <p:spPr>
          <a:xfrm rot="2012103">
            <a:off x="3365569" y="1545098"/>
            <a:ext cx="2120341" cy="1986564"/>
          </a:xfrm>
          <a:prstGeom prst="clou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Mrak 24"/>
          <p:cNvSpPr/>
          <p:nvPr/>
        </p:nvSpPr>
        <p:spPr>
          <a:xfrm rot="1647773">
            <a:off x="2453612" y="1997278"/>
            <a:ext cx="2046311" cy="1882991"/>
          </a:xfrm>
          <a:prstGeom prst="cloud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Mrak 25"/>
          <p:cNvSpPr/>
          <p:nvPr/>
        </p:nvSpPr>
        <p:spPr>
          <a:xfrm rot="2283578">
            <a:off x="2639586" y="2917747"/>
            <a:ext cx="2136420" cy="2027453"/>
          </a:xfrm>
          <a:prstGeom prst="cloud">
            <a:avLst/>
          </a:prstGeom>
          <a:solidFill>
            <a:srgbClr val="C8541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Mrak 26"/>
          <p:cNvSpPr/>
          <p:nvPr/>
        </p:nvSpPr>
        <p:spPr>
          <a:xfrm rot="1342773">
            <a:off x="4372176" y="2076600"/>
            <a:ext cx="2046311" cy="1882991"/>
          </a:xfrm>
          <a:prstGeom prst="cloud">
            <a:avLst/>
          </a:prstGeom>
          <a:solidFill>
            <a:srgbClr val="00B050"/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Mrak 27"/>
          <p:cNvSpPr/>
          <p:nvPr/>
        </p:nvSpPr>
        <p:spPr>
          <a:xfrm rot="1744398">
            <a:off x="4269787" y="3301619"/>
            <a:ext cx="2164487" cy="1984748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postup 28"/>
          <p:cNvSpPr/>
          <p:nvPr/>
        </p:nvSpPr>
        <p:spPr>
          <a:xfrm>
            <a:off x="7037102" y="2770594"/>
            <a:ext cx="1895981" cy="739134"/>
          </a:xfrm>
          <a:prstGeom prst="flowChartProcess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opadává listí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0" name="Vývojový diagram: postup 29"/>
          <p:cNvSpPr/>
          <p:nvPr/>
        </p:nvSpPr>
        <p:spPr>
          <a:xfrm>
            <a:off x="190801" y="2809430"/>
            <a:ext cx="1807369" cy="912771"/>
          </a:xfrm>
          <a:prstGeom prst="flowChartProcess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ptáci odlétají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1" name="Vývojový diagram: postup 30"/>
          <p:cNvSpPr/>
          <p:nvPr/>
        </p:nvSpPr>
        <p:spPr>
          <a:xfrm>
            <a:off x="6962778" y="1467052"/>
            <a:ext cx="1895981" cy="906200"/>
          </a:xfrm>
          <a:prstGeom prst="flowChartProcess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kvetou třešně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2" name="Vývojový diagram: postup 31"/>
          <p:cNvSpPr/>
          <p:nvPr/>
        </p:nvSpPr>
        <p:spPr>
          <a:xfrm>
            <a:off x="240626" y="1528987"/>
            <a:ext cx="2090206" cy="945778"/>
          </a:xfrm>
          <a:prstGeom prst="flowChartProcess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ptáci kladou vajíčka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3" name="Vývojový diagram: postup 32"/>
          <p:cNvSpPr/>
          <p:nvPr/>
        </p:nvSpPr>
        <p:spPr>
          <a:xfrm>
            <a:off x="495105" y="4113532"/>
            <a:ext cx="1835727" cy="901610"/>
          </a:xfrm>
          <a:prstGeom prst="flowChartProcess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rodí se mláďata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4" name="Vývojový diagram: postup 33"/>
          <p:cNvSpPr/>
          <p:nvPr/>
        </p:nvSpPr>
        <p:spPr>
          <a:xfrm>
            <a:off x="785618" y="5388183"/>
            <a:ext cx="2123893" cy="1062822"/>
          </a:xfrm>
          <a:prstGeom prst="flowChartProcess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savcům houstne srst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5" name="Vývojový diagram: postup 34"/>
          <p:cNvSpPr/>
          <p:nvPr/>
        </p:nvSpPr>
        <p:spPr>
          <a:xfrm>
            <a:off x="3316683" y="5337000"/>
            <a:ext cx="2088232" cy="1114005"/>
          </a:xfrm>
          <a:prstGeom prst="flowChartProcess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dozrává  ovoce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6" name="Vývojový diagram: postup 35"/>
          <p:cNvSpPr/>
          <p:nvPr/>
        </p:nvSpPr>
        <p:spPr>
          <a:xfrm>
            <a:off x="5843755" y="4869160"/>
            <a:ext cx="1895981" cy="948479"/>
          </a:xfrm>
          <a:prstGeom prst="flowChartProcess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listí mění barvu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7" name="Vývojový diagram: postup 36"/>
          <p:cNvSpPr/>
          <p:nvPr/>
        </p:nvSpPr>
        <p:spPr>
          <a:xfrm>
            <a:off x="6700881" y="3921040"/>
            <a:ext cx="2106249" cy="714394"/>
          </a:xfrm>
          <a:prstGeom prst="flowChartProcess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přilétají ptáci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8" name="Veselý obličej 37"/>
          <p:cNvSpPr/>
          <p:nvPr/>
        </p:nvSpPr>
        <p:spPr>
          <a:xfrm>
            <a:off x="6691535" y="5954720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C8541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eselý obličej 38"/>
          <p:cNvSpPr/>
          <p:nvPr/>
        </p:nvSpPr>
        <p:spPr>
          <a:xfrm>
            <a:off x="5927218" y="5954720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C8541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eselý obličej 39"/>
          <p:cNvSpPr/>
          <p:nvPr/>
        </p:nvSpPr>
        <p:spPr>
          <a:xfrm>
            <a:off x="8172422" y="5954720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C8541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eselý obličej 40"/>
          <p:cNvSpPr/>
          <p:nvPr/>
        </p:nvSpPr>
        <p:spPr>
          <a:xfrm>
            <a:off x="7405006" y="5954720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C8541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26716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</p:childTnLst>
        </p:cTn>
      </p:par>
    </p:tnLst>
    <p:bldLst>
      <p:bldP spid="24" grpId="0" animBg="1"/>
      <p:bldP spid="25" grpId="0" animBg="1"/>
      <p:bldP spid="26" grpId="0" animBg="1"/>
      <p:bldP spid="27" grpId="0" animBg="1"/>
      <p:bldP spid="28" grpId="0" animBg="1"/>
      <p:bldP spid="38" grpId="0" animBg="1"/>
      <p:bldP spid="39" grpId="0" animBg="1"/>
      <p:bldP spid="40" grpId="0" animBg="1"/>
      <p:bldP spid="4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rej\AppData\Local\Microsoft\Windows\Temporary Internet Files\Content.IE5\3PFY2U2D\MC9003966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95114" y="1458471"/>
            <a:ext cx="2336188" cy="3686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>
              <a:defRPr/>
            </a:pPr>
            <a:r>
              <a:rPr lang="cs-CZ" dirty="0"/>
              <a:t>Co si oblékáme na podzim?</a:t>
            </a:r>
            <a:endParaRPr lang="cs-CZ" b="1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5" name="Mrak 4"/>
          <p:cNvSpPr/>
          <p:nvPr/>
        </p:nvSpPr>
        <p:spPr>
          <a:xfrm rot="2012103">
            <a:off x="3585920" y="1137719"/>
            <a:ext cx="2191218" cy="2397845"/>
          </a:xfrm>
          <a:prstGeom prst="clou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 rot="1647773">
            <a:off x="2430621" y="2091366"/>
            <a:ext cx="2454347" cy="1882991"/>
          </a:xfrm>
          <a:prstGeom prst="cloud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 rot="2283578">
            <a:off x="2563829" y="3193571"/>
            <a:ext cx="2487836" cy="2044298"/>
          </a:xfrm>
          <a:prstGeom prst="cloud">
            <a:avLst/>
          </a:prstGeom>
          <a:solidFill>
            <a:srgbClr val="C8541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 rot="1342773">
            <a:off x="4400415" y="1886324"/>
            <a:ext cx="2304216" cy="2202263"/>
          </a:xfrm>
          <a:prstGeom prst="cloud">
            <a:avLst/>
          </a:prstGeom>
          <a:solidFill>
            <a:srgbClr val="00B050"/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 rot="1744398">
            <a:off x="4244651" y="3328298"/>
            <a:ext cx="2054154" cy="2149055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postup 9"/>
          <p:cNvSpPr/>
          <p:nvPr/>
        </p:nvSpPr>
        <p:spPr>
          <a:xfrm>
            <a:off x="6898610" y="3909381"/>
            <a:ext cx="1895981" cy="739134"/>
          </a:xfrm>
          <a:prstGeom prst="flowChartProcess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bundu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Vývojový diagram: postup 10"/>
          <p:cNvSpPr/>
          <p:nvPr/>
        </p:nvSpPr>
        <p:spPr>
          <a:xfrm>
            <a:off x="160655" y="2602156"/>
            <a:ext cx="1807369" cy="912771"/>
          </a:xfrm>
          <a:prstGeom prst="flowChartProcess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d</a:t>
            </a:r>
            <a:r>
              <a:rPr lang="cs-CZ" sz="2400" dirty="0" smtClean="0">
                <a:solidFill>
                  <a:schemeClr val="tx1"/>
                </a:solidFill>
              </a:rPr>
              <a:t>louhé kalhoty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Vývojový diagram: postup 11"/>
          <p:cNvSpPr/>
          <p:nvPr/>
        </p:nvSpPr>
        <p:spPr>
          <a:xfrm>
            <a:off x="3287510" y="5466494"/>
            <a:ext cx="1895981" cy="906200"/>
          </a:xfrm>
          <a:prstGeom prst="flowChartProcess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kraťasy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Vývojový diagram: postup 12"/>
          <p:cNvSpPr/>
          <p:nvPr/>
        </p:nvSpPr>
        <p:spPr>
          <a:xfrm>
            <a:off x="6960778" y="2621220"/>
            <a:ext cx="2090206" cy="945778"/>
          </a:xfrm>
          <a:prstGeom prst="flowChartProcess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sandále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Vývojový diagram: postup 13"/>
          <p:cNvSpPr/>
          <p:nvPr/>
        </p:nvSpPr>
        <p:spPr>
          <a:xfrm>
            <a:off x="461903" y="3941266"/>
            <a:ext cx="1835727" cy="901610"/>
          </a:xfrm>
          <a:prstGeom prst="flowChartProcess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plavky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Vývojový diagram: postup 14"/>
          <p:cNvSpPr/>
          <p:nvPr/>
        </p:nvSpPr>
        <p:spPr>
          <a:xfrm>
            <a:off x="785618" y="5388183"/>
            <a:ext cx="2123893" cy="1062822"/>
          </a:xfrm>
          <a:prstGeom prst="flowChartProcess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s</a:t>
            </a:r>
            <a:r>
              <a:rPr lang="cs-CZ" sz="2400" dirty="0" smtClean="0">
                <a:solidFill>
                  <a:schemeClr val="tx1"/>
                </a:solidFill>
              </a:rPr>
              <a:t>labá čepice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Vývojový diagram: postup 15"/>
          <p:cNvSpPr/>
          <p:nvPr/>
        </p:nvSpPr>
        <p:spPr>
          <a:xfrm>
            <a:off x="6844873" y="1434625"/>
            <a:ext cx="1898089" cy="839105"/>
          </a:xfrm>
          <a:prstGeom prst="flowChartProcess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svetr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Vývojový diagram: postup 16"/>
          <p:cNvSpPr/>
          <p:nvPr/>
        </p:nvSpPr>
        <p:spPr>
          <a:xfrm>
            <a:off x="6089111" y="4899629"/>
            <a:ext cx="1895981" cy="948479"/>
          </a:xfrm>
          <a:prstGeom prst="flowChartProcess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t</a:t>
            </a:r>
            <a:r>
              <a:rPr lang="cs-CZ" sz="2400" dirty="0" smtClean="0">
                <a:solidFill>
                  <a:schemeClr val="tx1"/>
                </a:solidFill>
              </a:rPr>
              <a:t>eplejší boty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Vývojový diagram: postup 17"/>
          <p:cNvSpPr/>
          <p:nvPr/>
        </p:nvSpPr>
        <p:spPr>
          <a:xfrm>
            <a:off x="326641" y="1559336"/>
            <a:ext cx="2106249" cy="714394"/>
          </a:xfrm>
          <a:prstGeom prst="flowChartProcess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kožich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Veselý obličej 18"/>
          <p:cNvSpPr/>
          <p:nvPr/>
        </p:nvSpPr>
        <p:spPr>
          <a:xfrm>
            <a:off x="6691535" y="5954720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C8541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5927218" y="5954720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C8541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8172422" y="5954720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C8541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eselý obličej 21"/>
          <p:cNvSpPr/>
          <p:nvPr/>
        </p:nvSpPr>
        <p:spPr>
          <a:xfrm>
            <a:off x="7405006" y="5954720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C8541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96487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Kdy začíná podzim?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021360" y="2233068"/>
            <a:ext cx="3312368" cy="100811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21. března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21360" y="3623122"/>
            <a:ext cx="3312368" cy="100811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21. října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021360" y="5013176"/>
            <a:ext cx="3312368" cy="100811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23. září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1027" name="Picture 3" descr="C:\Users\rej\AppData\Local\Microsoft\Windows\Temporary Internet Files\Content.IE5\3PFY2U2D\MC9003358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53100" y="2737124"/>
            <a:ext cx="3601770" cy="2946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668989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8229 0.00046 C 0.19115 0.00393 0.18576 0.00069 0.19618 0.0148 C 0.19983 0.01966 0.20434 0.02336 0.20695 0.02914 C 0.21181 0.03954 0.21389 0.04509 0.21927 0.05365 C 0.22604 0.06429 0.22413 0.05735 0.2316 0.07423 C 0.23385 0.07932 0.23976 0.09297 0.24236 0.09667 C 0.24688 0.10291 0.24983 0.11124 0.25451 0.11725 C 0.26285 0.12812 0.26927 0.13876 0.2776 0.14986 C 0.29028 0.16674 0.29983 0.17877 0.31771 0.18478 C 0.33056 0.19357 0.34392 0.20374 0.35764 0.20929 C 0.36129 0.21253 0.36441 0.21693 0.3684 0.2197 C 0.3717 0.22201 0.3757 0.22225 0.37917 0.22363 C 0.38785 0.23196 0.39653 0.23867 0.40538 0.2463 C 0.41215 0.25208 0.41441 0.25786 0.42222 0.26064 C 0.42535 0.2648 0.42847 0.26873 0.4316 0.27289 C 0.43316 0.27497 0.43455 0.27706 0.43611 0.27914 C 0.43767 0.28122 0.4408 0.28515 0.4408 0.28515 C 0.44427 0.27544 0.44306 0.27058 0.45 0.2648 C 0.45104 0.26757 0.45347 0.26989 0.45313 0.27289 C 0.45278 0.27544 0.45 0.2759 0.44844 0.27706 C 0.43976 0.28376 0.44479 0.27798 0.43924 0.28515 L 0.44375 0.27497 " pathEditMode="relative" ptsTypes="ffffffffffffffffffff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8229 -0.00232 C 0.21354 0.00208 0.24618 0.00925 0.2776 0.01202 C 0.30729 0.02451 0.26337 0.00693 0.29913 0.01804 C 0.31059 0.0215 0.32153 0.02844 0.33299 0.03237 C 0.34844 0.04602 0.36563 0.04533 0.38385 0.04879 C 0.38976 0.05203 0.39653 0.05342 0.40226 0.05712 C 0.41007 0.06221 0.41684 0.07007 0.42535 0.07331 C 0.43195 0.07909 0.43924 0.08325 0.44688 0.0858 C 0.45035 0.0888 0.45347 0.09181 0.45764 0.09181 " pathEditMode="relative" ptsTypes="ffffffffA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>Spoj měsíce s ročním obdobím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435253" y="4523368"/>
            <a:ext cx="90922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spcBef>
                <a:spcPct val="20000"/>
              </a:spcBef>
              <a:buClr>
                <a:schemeClr val="accent1"/>
              </a:buClr>
              <a:buSzPct val="100000"/>
              <a:defRPr/>
            </a:pPr>
            <a:r>
              <a:rPr lang="cs-CZ" sz="2400" dirty="0" smtClean="0"/>
              <a:t>leden</a:t>
            </a:r>
          </a:p>
        </p:txBody>
      </p:sp>
      <p:sp>
        <p:nvSpPr>
          <p:cNvPr id="9" name="Obdélník 8"/>
          <p:cNvSpPr/>
          <p:nvPr/>
        </p:nvSpPr>
        <p:spPr>
          <a:xfrm>
            <a:off x="6878221" y="3781427"/>
            <a:ext cx="79701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spcBef>
                <a:spcPct val="20000"/>
              </a:spcBef>
              <a:buClr>
                <a:schemeClr val="accent1"/>
              </a:buClr>
              <a:buSzPct val="100000"/>
              <a:defRPr/>
            </a:pPr>
            <a:r>
              <a:rPr lang="cs-CZ" sz="2400" dirty="0" smtClean="0"/>
              <a:t>únor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293500" y="4020829"/>
            <a:ext cx="108876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spcBef>
                <a:spcPct val="20000"/>
              </a:spcBef>
              <a:buClr>
                <a:schemeClr val="accent1"/>
              </a:buClr>
              <a:buSzPct val="100000"/>
              <a:defRPr/>
            </a:pPr>
            <a:r>
              <a:rPr lang="cs-CZ" sz="2400" dirty="0" smtClean="0"/>
              <a:t>březen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517019" y="3183359"/>
            <a:ext cx="101662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spcBef>
                <a:spcPct val="20000"/>
              </a:spcBef>
              <a:buClr>
                <a:schemeClr val="accent1"/>
              </a:buClr>
              <a:buSzPct val="100000"/>
              <a:defRPr/>
            </a:pPr>
            <a:r>
              <a:rPr lang="cs-CZ" sz="2400" dirty="0" smtClean="0"/>
              <a:t>duben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2483768" y="3645024"/>
            <a:ext cx="107753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květen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4011295" y="2491029"/>
            <a:ext cx="106471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spcBef>
                <a:spcPct val="20000"/>
              </a:spcBef>
              <a:buClr>
                <a:schemeClr val="accent1"/>
              </a:buClr>
              <a:buSzPct val="100000"/>
              <a:defRPr/>
            </a:pPr>
            <a:r>
              <a:rPr lang="cs-CZ" sz="2400" dirty="0" smtClean="0"/>
              <a:t>červen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5054753" y="3795093"/>
            <a:ext cx="136287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spcBef>
                <a:spcPct val="20000"/>
              </a:spcBef>
              <a:buClr>
                <a:schemeClr val="accent1"/>
              </a:buClr>
              <a:buSzPct val="100000"/>
              <a:defRPr/>
            </a:pPr>
            <a:r>
              <a:rPr lang="cs-CZ" sz="2400" dirty="0" smtClean="0"/>
              <a:t>červenec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816927" y="3153742"/>
            <a:ext cx="98616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spcBef>
                <a:spcPct val="20000"/>
              </a:spcBef>
              <a:buClr>
                <a:schemeClr val="accent1"/>
              </a:buClr>
              <a:buSzPct val="100000"/>
              <a:defRPr/>
            </a:pPr>
            <a:r>
              <a:rPr lang="cs-CZ" sz="2400" dirty="0" smtClean="0"/>
              <a:t>srpen 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2538343" y="4559842"/>
            <a:ext cx="65114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spcBef>
                <a:spcPct val="20000"/>
              </a:spcBef>
              <a:buClr>
                <a:schemeClr val="accent1"/>
              </a:buClr>
              <a:buSzPct val="100000"/>
              <a:defRPr/>
            </a:pPr>
            <a:r>
              <a:rPr lang="cs-CZ" sz="2400" dirty="0" smtClean="0"/>
              <a:t>září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3808705" y="4001817"/>
            <a:ext cx="75373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spcBef>
                <a:spcPct val="20000"/>
              </a:spcBef>
              <a:buClr>
                <a:schemeClr val="accent1"/>
              </a:buClr>
              <a:buSzPct val="100000"/>
              <a:defRPr/>
            </a:pPr>
            <a:r>
              <a:rPr lang="cs-CZ" sz="2400" dirty="0" smtClean="0"/>
              <a:t>říjen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4533644" y="4463482"/>
            <a:ext cx="129715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spcBef>
                <a:spcPct val="20000"/>
              </a:spcBef>
              <a:buClr>
                <a:schemeClr val="accent1"/>
              </a:buClr>
              <a:buSzPct val="100000"/>
              <a:defRPr/>
            </a:pPr>
            <a:r>
              <a:rPr lang="cs-CZ" sz="2400" dirty="0" smtClean="0"/>
              <a:t>prosinec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3960605" y="5176504"/>
            <a:ext cx="122501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spcBef>
                <a:spcPct val="20000"/>
              </a:spcBef>
              <a:buClr>
                <a:schemeClr val="accent1"/>
              </a:buClr>
              <a:buSzPct val="100000"/>
              <a:defRPr/>
            </a:pPr>
            <a:r>
              <a:rPr lang="cs-CZ" sz="2400" dirty="0" smtClean="0"/>
              <a:t>listopad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462477" y="2491029"/>
            <a:ext cx="2401436" cy="830997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s-CZ" sz="4800" b="1" dirty="0" smtClean="0"/>
              <a:t>JARO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462476" y="5466798"/>
            <a:ext cx="2401437" cy="830997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s-CZ" sz="4800" b="1" dirty="0" smtClean="0"/>
              <a:t>PODZIM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6156176" y="2491029"/>
            <a:ext cx="2376601" cy="830997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s-CZ" sz="4800" b="1" dirty="0" smtClean="0"/>
              <a:t>LÉTO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6156176" y="5466798"/>
            <a:ext cx="2376601" cy="830997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s-CZ" sz="4800" b="1" dirty="0" smtClean="0"/>
              <a:t>ZIMA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Jmenuj barvy podzimu – nakresli obrázek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pic>
        <p:nvPicPr>
          <p:cNvPr id="1027" name="Picture 3" descr="C:\Users\rej\AppData\Local\Microsoft\Windows\Temporary Internet Files\Content.IE5\7RN22DKY\MP900401112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1256" y="4670062"/>
            <a:ext cx="2232247" cy="1785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rej\AppData\Local\Microsoft\Windows\Temporary Internet Files\Content.IE5\MKSMUWJT\MP900402357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83777" y="2190207"/>
            <a:ext cx="1371018" cy="1714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rej\AppData\Local\Microsoft\Windows\Temporary Internet Files\Content.IE5\3PFY2U2D\MP900406900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3323" y="1667432"/>
            <a:ext cx="3449678" cy="2759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rej\AppData\Local\Microsoft\Windows\Temporary Internet Files\Content.IE5\MKSMUWJT\MP90040081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306869"/>
            <a:ext cx="3744416" cy="2495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rej\AppData\Local\Microsoft\Windows\Temporary Internet Files\Content.IE5\3PFY2U2D\MP90040698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96705" y="4670062"/>
            <a:ext cx="2313847" cy="1851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rej\AppData\Local\Microsoft\Windows\Temporary Internet Files\Content.IE5\7RN22DKY\MP90044828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49905" y="1674165"/>
            <a:ext cx="3558324" cy="2365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027449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 fontScale="85000" lnSpcReduction="10000"/>
          </a:bodyPr>
          <a:lstStyle/>
          <a:p>
            <a:r>
              <a:rPr lang="cs-CZ" i="1" u="sng" dirty="0" smtClean="0"/>
              <a:t>Použitá literatura: </a:t>
            </a:r>
            <a:br>
              <a:rPr lang="cs-CZ" i="1" u="sng" dirty="0" smtClean="0"/>
            </a:br>
            <a:r>
              <a:rPr lang="cs-CZ" dirty="0"/>
              <a:t>HANA BURIANOVÁ, LUDMILA JÍZDNÁ, MÁRIA TARÁBKOVÁ. </a:t>
            </a:r>
            <a:r>
              <a:rPr lang="cs-CZ" i="1" dirty="0"/>
              <a:t>Český jazyk pro 2.ročník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2003, ISBN 80 - 86285 - 78 - 2.</a:t>
            </a:r>
          </a:p>
          <a:p>
            <a:r>
              <a:rPr lang="cs-CZ" dirty="0"/>
              <a:t>ADÁMKOVÁ, Petra a kol. </a:t>
            </a:r>
            <a:r>
              <a:rPr lang="cs-CZ" i="1" dirty="0"/>
              <a:t>Člověk a jeho svět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2007, ISBN 978-80-7358-059-9.</a:t>
            </a:r>
          </a:p>
          <a:p>
            <a:r>
              <a:rPr lang="cs-CZ" dirty="0"/>
              <a:t>MGR.ŠTIKOVÁ, Věra. </a:t>
            </a:r>
            <a:r>
              <a:rPr lang="cs-CZ" i="1" dirty="0"/>
              <a:t>Já a můj svět - prvouka pro 2. ročník - učebnice</a:t>
            </a:r>
            <a:r>
              <a:rPr lang="cs-CZ" dirty="0"/>
              <a:t>. Brno: Nová škola, s.r.o.,  ISBN 978 - 80 - 7289 - 442 - 0</a:t>
            </a:r>
            <a:r>
              <a:rPr lang="cs-CZ" dirty="0" smtClean="0"/>
              <a:t>.</a:t>
            </a:r>
            <a:endParaRPr lang="cs-CZ" i="1" dirty="0" smtClean="0"/>
          </a:p>
          <a:p>
            <a:pPr marL="0" indent="0">
              <a:buNone/>
            </a:pPr>
            <a:endParaRPr lang="cs-CZ" dirty="0"/>
          </a:p>
          <a:p>
            <a:pPr lvl="0">
              <a:buClr>
                <a:srgbClr val="31B6FD"/>
              </a:buClr>
            </a:pPr>
            <a:r>
              <a:rPr lang="cs-CZ" i="1" u="sng" dirty="0" smtClean="0">
                <a:solidFill>
                  <a:srgbClr val="073E87"/>
                </a:solidFill>
              </a:rPr>
              <a:t>Jiné </a:t>
            </a:r>
            <a:r>
              <a:rPr lang="cs-CZ" i="1" u="sng" dirty="0">
                <a:solidFill>
                  <a:srgbClr val="073E87"/>
                </a:solidFill>
              </a:rPr>
              <a:t>zdroje</a:t>
            </a:r>
            <a:r>
              <a:rPr lang="cs-CZ" i="1" u="sng" dirty="0" smtClean="0">
                <a:solidFill>
                  <a:srgbClr val="073E87"/>
                </a:solidFill>
              </a:rPr>
              <a:t>:</a:t>
            </a:r>
          </a:p>
          <a:p>
            <a:pPr lvl="0">
              <a:buClr>
                <a:srgbClr val="31B6FD"/>
              </a:buClr>
              <a:buNone/>
            </a:pPr>
            <a:r>
              <a:rPr lang="cs-CZ" i="1" dirty="0" smtClean="0">
                <a:solidFill>
                  <a:srgbClr val="073E87"/>
                </a:solidFill>
              </a:rPr>
              <a:t>    Galerie </a:t>
            </a:r>
            <a:r>
              <a:rPr lang="cs-CZ" i="1" dirty="0" smtClean="0">
                <a:solidFill>
                  <a:srgbClr val="073E87"/>
                </a:solidFill>
              </a:rPr>
              <a:t>www.office.</a:t>
            </a:r>
            <a:r>
              <a:rPr lang="cs-CZ" i="1" dirty="0" err="1" smtClean="0">
                <a:solidFill>
                  <a:srgbClr val="073E87"/>
                </a:solidFill>
              </a:rPr>
              <a:t>microsoft.com</a:t>
            </a:r>
            <a:endParaRPr lang="cs-CZ" i="1" dirty="0">
              <a:solidFill>
                <a:srgbClr val="073E87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2297</TotalTime>
  <Words>497</Words>
  <Application>Microsoft Office PowerPoint</Application>
  <PresentationFormat>Předvádění na obrazovce (4:3)</PresentationFormat>
  <Paragraphs>117</Paragraphs>
  <Slides>13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Vlnění</vt:lpstr>
      <vt:lpstr>Základní škola a Mateřská škola Bílá Třemešná, okres Trutnov</vt:lpstr>
      <vt:lpstr>Anotace</vt:lpstr>
      <vt:lpstr>Podzim</vt:lpstr>
      <vt:lpstr>Kdy začíná podzim?</vt:lpstr>
      <vt:lpstr>Hlavní znaky podzimu</vt:lpstr>
      <vt:lpstr>Počasí na podzim</vt:lpstr>
      <vt:lpstr>Lidé na podzim</vt:lpstr>
      <vt:lpstr>Příroda na podzim</vt:lpstr>
      <vt:lpstr>Co si oblékáme na podzim?</vt:lpstr>
      <vt:lpstr>Kdy začíná podzim?</vt:lpstr>
      <vt:lpstr>Spoj měsíce s ročním obdobím</vt:lpstr>
      <vt:lpstr>Jmenuj barvy podzimu – nakresli obrázek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151</cp:revision>
  <dcterms:created xsi:type="dcterms:W3CDTF">2013-05-10T12:01:16Z</dcterms:created>
  <dcterms:modified xsi:type="dcterms:W3CDTF">2013-11-05T10:33:49Z</dcterms:modified>
</cp:coreProperties>
</file>