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FA91"/>
    <a:srgbClr val="E9E943"/>
    <a:srgbClr val="F5B3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500" dirty="0" smtClean="0"/>
            <a:t>Název školy: ZŠ a MŠ, Police nad Metují, okres Náchod</a:t>
          </a:r>
          <a:endParaRPr lang="cs-CZ" sz="15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200" dirty="0"/>
            <a:t>Název </a:t>
          </a:r>
          <a:r>
            <a:rPr lang="cs-CZ" sz="1200"/>
            <a:t>: </a:t>
          </a:r>
          <a:r>
            <a:rPr lang="cs-CZ" sz="1400" b="1" smtClean="0"/>
            <a:t>VY_32_INOVACE_4A_07</a:t>
          </a:r>
          <a:r>
            <a:rPr lang="cs-CZ" sz="1200" b="1" smtClean="0"/>
            <a:t>  </a:t>
          </a:r>
          <a:r>
            <a:rPr lang="cs-CZ" sz="1200" b="0" dirty="0" smtClean="0"/>
            <a:t>Téma: Shoda podmětu s přísudkem</a:t>
          </a:r>
          <a:endParaRPr lang="cs-CZ" sz="1200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Téma:Český</a:t>
          </a:r>
          <a:r>
            <a:rPr lang="cs-CZ" dirty="0" smtClean="0"/>
            <a:t>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LinFactNeighborY="1786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996E6A-DBEA-4EE8-874A-60B20B068A54}" type="presOf" srcId="{FBBFC3EA-9D9D-4F3A-BEA6-9C2C0E46BF20}" destId="{3F478621-DC04-4E99-8ED0-6EF817E39D41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B5415972-62E1-4EE5-99B7-345AF2757935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EF6397F-E33E-489D-998B-CFD15140637E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0E687E62-68A1-4F03-867B-1F67AEF1BFA7}" type="presOf" srcId="{9F18DD90-522E-4A06-9EDB-3FF7C7EB6637}" destId="{D102FEF8-6917-41D2-AE5D-914C1EA8F84A}" srcOrd="0" destOrd="0" presId="urn:microsoft.com/office/officeart/2005/8/layout/target3"/>
    <dgm:cxn modelId="{C1908291-5106-4B26-ABD2-F8420C9E1F8C}" type="presOf" srcId="{C73C7642-F245-4585-8F88-243F9FAEF6CA}" destId="{304CA11A-E17E-4999-A128-C72BF543B20D}" srcOrd="0" destOrd="0" presId="urn:microsoft.com/office/officeart/2005/8/layout/target3"/>
    <dgm:cxn modelId="{F7DC4BD8-6EA8-4624-92C4-8E4D8BE954C6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852873FC-5C84-4BFA-B59F-8374618FD9E0}" type="presOf" srcId="{0C6E1E16-08A6-4B86-AB9F-749A7749D4C9}" destId="{D8344A4C-A59C-418B-AE84-1CF03F62012F}" srcOrd="0" destOrd="0" presId="urn:microsoft.com/office/officeart/2005/8/layout/target3"/>
    <dgm:cxn modelId="{CCB28397-1B86-4197-88E0-0716FBE9503E}" type="presOf" srcId="{FBBFC3EA-9D9D-4F3A-BEA6-9C2C0E46BF20}" destId="{601CDFA2-8205-4060-95D5-B0A001D0D0E3}" srcOrd="0" destOrd="0" presId="urn:microsoft.com/office/officeart/2005/8/layout/target3"/>
    <dgm:cxn modelId="{6B354DF0-66FF-48BE-A7D4-6A6D64DA83CF}" type="presOf" srcId="{EBC41103-E2E5-4D48-9B4B-425520D3D098}" destId="{D3CEBA79-51F7-49AC-8104-9DE2B978BFF4}" srcOrd="1" destOrd="0" presId="urn:microsoft.com/office/officeart/2005/8/layout/target3"/>
    <dgm:cxn modelId="{039B3C17-F9FC-48C6-87E4-BC1D8855A8F5}" type="presOf" srcId="{019433A1-1324-4DE1-9E6F-32B851095F74}" destId="{CC1D5B29-8413-4412-9F6D-55E531B84639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721EA86-EE10-4B6C-9FA5-E05984535271}" type="presOf" srcId="{0C6E1E16-08A6-4B86-AB9F-749A7749D4C9}" destId="{B7652895-8F40-40B1-8BC2-AD2A1592E4B6}" srcOrd="1" destOrd="0" presId="urn:microsoft.com/office/officeart/2005/8/layout/target3"/>
    <dgm:cxn modelId="{0DE51273-0A83-4642-900E-B785C42A752D}" type="presOf" srcId="{39F8B381-5807-488E-AC22-73DD4140ED4A}" destId="{71045F8C-00FA-488E-A7BD-E2E6753D979D}" srcOrd="0" destOrd="0" presId="urn:microsoft.com/office/officeart/2005/8/layout/target3"/>
    <dgm:cxn modelId="{8A988FD9-9EC5-4044-B4D1-E38D15F5FC5C}" type="presOf" srcId="{EBC41103-E2E5-4D48-9B4B-425520D3D098}" destId="{F732C171-B6A8-40AC-BE86-9061B3C3D3B8}" srcOrd="0" destOrd="0" presId="urn:microsoft.com/office/officeart/2005/8/layout/target3"/>
    <dgm:cxn modelId="{46A8EA89-D2CE-450E-9076-14A571010A79}" type="presOf" srcId="{019433A1-1324-4DE1-9E6F-32B851095F74}" destId="{83FE2C4A-F11C-43B1-9923-1AFAA3244381}" srcOrd="1" destOrd="0" presId="urn:microsoft.com/office/officeart/2005/8/layout/target3"/>
    <dgm:cxn modelId="{453808A9-F9C0-4BA6-8A4D-AF25D128C4AD}" type="presOf" srcId="{9F18DD90-522E-4A06-9EDB-3FF7C7EB6637}" destId="{932F2F5B-E5E6-4E00-9503-10413FFBA7E0}" srcOrd="1" destOrd="0" presId="urn:microsoft.com/office/officeart/2005/8/layout/target3"/>
    <dgm:cxn modelId="{43FEB0EC-0827-48AB-A599-FEFC344ADE2E}" type="presParOf" srcId="{71045F8C-00FA-488E-A7BD-E2E6753D979D}" destId="{3577EC6B-C980-4F34-8C69-4365E7B8FC8C}" srcOrd="0" destOrd="0" presId="urn:microsoft.com/office/officeart/2005/8/layout/target3"/>
    <dgm:cxn modelId="{E5AC0A34-CBA5-47C2-9FD8-237D08F89394}" type="presParOf" srcId="{71045F8C-00FA-488E-A7BD-E2E6753D979D}" destId="{6940EB87-DC1D-4BC3-9408-9AC2E1FFC039}" srcOrd="1" destOrd="0" presId="urn:microsoft.com/office/officeart/2005/8/layout/target3"/>
    <dgm:cxn modelId="{9BAB17EE-393D-4750-B447-F28E6C28BA37}" type="presParOf" srcId="{71045F8C-00FA-488E-A7BD-E2E6753D979D}" destId="{BC35EE03-4121-4EF9-923D-7CB6D30D358D}" srcOrd="2" destOrd="0" presId="urn:microsoft.com/office/officeart/2005/8/layout/target3"/>
    <dgm:cxn modelId="{671827B3-149A-4FB7-922A-64612AE69E5F}" type="presParOf" srcId="{71045F8C-00FA-488E-A7BD-E2E6753D979D}" destId="{D3840DFA-901C-4049-8AB2-27AC2BA34540}" srcOrd="3" destOrd="0" presId="urn:microsoft.com/office/officeart/2005/8/layout/target3"/>
    <dgm:cxn modelId="{44CF94A0-6DFD-4F28-8604-8B447CD9CE2F}" type="presParOf" srcId="{71045F8C-00FA-488E-A7BD-E2E6753D979D}" destId="{5BDA8D49-C64C-4FDF-ACCF-171444A32B21}" srcOrd="4" destOrd="0" presId="urn:microsoft.com/office/officeart/2005/8/layout/target3"/>
    <dgm:cxn modelId="{222D9542-E633-4E34-806F-1F4673BE7005}" type="presParOf" srcId="{71045F8C-00FA-488E-A7BD-E2E6753D979D}" destId="{D8344A4C-A59C-418B-AE84-1CF03F62012F}" srcOrd="5" destOrd="0" presId="urn:microsoft.com/office/officeart/2005/8/layout/target3"/>
    <dgm:cxn modelId="{26BF66EF-715D-44C3-BE78-828DDAF47854}" type="presParOf" srcId="{71045F8C-00FA-488E-A7BD-E2E6753D979D}" destId="{57DDA582-354B-4295-AE97-083B34E96D1A}" srcOrd="6" destOrd="0" presId="urn:microsoft.com/office/officeart/2005/8/layout/target3"/>
    <dgm:cxn modelId="{C20A26BB-3FFC-48CA-AE3E-A51FBEAB2776}" type="presParOf" srcId="{71045F8C-00FA-488E-A7BD-E2E6753D979D}" destId="{4A11C032-4DF2-44E5-8C80-1286B3D4B133}" srcOrd="7" destOrd="0" presId="urn:microsoft.com/office/officeart/2005/8/layout/target3"/>
    <dgm:cxn modelId="{0A6B7298-444D-499D-AE8B-CD553977F957}" type="presParOf" srcId="{71045F8C-00FA-488E-A7BD-E2E6753D979D}" destId="{601CDFA2-8205-4060-95D5-B0A001D0D0E3}" srcOrd="8" destOrd="0" presId="urn:microsoft.com/office/officeart/2005/8/layout/target3"/>
    <dgm:cxn modelId="{67862997-D53B-452C-A758-93B93772D5F2}" type="presParOf" srcId="{71045F8C-00FA-488E-A7BD-E2E6753D979D}" destId="{EA95FEE9-5F68-48C7-93BB-0F8C419DA96D}" srcOrd="9" destOrd="0" presId="urn:microsoft.com/office/officeart/2005/8/layout/target3"/>
    <dgm:cxn modelId="{564B2ABA-6C99-4F4A-B728-D2759A3FA240}" type="presParOf" srcId="{71045F8C-00FA-488E-A7BD-E2E6753D979D}" destId="{BB3828A8-1683-43A3-8BCA-2995B7EAE8F3}" srcOrd="10" destOrd="0" presId="urn:microsoft.com/office/officeart/2005/8/layout/target3"/>
    <dgm:cxn modelId="{D8C01163-81C1-46E1-8E84-8E086D454562}" type="presParOf" srcId="{71045F8C-00FA-488E-A7BD-E2E6753D979D}" destId="{CC1D5B29-8413-4412-9F6D-55E531B84639}" srcOrd="11" destOrd="0" presId="urn:microsoft.com/office/officeart/2005/8/layout/target3"/>
    <dgm:cxn modelId="{5552DC55-9ACB-49DF-A941-45D9FCCD1B8D}" type="presParOf" srcId="{71045F8C-00FA-488E-A7BD-E2E6753D979D}" destId="{AEEDACE7-4427-455B-A155-2C3381828BD7}" srcOrd="12" destOrd="0" presId="urn:microsoft.com/office/officeart/2005/8/layout/target3"/>
    <dgm:cxn modelId="{269889B8-4019-4FAD-888F-A6B9CC3489C4}" type="presParOf" srcId="{71045F8C-00FA-488E-A7BD-E2E6753D979D}" destId="{7C8531F2-00DF-4DB1-A6C6-AF46193E1BBF}" srcOrd="13" destOrd="0" presId="urn:microsoft.com/office/officeart/2005/8/layout/target3"/>
    <dgm:cxn modelId="{E2A18D81-3040-404A-ADB3-617D79FCEB50}" type="presParOf" srcId="{71045F8C-00FA-488E-A7BD-E2E6753D979D}" destId="{304CA11A-E17E-4999-A128-C72BF543B20D}" srcOrd="14" destOrd="0" presId="urn:microsoft.com/office/officeart/2005/8/layout/target3"/>
    <dgm:cxn modelId="{2E388BA9-587A-4932-B6D2-8C02A485447B}" type="presParOf" srcId="{71045F8C-00FA-488E-A7BD-E2E6753D979D}" destId="{C67EF5F7-B425-49AF-82F9-2446588ED851}" srcOrd="15" destOrd="0" presId="urn:microsoft.com/office/officeart/2005/8/layout/target3"/>
    <dgm:cxn modelId="{F631EF88-FCB6-494B-9233-DEB31131BB01}" type="presParOf" srcId="{71045F8C-00FA-488E-A7BD-E2E6753D979D}" destId="{14E80F71-B028-4CCE-8C5A-7AE67F9A28C6}" srcOrd="16" destOrd="0" presId="urn:microsoft.com/office/officeart/2005/8/layout/target3"/>
    <dgm:cxn modelId="{5C810C0C-A8A3-4628-91EE-5CC525338FA7}" type="presParOf" srcId="{71045F8C-00FA-488E-A7BD-E2E6753D979D}" destId="{F732C171-B6A8-40AC-BE86-9061B3C3D3B8}" srcOrd="17" destOrd="0" presId="urn:microsoft.com/office/officeart/2005/8/layout/target3"/>
    <dgm:cxn modelId="{ACED30A5-EE0A-4D6C-A563-21F75809EFA2}" type="presParOf" srcId="{71045F8C-00FA-488E-A7BD-E2E6753D979D}" destId="{D8C5187E-68B6-4E2E-86D0-57087190219B}" srcOrd="18" destOrd="0" presId="urn:microsoft.com/office/officeart/2005/8/layout/target3"/>
    <dgm:cxn modelId="{6B01C158-1DB8-46EF-BFB1-A7DBFE76C2B8}" type="presParOf" srcId="{71045F8C-00FA-488E-A7BD-E2E6753D979D}" destId="{1A909E4D-639C-4CB7-A7CE-FC1133FAA37E}" srcOrd="19" destOrd="0" presId="urn:microsoft.com/office/officeart/2005/8/layout/target3"/>
    <dgm:cxn modelId="{653B4A69-C725-433A-937A-EAB568ACF17C}" type="presParOf" srcId="{71045F8C-00FA-488E-A7BD-E2E6753D979D}" destId="{D102FEF8-6917-41D2-AE5D-914C1EA8F84A}" srcOrd="20" destOrd="0" presId="urn:microsoft.com/office/officeart/2005/8/layout/target3"/>
    <dgm:cxn modelId="{563400F8-6EBD-4789-B122-F3447BD2AC41}" type="presParOf" srcId="{71045F8C-00FA-488E-A7BD-E2E6753D979D}" destId="{4D19AB04-24FA-40C2-B203-52AE3D15E171}" srcOrd="21" destOrd="0" presId="urn:microsoft.com/office/officeart/2005/8/layout/target3"/>
    <dgm:cxn modelId="{A21B3F03-8233-481D-9F7D-09275A0B943D}" type="presParOf" srcId="{71045F8C-00FA-488E-A7BD-E2E6753D979D}" destId="{B7652895-8F40-40B1-8BC2-AD2A1592E4B6}" srcOrd="22" destOrd="0" presId="urn:microsoft.com/office/officeart/2005/8/layout/target3"/>
    <dgm:cxn modelId="{D784E730-0565-497B-87F3-29F5B9D17D7C}" type="presParOf" srcId="{71045F8C-00FA-488E-A7BD-E2E6753D979D}" destId="{3F478621-DC04-4E99-8ED0-6EF817E39D41}" srcOrd="23" destOrd="0" presId="urn:microsoft.com/office/officeart/2005/8/layout/target3"/>
    <dgm:cxn modelId="{B6889751-DE5B-4F18-B510-0C8FB4A293B4}" type="presParOf" srcId="{71045F8C-00FA-488E-A7BD-E2E6753D979D}" destId="{83FE2C4A-F11C-43B1-9923-1AFAA3244381}" srcOrd="24" destOrd="0" presId="urn:microsoft.com/office/officeart/2005/8/layout/target3"/>
    <dgm:cxn modelId="{2DADB861-E6BD-4146-8D49-0252FD17FB02}" type="presParOf" srcId="{71045F8C-00FA-488E-A7BD-E2E6753D979D}" destId="{0E0F4EFC-82FA-4EC4-801E-BC2F931EC339}" srcOrd="25" destOrd="0" presId="urn:microsoft.com/office/officeart/2005/8/layout/target3"/>
    <dgm:cxn modelId="{77AED85A-E748-4382-8DAB-ED228BA7F638}" type="presParOf" srcId="{71045F8C-00FA-488E-A7BD-E2E6753D979D}" destId="{D3CEBA79-51F7-49AC-8104-9DE2B978BFF4}" srcOrd="26" destOrd="0" presId="urn:microsoft.com/office/officeart/2005/8/layout/target3"/>
    <dgm:cxn modelId="{434E4E14-67BA-4C5C-85F4-A2901203E26F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6192688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MŠ, Police nad Metují, okres Náchod</a:t>
          </a:r>
          <a:endParaRPr lang="cs-CZ" sz="1500" kern="1200" dirty="0"/>
        </a:p>
      </dsp:txBody>
      <dsp:txXfrm>
        <a:off x="2016224" y="0"/>
        <a:ext cx="6192688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4" y="403244"/>
          <a:ext cx="6192688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16224" y="403244"/>
        <a:ext cx="6192688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206463" y="806488"/>
          <a:ext cx="5812209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Jana Šulcová</a:t>
          </a:r>
          <a:endParaRPr lang="cs-CZ" sz="1800" kern="1200" dirty="0"/>
        </a:p>
      </dsp:txBody>
      <dsp:txXfrm>
        <a:off x="2206463" y="806488"/>
        <a:ext cx="5812209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4" y="1209732"/>
          <a:ext cx="6192688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</a:t>
          </a:r>
          <a:r>
            <a:rPr lang="cs-CZ" sz="1200" kern="1200"/>
            <a:t>: </a:t>
          </a:r>
          <a:r>
            <a:rPr lang="cs-CZ" sz="1400" b="1" kern="1200" smtClean="0"/>
            <a:t>VY_32_INOVACE_4A_07</a:t>
          </a:r>
          <a:r>
            <a:rPr lang="cs-CZ" sz="1200" b="1" kern="1200" smtClean="0"/>
            <a:t>  </a:t>
          </a:r>
          <a:r>
            <a:rPr lang="cs-CZ" sz="1200" b="0" kern="1200" dirty="0" smtClean="0"/>
            <a:t>Téma: Shoda podmětu s přísudkem</a:t>
          </a:r>
          <a:endParaRPr lang="cs-CZ" sz="1200" b="0" kern="1200" dirty="0"/>
        </a:p>
      </dsp:txBody>
      <dsp:txXfrm>
        <a:off x="2016224" y="1209732"/>
        <a:ext cx="6192688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4" y="1612981"/>
          <a:ext cx="6192688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Téma:Český</a:t>
          </a:r>
          <a:r>
            <a:rPr lang="cs-CZ" sz="1800" kern="1200" dirty="0" smtClean="0"/>
            <a:t> jazyk 5. ročník</a:t>
          </a:r>
          <a:endParaRPr lang="cs-CZ" sz="1800" kern="1200" dirty="0"/>
        </a:p>
      </dsp:txBody>
      <dsp:txXfrm>
        <a:off x="2016224" y="1612981"/>
        <a:ext cx="6192688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4" y="2016225"/>
          <a:ext cx="6192688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16224" y="2016225"/>
        <a:ext cx="6192688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4" y="2419469"/>
          <a:ext cx="6192688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16224" y="2419469"/>
        <a:ext cx="6192688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E5FABCC-0633-4847-838C-55E928FFD64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DB4F665-4874-47E7-B5B2-BE2D1CEC2E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8969373"/>
              </p:ext>
            </p:extLst>
          </p:nvPr>
        </p:nvGraphicFramePr>
        <p:xfrm>
          <a:off x="539552" y="1628800"/>
          <a:ext cx="820891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6151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prezentace pro žáky 5.ročníku  ZŠ,  předmět český jazyk</a:t>
            </a:r>
          </a:p>
          <a:p>
            <a:r>
              <a:rPr lang="cs-CZ" sz="2400" dirty="0" smtClean="0"/>
              <a:t>žáci opakují poznatky o shodě podmětu s přísudkem ze 4. ročníku</a:t>
            </a:r>
          </a:p>
          <a:p>
            <a:r>
              <a:rPr lang="cs-CZ" sz="2400" dirty="0" smtClean="0"/>
              <a:t>na interaktivní tabuli pracují společně, možno vytisknout jako pracovní list</a:t>
            </a:r>
          </a:p>
          <a:p>
            <a:pPr marL="45720" indent="0">
              <a:buFont typeface="Arial" pitchFamily="34" charset="0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910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 20"/>
          <p:cNvSpPr/>
          <p:nvPr/>
        </p:nvSpPr>
        <p:spPr>
          <a:xfrm>
            <a:off x="6145437" y="1323527"/>
            <a:ext cx="2736267" cy="1222635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821903"/>
            <a:ext cx="8040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Jaké i/y píšeme v koncovkách příčestí minulého?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3810017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Je-li podmět:</a:t>
            </a:r>
          </a:p>
          <a:p>
            <a:endParaRPr lang="cs-CZ" sz="2400" dirty="0"/>
          </a:p>
          <a:p>
            <a:r>
              <a:rPr lang="cs-CZ" sz="2000" dirty="0">
                <a:solidFill>
                  <a:srgbClr val="FFC000"/>
                </a:solidFill>
              </a:rPr>
              <a:t>r</a:t>
            </a:r>
            <a:r>
              <a:rPr lang="cs-CZ" sz="2000" dirty="0" smtClean="0">
                <a:solidFill>
                  <a:srgbClr val="FFC000"/>
                </a:solidFill>
              </a:rPr>
              <a:t>odu středního</a:t>
            </a:r>
          </a:p>
          <a:p>
            <a:endParaRPr lang="cs-CZ" sz="1200" dirty="0" smtClean="0">
              <a:solidFill>
                <a:srgbClr val="FFC000"/>
              </a:solidFill>
            </a:endParaRPr>
          </a:p>
          <a:p>
            <a:endParaRPr lang="cs-CZ" sz="1400" dirty="0"/>
          </a:p>
          <a:p>
            <a:r>
              <a:rPr lang="cs-CZ" sz="2000" dirty="0">
                <a:solidFill>
                  <a:srgbClr val="FF0000"/>
                </a:solidFill>
              </a:rPr>
              <a:t>r</a:t>
            </a:r>
            <a:r>
              <a:rPr lang="cs-CZ" sz="2000" dirty="0" smtClean="0">
                <a:solidFill>
                  <a:srgbClr val="FF0000"/>
                </a:solidFill>
              </a:rPr>
              <a:t>odu ženského</a:t>
            </a: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2000" dirty="0"/>
              <a:t>r</a:t>
            </a:r>
            <a:r>
              <a:rPr lang="cs-CZ" sz="2000" dirty="0" smtClean="0"/>
              <a:t>odu mužského neživotného</a:t>
            </a: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2000" dirty="0">
                <a:solidFill>
                  <a:srgbClr val="00B050"/>
                </a:solidFill>
              </a:rPr>
              <a:t>r</a:t>
            </a:r>
            <a:r>
              <a:rPr lang="cs-CZ" sz="2000" dirty="0" smtClean="0">
                <a:solidFill>
                  <a:srgbClr val="00B050"/>
                </a:solidFill>
              </a:rPr>
              <a:t>odu mužského životného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1630" y="1427014"/>
            <a:ext cx="2285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Zavzpomínej!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 rot="21014570">
            <a:off x="4421159" y="4120032"/>
            <a:ext cx="2266223" cy="720080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píšeme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Šipka doprava 9"/>
          <p:cNvSpPr/>
          <p:nvPr/>
        </p:nvSpPr>
        <p:spPr>
          <a:xfrm rot="519440">
            <a:off x="4137265" y="5384836"/>
            <a:ext cx="1383038" cy="720080"/>
          </a:xfrm>
          <a:prstGeom prst="rightArrow">
            <a:avLst/>
          </a:prstGeom>
          <a:solidFill>
            <a:srgbClr val="32FA9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píšeme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Šipka doprava 10"/>
          <p:cNvSpPr/>
          <p:nvPr/>
        </p:nvSpPr>
        <p:spPr>
          <a:xfrm rot="20679136">
            <a:off x="2876771" y="3450695"/>
            <a:ext cx="2000040" cy="720080"/>
          </a:xfrm>
          <a:prstGeom prst="rightArrow">
            <a:avLst/>
          </a:prstGeom>
          <a:solidFill>
            <a:srgbClr val="F5B3A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píšeme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Šipka doprava 11"/>
          <p:cNvSpPr/>
          <p:nvPr/>
        </p:nvSpPr>
        <p:spPr>
          <a:xfrm rot="20306745">
            <a:off x="2843809" y="2674913"/>
            <a:ext cx="1383038" cy="720080"/>
          </a:xfrm>
          <a:prstGeom prst="rightArrow">
            <a:avLst/>
          </a:prstGeom>
          <a:solidFill>
            <a:srgbClr val="E9E943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píšeme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5346" y="2153650"/>
            <a:ext cx="613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-a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91863" y="3059143"/>
            <a:ext cx="606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009" y="3790493"/>
            <a:ext cx="606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-y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98119" y="5744875"/>
            <a:ext cx="4828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-i</a:t>
            </a:r>
            <a:endParaRPr lang="cs-CZ" sz="3200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Documents and Settings\uživatel\Local Settings\Temporary Internet Files\Content.IE5\OPMFG5EF\MM90039571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741" y="1888679"/>
            <a:ext cx="9525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živatel\Local Settings\Temporary Internet Files\Content.IE5\GH6B4DMF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265" y="3696846"/>
            <a:ext cx="1410162" cy="78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živatel\Local Settings\Temporary Internet Files\Content.IE5\4PQJKLIN\MC9002345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291" y="5388222"/>
            <a:ext cx="1106032" cy="86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631429" y="1473180"/>
            <a:ext cx="21169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Utvoř věty k obrázkům v čase minulém.</a:t>
            </a:r>
            <a:endParaRPr lang="cs-CZ" dirty="0"/>
          </a:p>
        </p:txBody>
      </p:sp>
      <p:pic>
        <p:nvPicPr>
          <p:cNvPr id="1030" name="Picture 6" descr="C:\Documents and Settings\uživatel\Local Settings\Temporary Internet Files\Content.IE5\WTM3CXYN\MC90043916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807" y="2404847"/>
            <a:ext cx="874778" cy="158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971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1221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Doplň: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6594" y="1239826"/>
            <a:ext cx="331853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Skřivani zpíval_.</a:t>
            </a:r>
          </a:p>
          <a:p>
            <a:r>
              <a:rPr lang="cs-CZ" sz="2400" dirty="0" smtClean="0"/>
              <a:t>Výsledky souhlasil_.</a:t>
            </a:r>
          </a:p>
          <a:p>
            <a:r>
              <a:rPr lang="cs-CZ" sz="2400" dirty="0" smtClean="0"/>
              <a:t>Koťata předl_.</a:t>
            </a:r>
          </a:p>
          <a:p>
            <a:r>
              <a:rPr lang="cs-CZ" sz="2400" dirty="0" smtClean="0"/>
              <a:t>Tužky se zlomil_.</a:t>
            </a:r>
          </a:p>
          <a:p>
            <a:r>
              <a:rPr lang="cs-CZ" sz="2400" dirty="0" smtClean="0"/>
              <a:t>Rodiče zavolal_.</a:t>
            </a:r>
          </a:p>
          <a:p>
            <a:r>
              <a:rPr lang="cs-CZ" sz="2400" dirty="0" smtClean="0"/>
              <a:t>Krysy utekl_.</a:t>
            </a:r>
          </a:p>
          <a:p>
            <a:r>
              <a:rPr lang="cs-CZ" sz="2400" dirty="0" smtClean="0"/>
              <a:t>Chlapci cvičil_.</a:t>
            </a:r>
          </a:p>
          <a:p>
            <a:r>
              <a:rPr lang="cs-CZ" sz="2400" dirty="0" smtClean="0"/>
              <a:t>Boty mi uschl_.</a:t>
            </a:r>
          </a:p>
          <a:p>
            <a:r>
              <a:rPr lang="cs-CZ" sz="2400" dirty="0" smtClean="0"/>
              <a:t>Zvířata utekl_.</a:t>
            </a:r>
          </a:p>
          <a:p>
            <a:r>
              <a:rPr lang="cs-CZ" sz="2400" dirty="0" smtClean="0"/>
              <a:t>Krávy se pásl_.</a:t>
            </a:r>
          </a:p>
          <a:p>
            <a:r>
              <a:rPr lang="cs-CZ" sz="2400" dirty="0" smtClean="0"/>
              <a:t>Závodníci doběhl_.</a:t>
            </a:r>
          </a:p>
          <a:p>
            <a:r>
              <a:rPr lang="cs-CZ" sz="2400" dirty="0" smtClean="0"/>
              <a:t>Kroupy padal_.</a:t>
            </a:r>
          </a:p>
          <a:p>
            <a:r>
              <a:rPr lang="cs-CZ" sz="2400" dirty="0" smtClean="0"/>
              <a:t>Dárky se líbil_.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1239826"/>
            <a:ext cx="358918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Auta nepřijal_.</a:t>
            </a:r>
          </a:p>
          <a:p>
            <a:r>
              <a:rPr lang="cs-CZ" sz="2400" dirty="0" smtClean="0"/>
              <a:t>Vlaštovky odletěl_.</a:t>
            </a:r>
          </a:p>
          <a:p>
            <a:r>
              <a:rPr lang="cs-CZ" sz="2400" dirty="0" smtClean="0"/>
              <a:t>Slované se sjednotil_.</a:t>
            </a:r>
          </a:p>
          <a:p>
            <a:r>
              <a:rPr lang="cs-CZ" sz="2400" dirty="0" smtClean="0"/>
              <a:t>Růže voněl_.</a:t>
            </a:r>
          </a:p>
          <a:p>
            <a:r>
              <a:rPr lang="cs-CZ" sz="2400" dirty="0" smtClean="0"/>
              <a:t>Turisté </a:t>
            </a:r>
            <a:r>
              <a:rPr lang="cs-CZ" sz="2400" dirty="0" err="1" smtClean="0"/>
              <a:t>odešl</a:t>
            </a:r>
            <a:r>
              <a:rPr lang="cs-CZ" sz="2400" dirty="0" smtClean="0"/>
              <a:t>_.</a:t>
            </a:r>
          </a:p>
          <a:p>
            <a:r>
              <a:rPr lang="cs-CZ" sz="2400" dirty="0" smtClean="0"/>
              <a:t>Myši se přemnožil_.</a:t>
            </a:r>
          </a:p>
          <a:p>
            <a:r>
              <a:rPr lang="cs-CZ" sz="2400" dirty="0" smtClean="0"/>
              <a:t>Nože se zapíchl_.</a:t>
            </a:r>
          </a:p>
          <a:p>
            <a:r>
              <a:rPr lang="cs-CZ" sz="2400" dirty="0" smtClean="0"/>
              <a:t>Lvi řval-.</a:t>
            </a:r>
          </a:p>
          <a:p>
            <a:r>
              <a:rPr lang="cs-CZ" sz="2400" dirty="0" smtClean="0"/>
              <a:t>Světla svítil_.</a:t>
            </a:r>
          </a:p>
          <a:p>
            <a:r>
              <a:rPr lang="cs-CZ" sz="2400" dirty="0" smtClean="0"/>
              <a:t>Děti zpíval_.</a:t>
            </a:r>
          </a:p>
          <a:p>
            <a:r>
              <a:rPr lang="cs-CZ" sz="2400" dirty="0" err="1" smtClean="0"/>
              <a:t>Přišl</a:t>
            </a:r>
            <a:r>
              <a:rPr lang="cs-CZ" sz="2400" dirty="0" smtClean="0"/>
              <a:t>_ silné mrazy.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21135" y="5445224"/>
            <a:ext cx="37032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Odůvodni pravopis! 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A nyní napiš do sešitu.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887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284984"/>
            <a:ext cx="8136903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DÍTĚ      DĚVČATA      MAMINKA      RODINY      PTÁCI 	       STOLY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548680"/>
            <a:ext cx="7200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Přiřaď slovesa podle koncovky pod správné slovo.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991662"/>
            <a:ext cx="10618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stáli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stálo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30286" y="985342"/>
            <a:ext cx="93657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byli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35896" y="985342"/>
            <a:ext cx="154617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 nesly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 nesly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 nesla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 nesla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 nesli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 neslo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969735"/>
            <a:ext cx="11886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leželo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ležela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ležela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leželi ležely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ležely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577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19130"/>
            <a:ext cx="7033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Správnou variantu přísudku dej do kroužku: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33924"/>
            <a:ext cx="692728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Autobusy ( odjely, odcestovali, ujeli).</a:t>
            </a:r>
          </a:p>
          <a:p>
            <a:endParaRPr lang="cs-CZ" sz="1200" dirty="0" smtClean="0"/>
          </a:p>
          <a:p>
            <a:r>
              <a:rPr lang="cs-CZ" sz="2000" dirty="0" smtClean="0"/>
              <a:t>Papíry se (rozkutálely, rozsypali, vysypali) na zem.</a:t>
            </a:r>
          </a:p>
          <a:p>
            <a:endParaRPr lang="cs-CZ" sz="1200" dirty="0" smtClean="0"/>
          </a:p>
          <a:p>
            <a:r>
              <a:rPr lang="cs-CZ" sz="2000" dirty="0" smtClean="0"/>
              <a:t>Prodavači (nabízely, rozdávaly, prodávali) zeleninu.</a:t>
            </a:r>
          </a:p>
          <a:p>
            <a:endParaRPr lang="cs-CZ" sz="1200" dirty="0" smtClean="0"/>
          </a:p>
          <a:p>
            <a:r>
              <a:rPr lang="cs-CZ" sz="2000" dirty="0" smtClean="0"/>
              <a:t>Světla se ( rozsvítila, rozžehnuly, rozblikaly).</a:t>
            </a:r>
          </a:p>
          <a:p>
            <a:endParaRPr lang="cs-CZ" sz="1200" dirty="0" smtClean="0"/>
          </a:p>
          <a:p>
            <a:r>
              <a:rPr lang="cs-CZ" sz="2000" dirty="0" smtClean="0"/>
              <a:t>Na obloze se (objevily, rozsvítili, ztratili) hvězdy.</a:t>
            </a:r>
          </a:p>
          <a:p>
            <a:endParaRPr lang="cs-CZ" sz="1200" dirty="0" smtClean="0"/>
          </a:p>
          <a:p>
            <a:r>
              <a:rPr lang="cs-CZ" sz="2000" dirty="0" smtClean="0"/>
              <a:t>Lidé se (rozešly, shromáždili, rozutekly) na náměstí.</a:t>
            </a:r>
          </a:p>
          <a:p>
            <a:endParaRPr lang="cs-CZ" sz="1200" dirty="0" smtClean="0"/>
          </a:p>
          <a:p>
            <a:r>
              <a:rPr lang="cs-CZ" sz="2000" dirty="0" smtClean="0"/>
              <a:t>Louky (se zazelenali, uschli, byly pokoseny).</a:t>
            </a:r>
          </a:p>
          <a:p>
            <a:endParaRPr lang="cs-CZ" sz="2000" dirty="0"/>
          </a:p>
        </p:txBody>
      </p:sp>
      <p:pic>
        <p:nvPicPr>
          <p:cNvPr id="2050" name="Picture 2" descr="C:\Documents and Settings\uživatel\Local Settings\Temporary Internet Files\Content.IE5\QTFCDS3M\MC900320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94734"/>
            <a:ext cx="1813255" cy="141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živatel\Local Settings\Temporary Internet Files\Content.IE5\3RXVBDWW\MM90030348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170" y="5021726"/>
            <a:ext cx="85725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živatel\Local Settings\Temporary Internet Files\Content.IE5\XCSBLP05\MC90044211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56238"/>
            <a:ext cx="1690301" cy="169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Litebulb"/>
          <p:cNvSpPr>
            <a:spLocks noEditPoints="1" noChangeArrowheads="1"/>
          </p:cNvSpPr>
          <p:nvPr/>
        </p:nvSpPr>
        <p:spPr bwMode="auto">
          <a:xfrm>
            <a:off x="7554191" y="2420888"/>
            <a:ext cx="1207327" cy="1591109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029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37529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vhodný podmět: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5492337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____________________   hýkali.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   vzlétla.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   zhasly.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   rozkvetly.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   se procházeli.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   vyli.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   četly.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   se rozplakala.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36487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404664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536" y="1556792"/>
            <a:ext cx="8352928" cy="3474720"/>
          </a:xfrm>
          <a:prstGeom prst="rect">
            <a:avLst/>
          </a:prstGeom>
        </p:spPr>
        <p:txBody>
          <a:bodyPr/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400" dirty="0" smtClean="0"/>
              <a:t>Obrázky galerie Microsoft PowerPoint</a:t>
            </a:r>
          </a:p>
          <a:p>
            <a:r>
              <a:rPr lang="cs-CZ" sz="2400" dirty="0" smtClean="0"/>
              <a:t>Pracovní sešit 5.roč.,1.díl, Nová škola Brno</a:t>
            </a:r>
          </a:p>
          <a:p>
            <a:r>
              <a:rPr lang="cs-CZ" sz="2400" dirty="0" smtClean="0"/>
              <a:t>Vlastní tvorba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5875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82</TotalTime>
  <Words>374</Words>
  <Application>Microsoft Office PowerPoint</Application>
  <PresentationFormat>Předvádění na obrazovce (4:3)</PresentationFormat>
  <Paragraphs>126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Jana Šulcová</cp:lastModifiedBy>
  <cp:revision>11</cp:revision>
  <dcterms:created xsi:type="dcterms:W3CDTF">2013-06-19T21:28:03Z</dcterms:created>
  <dcterms:modified xsi:type="dcterms:W3CDTF">2013-07-01T10:46:57Z</dcterms:modified>
</cp:coreProperties>
</file>