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57" r:id="rId4"/>
    <p:sldId id="262" r:id="rId5"/>
    <p:sldId id="258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3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 smtClean="0"/>
            <a:t>Název školy: ZŠ a  MŠ, Police nad Metují, okres Náchod</a:t>
          </a:r>
          <a:endParaRPr lang="cs-CZ" sz="16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400" dirty="0"/>
            <a:t>Autor: </a:t>
          </a:r>
          <a:r>
            <a:rPr lang="cs-CZ" sz="1400" dirty="0" smtClean="0"/>
            <a:t>Mgr. Jana Šulcová</a:t>
          </a:r>
          <a:endParaRPr lang="cs-CZ" sz="14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300" dirty="0"/>
            <a:t>Název : </a:t>
          </a:r>
          <a:r>
            <a:rPr lang="cs-CZ" sz="1400" b="1" dirty="0" smtClean="0"/>
            <a:t>VY_32_INOVACE_4A_08</a:t>
          </a:r>
          <a:r>
            <a:rPr lang="cs-CZ" sz="1300" b="1" dirty="0" smtClean="0"/>
            <a:t>   </a:t>
          </a:r>
          <a:r>
            <a:rPr lang="cs-CZ" sz="1300" b="1" dirty="0" err="1" smtClean="0"/>
            <a:t>Téma:Mluvnické</a:t>
          </a:r>
          <a:r>
            <a:rPr lang="cs-CZ" sz="1300" b="1" dirty="0" smtClean="0"/>
            <a:t> kategorie podstatných jmen</a:t>
          </a:r>
          <a:endParaRPr lang="cs-CZ" sz="1300" b="1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 Český jazyk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 custScaleX="93856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8A9EE6F-51BC-4127-8A95-FE9AF0693D64}" type="presOf" srcId="{C73C7642-F245-4585-8F88-243F9FAEF6CA}" destId="{304CA11A-E17E-4999-A128-C72BF543B20D}" srcOrd="0" destOrd="0" presId="urn:microsoft.com/office/officeart/2005/8/layout/target3"/>
    <dgm:cxn modelId="{A6869523-7BBF-4817-98CF-B1D7BF398E81}" type="presOf" srcId="{EBC41103-E2E5-4D48-9B4B-425520D3D098}" destId="{F732C171-B6A8-40AC-BE86-9061B3C3D3B8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FB35E48E-C5AF-4E30-BE9B-1264C449D273}" type="presOf" srcId="{FBBFC3EA-9D9D-4F3A-BEA6-9C2C0E46BF20}" destId="{3F478621-DC04-4E99-8ED0-6EF817E39D41}" srcOrd="1" destOrd="0" presId="urn:microsoft.com/office/officeart/2005/8/layout/target3"/>
    <dgm:cxn modelId="{95F22905-F5B8-4B5A-A3AC-9F60B0DD0917}" type="presOf" srcId="{445C7998-7549-48B0-BD68-D4F0167F02E5}" destId="{4D19AB04-24FA-40C2-B203-52AE3D15E171}" srcOrd="1" destOrd="0" presId="urn:microsoft.com/office/officeart/2005/8/layout/target3"/>
    <dgm:cxn modelId="{272E5182-9F08-4E41-94DF-B77CD5284E87}" type="presOf" srcId="{FBBFC3EA-9D9D-4F3A-BEA6-9C2C0E46BF20}" destId="{601CDFA2-8205-4060-95D5-B0A001D0D0E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F0EE59F5-3466-46EE-9BB3-07191AD8B419}" type="presOf" srcId="{019433A1-1324-4DE1-9E6F-32B851095F74}" destId="{83FE2C4A-F11C-43B1-9923-1AFAA324438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7278192A-BDBE-47BA-B89B-54277F564EEF}" type="presOf" srcId="{39F8B381-5807-488E-AC22-73DD4140ED4A}" destId="{71045F8C-00FA-488E-A7BD-E2E6753D979D}" srcOrd="0" destOrd="0" presId="urn:microsoft.com/office/officeart/2005/8/layout/target3"/>
    <dgm:cxn modelId="{D7DBC8EA-7146-455F-9D40-2EBD6D89E181}" type="presOf" srcId="{C73C7642-F245-4585-8F88-243F9FAEF6CA}" destId="{0E0F4EFC-82FA-4EC4-801E-BC2F931EC339}" srcOrd="1" destOrd="0" presId="urn:microsoft.com/office/officeart/2005/8/layout/target3"/>
    <dgm:cxn modelId="{D53BCBA6-7676-4981-9C6F-4048CCA66613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FEEED6F-38B7-4DE5-B949-6681123570DF}" type="presOf" srcId="{9F18DD90-522E-4A06-9EDB-3FF7C7EB6637}" destId="{932F2F5B-E5E6-4E00-9503-10413FFBA7E0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C69EFF31-7905-4636-A60D-39CCB1395E08}" type="presOf" srcId="{445C7998-7549-48B0-BD68-D4F0167F02E5}" destId="{BC35EE03-4121-4EF9-923D-7CB6D30D358D}" srcOrd="0" destOrd="0" presId="urn:microsoft.com/office/officeart/2005/8/layout/target3"/>
    <dgm:cxn modelId="{A09F06AF-85CA-4884-BB9D-03F19B04ABC2}" type="presOf" srcId="{9F18DD90-522E-4A06-9EDB-3FF7C7EB6637}" destId="{D102FEF8-6917-41D2-AE5D-914C1EA8F84A}" srcOrd="0" destOrd="0" presId="urn:microsoft.com/office/officeart/2005/8/layout/target3"/>
    <dgm:cxn modelId="{C3B2B752-31BF-421F-994D-4BB347D119F1}" type="presOf" srcId="{019433A1-1324-4DE1-9E6F-32B851095F74}" destId="{CC1D5B29-8413-4412-9F6D-55E531B84639}" srcOrd="0" destOrd="0" presId="urn:microsoft.com/office/officeart/2005/8/layout/target3"/>
    <dgm:cxn modelId="{A9851C1B-1BD8-42E7-BC25-DF1B10441543}" type="presOf" srcId="{0C6E1E16-08A6-4B86-AB9F-749A7749D4C9}" destId="{D8344A4C-A59C-418B-AE84-1CF03F62012F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420FFE00-A4BC-4991-8AE5-B43851ADCE69}" type="presOf" srcId="{0C6E1E16-08A6-4B86-AB9F-749A7749D4C9}" destId="{B7652895-8F40-40B1-8BC2-AD2A1592E4B6}" srcOrd="1" destOrd="0" presId="urn:microsoft.com/office/officeart/2005/8/layout/target3"/>
    <dgm:cxn modelId="{70CD1CC0-F717-425A-B52C-470450EEE27E}" type="presParOf" srcId="{71045F8C-00FA-488E-A7BD-E2E6753D979D}" destId="{3577EC6B-C980-4F34-8C69-4365E7B8FC8C}" srcOrd="0" destOrd="0" presId="urn:microsoft.com/office/officeart/2005/8/layout/target3"/>
    <dgm:cxn modelId="{CFA68C14-3AF7-4AAF-89D4-C28280DB4861}" type="presParOf" srcId="{71045F8C-00FA-488E-A7BD-E2E6753D979D}" destId="{6940EB87-DC1D-4BC3-9408-9AC2E1FFC039}" srcOrd="1" destOrd="0" presId="urn:microsoft.com/office/officeart/2005/8/layout/target3"/>
    <dgm:cxn modelId="{C8931A68-A107-42E7-85B3-1150B2A94FDA}" type="presParOf" srcId="{71045F8C-00FA-488E-A7BD-E2E6753D979D}" destId="{BC35EE03-4121-4EF9-923D-7CB6D30D358D}" srcOrd="2" destOrd="0" presId="urn:microsoft.com/office/officeart/2005/8/layout/target3"/>
    <dgm:cxn modelId="{BBB3FA2A-AF7A-4ACA-89C4-36545B413EDE}" type="presParOf" srcId="{71045F8C-00FA-488E-A7BD-E2E6753D979D}" destId="{D3840DFA-901C-4049-8AB2-27AC2BA34540}" srcOrd="3" destOrd="0" presId="urn:microsoft.com/office/officeart/2005/8/layout/target3"/>
    <dgm:cxn modelId="{79D68C8E-A0C8-4D52-BE14-40F8CE954069}" type="presParOf" srcId="{71045F8C-00FA-488E-A7BD-E2E6753D979D}" destId="{5BDA8D49-C64C-4FDF-ACCF-171444A32B21}" srcOrd="4" destOrd="0" presId="urn:microsoft.com/office/officeart/2005/8/layout/target3"/>
    <dgm:cxn modelId="{C690CD71-3A1D-42B9-AF30-32A79ED85E99}" type="presParOf" srcId="{71045F8C-00FA-488E-A7BD-E2E6753D979D}" destId="{D8344A4C-A59C-418B-AE84-1CF03F62012F}" srcOrd="5" destOrd="0" presId="urn:microsoft.com/office/officeart/2005/8/layout/target3"/>
    <dgm:cxn modelId="{333E8E88-86C1-45C1-9DD5-F7F53E5C1092}" type="presParOf" srcId="{71045F8C-00FA-488E-A7BD-E2E6753D979D}" destId="{57DDA582-354B-4295-AE97-083B34E96D1A}" srcOrd="6" destOrd="0" presId="urn:microsoft.com/office/officeart/2005/8/layout/target3"/>
    <dgm:cxn modelId="{94E40C87-7041-4467-A66C-A128924AE35F}" type="presParOf" srcId="{71045F8C-00FA-488E-A7BD-E2E6753D979D}" destId="{4A11C032-4DF2-44E5-8C80-1286B3D4B133}" srcOrd="7" destOrd="0" presId="urn:microsoft.com/office/officeart/2005/8/layout/target3"/>
    <dgm:cxn modelId="{15E86F36-3660-4525-A9DF-DECE07C0E448}" type="presParOf" srcId="{71045F8C-00FA-488E-A7BD-E2E6753D979D}" destId="{601CDFA2-8205-4060-95D5-B0A001D0D0E3}" srcOrd="8" destOrd="0" presId="urn:microsoft.com/office/officeart/2005/8/layout/target3"/>
    <dgm:cxn modelId="{E9E6139B-3137-4AA6-8327-75B7EC1B10C4}" type="presParOf" srcId="{71045F8C-00FA-488E-A7BD-E2E6753D979D}" destId="{EA95FEE9-5F68-48C7-93BB-0F8C419DA96D}" srcOrd="9" destOrd="0" presId="urn:microsoft.com/office/officeart/2005/8/layout/target3"/>
    <dgm:cxn modelId="{D81DAAA6-B302-4544-BFCF-F61B9E80734E}" type="presParOf" srcId="{71045F8C-00FA-488E-A7BD-E2E6753D979D}" destId="{BB3828A8-1683-43A3-8BCA-2995B7EAE8F3}" srcOrd="10" destOrd="0" presId="urn:microsoft.com/office/officeart/2005/8/layout/target3"/>
    <dgm:cxn modelId="{CBD86FBC-BE35-49A5-8E07-B66060F9E8B2}" type="presParOf" srcId="{71045F8C-00FA-488E-A7BD-E2E6753D979D}" destId="{CC1D5B29-8413-4412-9F6D-55E531B84639}" srcOrd="11" destOrd="0" presId="urn:microsoft.com/office/officeart/2005/8/layout/target3"/>
    <dgm:cxn modelId="{AA7CC615-56FE-4938-AAB8-ABDCD9D706DB}" type="presParOf" srcId="{71045F8C-00FA-488E-A7BD-E2E6753D979D}" destId="{AEEDACE7-4427-455B-A155-2C3381828BD7}" srcOrd="12" destOrd="0" presId="urn:microsoft.com/office/officeart/2005/8/layout/target3"/>
    <dgm:cxn modelId="{22FA3D45-97C8-4640-A41E-4889E1EFF472}" type="presParOf" srcId="{71045F8C-00FA-488E-A7BD-E2E6753D979D}" destId="{7C8531F2-00DF-4DB1-A6C6-AF46193E1BBF}" srcOrd="13" destOrd="0" presId="urn:microsoft.com/office/officeart/2005/8/layout/target3"/>
    <dgm:cxn modelId="{DFE48645-9BC0-4581-96AB-3C57C84E52D9}" type="presParOf" srcId="{71045F8C-00FA-488E-A7BD-E2E6753D979D}" destId="{304CA11A-E17E-4999-A128-C72BF543B20D}" srcOrd="14" destOrd="0" presId="urn:microsoft.com/office/officeart/2005/8/layout/target3"/>
    <dgm:cxn modelId="{23546817-B0A2-47B1-8E84-740C9FC5AB75}" type="presParOf" srcId="{71045F8C-00FA-488E-A7BD-E2E6753D979D}" destId="{C67EF5F7-B425-49AF-82F9-2446588ED851}" srcOrd="15" destOrd="0" presId="urn:microsoft.com/office/officeart/2005/8/layout/target3"/>
    <dgm:cxn modelId="{FB4CAC71-D714-448C-9417-CB752775B2DF}" type="presParOf" srcId="{71045F8C-00FA-488E-A7BD-E2E6753D979D}" destId="{14E80F71-B028-4CCE-8C5A-7AE67F9A28C6}" srcOrd="16" destOrd="0" presId="urn:microsoft.com/office/officeart/2005/8/layout/target3"/>
    <dgm:cxn modelId="{0A5475B9-5DDB-45F5-956C-20D625A11408}" type="presParOf" srcId="{71045F8C-00FA-488E-A7BD-E2E6753D979D}" destId="{F732C171-B6A8-40AC-BE86-9061B3C3D3B8}" srcOrd="17" destOrd="0" presId="urn:microsoft.com/office/officeart/2005/8/layout/target3"/>
    <dgm:cxn modelId="{1EA07BC2-A8B1-453E-97DC-D63EE998AFF9}" type="presParOf" srcId="{71045F8C-00FA-488E-A7BD-E2E6753D979D}" destId="{D8C5187E-68B6-4E2E-86D0-57087190219B}" srcOrd="18" destOrd="0" presId="urn:microsoft.com/office/officeart/2005/8/layout/target3"/>
    <dgm:cxn modelId="{41A61CF3-F7FD-4623-8E14-5A31335E3E89}" type="presParOf" srcId="{71045F8C-00FA-488E-A7BD-E2E6753D979D}" destId="{1A909E4D-639C-4CB7-A7CE-FC1133FAA37E}" srcOrd="19" destOrd="0" presId="urn:microsoft.com/office/officeart/2005/8/layout/target3"/>
    <dgm:cxn modelId="{57979515-0A21-4D97-9E5C-884BCD7423F9}" type="presParOf" srcId="{71045F8C-00FA-488E-A7BD-E2E6753D979D}" destId="{D102FEF8-6917-41D2-AE5D-914C1EA8F84A}" srcOrd="20" destOrd="0" presId="urn:microsoft.com/office/officeart/2005/8/layout/target3"/>
    <dgm:cxn modelId="{C18E61F1-9BC8-4039-BFFD-03934C80A02A}" type="presParOf" srcId="{71045F8C-00FA-488E-A7BD-E2E6753D979D}" destId="{4D19AB04-24FA-40C2-B203-52AE3D15E171}" srcOrd="21" destOrd="0" presId="urn:microsoft.com/office/officeart/2005/8/layout/target3"/>
    <dgm:cxn modelId="{A30B2E91-9AFC-4991-A3CB-FA2E504627C7}" type="presParOf" srcId="{71045F8C-00FA-488E-A7BD-E2E6753D979D}" destId="{B7652895-8F40-40B1-8BC2-AD2A1592E4B6}" srcOrd="22" destOrd="0" presId="urn:microsoft.com/office/officeart/2005/8/layout/target3"/>
    <dgm:cxn modelId="{347558EF-A11E-40B0-BE19-E74F9ACEA317}" type="presParOf" srcId="{71045F8C-00FA-488E-A7BD-E2E6753D979D}" destId="{3F478621-DC04-4E99-8ED0-6EF817E39D41}" srcOrd="23" destOrd="0" presId="urn:microsoft.com/office/officeart/2005/8/layout/target3"/>
    <dgm:cxn modelId="{3E259CC6-0820-4EB6-B832-76CDB620EC26}" type="presParOf" srcId="{71045F8C-00FA-488E-A7BD-E2E6753D979D}" destId="{83FE2C4A-F11C-43B1-9923-1AFAA3244381}" srcOrd="24" destOrd="0" presId="urn:microsoft.com/office/officeart/2005/8/layout/target3"/>
    <dgm:cxn modelId="{132AABC3-AC14-4643-AF0E-F085B19619AB}" type="presParOf" srcId="{71045F8C-00FA-488E-A7BD-E2E6753D979D}" destId="{0E0F4EFC-82FA-4EC4-801E-BC2F931EC339}" srcOrd="25" destOrd="0" presId="urn:microsoft.com/office/officeart/2005/8/layout/target3"/>
    <dgm:cxn modelId="{DC1B0CA9-6F9C-4C19-8FD1-40056AC4F29D}" type="presParOf" srcId="{71045F8C-00FA-488E-A7BD-E2E6753D979D}" destId="{D3CEBA79-51F7-49AC-8104-9DE2B978BFF4}" srcOrd="26" destOrd="0" presId="urn:microsoft.com/office/officeart/2005/8/layout/target3"/>
    <dgm:cxn modelId="{5CE16669-A95A-41F2-9BE3-BC2578476D37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8" cy="40324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dk2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C35EE03-4121-4EF9-923D-7CB6D30D358D}">
      <dsp:nvSpPr>
        <dsp:cNvPr id="0" name=""/>
        <dsp:cNvSpPr/>
      </dsp:nvSpPr>
      <dsp:spPr>
        <a:xfrm>
          <a:off x="2016224" y="0"/>
          <a:ext cx="5760640" cy="4032448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 MŠ, Police nad Metují, okres Náchod</a:t>
          </a:r>
          <a:endParaRPr lang="cs-CZ" sz="1600" kern="1200" dirty="0"/>
        </a:p>
      </dsp:txBody>
      <dsp:txXfrm>
        <a:off x="2016224" y="0"/>
        <a:ext cx="5760640" cy="403244"/>
      </dsp:txXfrm>
    </dsp:sp>
    <dsp:sp modelId="{5BDA8D49-C64C-4FDF-ACCF-171444A32B21}">
      <dsp:nvSpPr>
        <dsp:cNvPr id="0" name=""/>
        <dsp:cNvSpPr/>
      </dsp:nvSpPr>
      <dsp:spPr>
        <a:xfrm>
          <a:off x="302433" y="403244"/>
          <a:ext cx="3427581" cy="34275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dk2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8344A4C-A59C-418B-AE84-1CF03F62012F}">
      <dsp:nvSpPr>
        <dsp:cNvPr id="0" name=""/>
        <dsp:cNvSpPr/>
      </dsp:nvSpPr>
      <dsp:spPr>
        <a:xfrm>
          <a:off x="2016224" y="403244"/>
          <a:ext cx="5760640" cy="3427581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16224" y="403244"/>
        <a:ext cx="5760640" cy="403244"/>
      </dsp:txXfrm>
    </dsp:sp>
    <dsp:sp modelId="{4A11C032-4DF2-44E5-8C80-1286B3D4B133}">
      <dsp:nvSpPr>
        <dsp:cNvPr id="0" name=""/>
        <dsp:cNvSpPr/>
      </dsp:nvSpPr>
      <dsp:spPr>
        <a:xfrm>
          <a:off x="604866" y="806488"/>
          <a:ext cx="2822714" cy="2822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dk2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01CDFA2-8205-4060-95D5-B0A001D0D0E3}">
      <dsp:nvSpPr>
        <dsp:cNvPr id="0" name=""/>
        <dsp:cNvSpPr/>
      </dsp:nvSpPr>
      <dsp:spPr>
        <a:xfrm>
          <a:off x="2193190" y="806488"/>
          <a:ext cx="5406706" cy="2822714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Jana Šulcová</a:t>
          </a:r>
          <a:endParaRPr lang="cs-CZ" sz="1400" kern="1200" dirty="0"/>
        </a:p>
      </dsp:txBody>
      <dsp:txXfrm>
        <a:off x="2193190" y="806488"/>
        <a:ext cx="5406706" cy="403244"/>
      </dsp:txXfrm>
    </dsp:sp>
    <dsp:sp modelId="{BB3828A8-1683-43A3-8BCA-2995B7EAE8F3}">
      <dsp:nvSpPr>
        <dsp:cNvPr id="0" name=""/>
        <dsp:cNvSpPr/>
      </dsp:nvSpPr>
      <dsp:spPr>
        <a:xfrm>
          <a:off x="907299" y="1209732"/>
          <a:ext cx="2217848" cy="22178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dk2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C1D5B29-8413-4412-9F6D-55E531B84639}">
      <dsp:nvSpPr>
        <dsp:cNvPr id="0" name=""/>
        <dsp:cNvSpPr/>
      </dsp:nvSpPr>
      <dsp:spPr>
        <a:xfrm>
          <a:off x="2016224" y="1209732"/>
          <a:ext cx="5760640" cy="2217848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400" b="1" kern="1200" dirty="0" smtClean="0"/>
            <a:t>VY_32_INOVACE_4A_08</a:t>
          </a:r>
          <a:r>
            <a:rPr lang="cs-CZ" sz="1300" b="1" kern="1200" dirty="0" smtClean="0"/>
            <a:t>   </a:t>
          </a:r>
          <a:r>
            <a:rPr lang="cs-CZ" sz="1300" b="1" kern="1200" dirty="0" err="1" smtClean="0"/>
            <a:t>Téma:Mluvnické</a:t>
          </a:r>
          <a:r>
            <a:rPr lang="cs-CZ" sz="1300" b="1" kern="1200" dirty="0" smtClean="0"/>
            <a:t> kategorie podstatných jmen</a:t>
          </a:r>
          <a:endParaRPr lang="cs-CZ" sz="1300" b="1" kern="1200" dirty="0"/>
        </a:p>
      </dsp:txBody>
      <dsp:txXfrm>
        <a:off x="2016224" y="1209732"/>
        <a:ext cx="5760640" cy="403248"/>
      </dsp:txXfrm>
    </dsp:sp>
    <dsp:sp modelId="{7C8531F2-00DF-4DB1-A6C6-AF46193E1BBF}">
      <dsp:nvSpPr>
        <dsp:cNvPr id="0" name=""/>
        <dsp:cNvSpPr/>
      </dsp:nvSpPr>
      <dsp:spPr>
        <a:xfrm>
          <a:off x="1209735" y="1612981"/>
          <a:ext cx="1612977" cy="16129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dk2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04CA11A-E17E-4999-A128-C72BF543B20D}">
      <dsp:nvSpPr>
        <dsp:cNvPr id="0" name=""/>
        <dsp:cNvSpPr/>
      </dsp:nvSpPr>
      <dsp:spPr>
        <a:xfrm>
          <a:off x="2016224" y="1612981"/>
          <a:ext cx="5760640" cy="1612977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 Český jazyk 5. ročník</a:t>
          </a:r>
          <a:endParaRPr lang="cs-CZ" sz="1900" kern="1200" dirty="0"/>
        </a:p>
      </dsp:txBody>
      <dsp:txXfrm>
        <a:off x="2016224" y="1612981"/>
        <a:ext cx="5760640" cy="403244"/>
      </dsp:txXfrm>
    </dsp:sp>
    <dsp:sp modelId="{14E80F71-B028-4CCE-8C5A-7AE67F9A28C6}">
      <dsp:nvSpPr>
        <dsp:cNvPr id="0" name=""/>
        <dsp:cNvSpPr/>
      </dsp:nvSpPr>
      <dsp:spPr>
        <a:xfrm>
          <a:off x="1512168" y="2016225"/>
          <a:ext cx="1008110" cy="10081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dk2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732C171-B6A8-40AC-BE86-9061B3C3D3B8}">
      <dsp:nvSpPr>
        <dsp:cNvPr id="0" name=""/>
        <dsp:cNvSpPr/>
      </dsp:nvSpPr>
      <dsp:spPr>
        <a:xfrm>
          <a:off x="2016224" y="2016225"/>
          <a:ext cx="5760640" cy="100811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16224" y="2016225"/>
        <a:ext cx="5760640" cy="403244"/>
      </dsp:txXfrm>
    </dsp:sp>
    <dsp:sp modelId="{1A909E4D-639C-4CB7-A7CE-FC1133FAA37E}">
      <dsp:nvSpPr>
        <dsp:cNvPr id="0" name=""/>
        <dsp:cNvSpPr/>
      </dsp:nvSpPr>
      <dsp:spPr>
        <a:xfrm>
          <a:off x="1814601" y="2419469"/>
          <a:ext cx="403244" cy="4032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dk2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102FEF8-6917-41D2-AE5D-914C1EA8F84A}">
      <dsp:nvSpPr>
        <dsp:cNvPr id="0" name=""/>
        <dsp:cNvSpPr/>
      </dsp:nvSpPr>
      <dsp:spPr>
        <a:xfrm>
          <a:off x="2016224" y="2419469"/>
          <a:ext cx="5760640" cy="403244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16224" y="2419469"/>
        <a:ext cx="5760640" cy="403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EC54EED8-5811-4D06-94F7-60137B527968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14AC5463-672B-4D16-9B10-A46C9506D3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4EED8-5811-4D06-94F7-60137B527968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C5463-672B-4D16-9B10-A46C9506D3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4EED8-5811-4D06-94F7-60137B527968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C5463-672B-4D16-9B10-A46C9506D3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4EED8-5811-4D06-94F7-60137B527968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C5463-672B-4D16-9B10-A46C9506D3D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4EED8-5811-4D06-94F7-60137B527968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C5463-672B-4D16-9B10-A46C9506D3D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4EED8-5811-4D06-94F7-60137B527968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C5463-672B-4D16-9B10-A46C9506D3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4EED8-5811-4D06-94F7-60137B527968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C5463-672B-4D16-9B10-A46C9506D3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EC54EED8-5811-4D06-94F7-60137B527968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14AC5463-672B-4D16-9B10-A46C9506D3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EC54EED8-5811-4D06-94F7-60137B527968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14AC5463-672B-4D16-9B10-A46C9506D3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4EED8-5811-4D06-94F7-60137B527968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C5463-672B-4D16-9B10-A46C9506D3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4EED8-5811-4D06-94F7-60137B527968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C5463-672B-4D16-9B10-A46C9506D3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C54EED8-5811-4D06-94F7-60137B527968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4AC5463-672B-4D16-9B10-A46C9506D3D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12005542"/>
              </p:ext>
            </p:extLst>
          </p:nvPr>
        </p:nvGraphicFramePr>
        <p:xfrm>
          <a:off x="899592" y="1700808"/>
          <a:ext cx="777686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05044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03648" y="476672"/>
            <a:ext cx="6512511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528" y="1412776"/>
            <a:ext cx="8424936" cy="46805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prezentace pro žáky 5.ročníku  ZŠ,  předmět český jazyk</a:t>
            </a:r>
          </a:p>
          <a:p>
            <a:r>
              <a:rPr lang="cs-CZ" sz="2400" dirty="0" smtClean="0"/>
              <a:t>žáci určují  mluvnické kategorie podstatný jmen</a:t>
            </a:r>
          </a:p>
          <a:p>
            <a:r>
              <a:rPr lang="cs-CZ" sz="2400" dirty="0" smtClean="0"/>
              <a:t>na interaktivní tabuli probíhá společná práce</a:t>
            </a:r>
          </a:p>
          <a:p>
            <a:r>
              <a:rPr lang="cs-CZ" sz="2400" dirty="0" smtClean="0"/>
              <a:t>možno vytisknout jako pracovní list pro práci ve skupinách nebo pro samostatnou práci</a:t>
            </a:r>
          </a:p>
          <a:p>
            <a:pPr marL="45720" indent="0">
              <a:buFont typeface="Arial" pitchFamily="34" charset="0"/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50976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0297074"/>
              </p:ext>
            </p:extLst>
          </p:nvPr>
        </p:nvGraphicFramePr>
        <p:xfrm>
          <a:off x="323528" y="1916832"/>
          <a:ext cx="8352927" cy="32678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607480"/>
                <a:gridCol w="1592763"/>
                <a:gridCol w="788171"/>
                <a:gridCol w="788171"/>
                <a:gridCol w="788171"/>
                <a:gridCol w="788171"/>
              </a:tblGrid>
              <a:tr h="442118"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 smtClean="0">
                          <a:effectLst/>
                        </a:rPr>
                        <a:t>pád. </a:t>
                      </a:r>
                      <a:r>
                        <a:rPr lang="cs-CZ" sz="2400" u="none" strike="noStrike" dirty="0">
                          <a:effectLst/>
                        </a:rPr>
                        <a:t>otázka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pád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číslo 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rod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vzor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7095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obdivovat </a:t>
                      </a:r>
                      <a:r>
                        <a:rPr lang="cs-CZ" sz="2800" b="1" u="none" strike="noStrike" dirty="0">
                          <a:effectLst/>
                        </a:rPr>
                        <a:t>Brno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7095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smál se vtipným </a:t>
                      </a:r>
                      <a:r>
                        <a:rPr lang="cs-CZ" sz="2800" b="1" u="none" strike="noStrike" dirty="0">
                          <a:effectLst/>
                        </a:rPr>
                        <a:t>přáním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7095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zalezl </a:t>
                      </a:r>
                      <a:r>
                        <a:rPr lang="cs-CZ" sz="2800" u="none" strike="noStrike" dirty="0">
                          <a:effectLst/>
                        </a:rPr>
                        <a:t>do </a:t>
                      </a:r>
                      <a:r>
                        <a:rPr lang="cs-CZ" sz="2800" b="1" u="none" strike="noStrike" dirty="0">
                          <a:effectLst/>
                        </a:rPr>
                        <a:t>bahna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7095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článek o </a:t>
                      </a:r>
                      <a:r>
                        <a:rPr lang="cs-CZ" sz="2800" b="1" u="none" strike="noStrike" dirty="0">
                          <a:effectLst/>
                        </a:rPr>
                        <a:t>mláďatech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7095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u="none" strike="noStrike" dirty="0">
                          <a:effectLst/>
                        </a:rPr>
                        <a:t>Slůňata</a:t>
                      </a:r>
                      <a:r>
                        <a:rPr lang="cs-CZ" sz="2800" u="none" strike="noStrike" dirty="0">
                          <a:effectLst/>
                        </a:rPr>
                        <a:t> ochutnejte!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7095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odpověděl </a:t>
                      </a:r>
                      <a:r>
                        <a:rPr lang="cs-CZ" sz="2800" b="1" u="none" strike="noStrike" dirty="0">
                          <a:effectLst/>
                        </a:rPr>
                        <a:t>odpůrci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>
                          <a:effectLst/>
                        </a:rPr>
                        <a:t> </a:t>
                      </a:r>
                      <a:endParaRPr lang="cs-CZ" sz="28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71600" y="803732"/>
            <a:ext cx="39478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Urči u podstatných jmen: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657816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2616155"/>
              </p:ext>
            </p:extLst>
          </p:nvPr>
        </p:nvGraphicFramePr>
        <p:xfrm>
          <a:off x="323528" y="1916832"/>
          <a:ext cx="8496944" cy="32678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607480"/>
                <a:gridCol w="1649104"/>
                <a:gridCol w="731830"/>
                <a:gridCol w="636322"/>
                <a:gridCol w="720080"/>
                <a:gridCol w="1152128"/>
              </a:tblGrid>
              <a:tr h="442118"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 smtClean="0">
                          <a:effectLst/>
                        </a:rPr>
                        <a:t>pád. </a:t>
                      </a:r>
                      <a:r>
                        <a:rPr lang="cs-CZ" sz="2400" u="none" strike="noStrike" dirty="0">
                          <a:effectLst/>
                        </a:rPr>
                        <a:t>otázka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pád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číslo 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rod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vzor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7095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obdivovat </a:t>
                      </a:r>
                      <a:r>
                        <a:rPr lang="cs-CZ" sz="2800" b="1" u="none" strike="noStrike" dirty="0">
                          <a:effectLst/>
                        </a:rPr>
                        <a:t>Brno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koho,co</a:t>
                      </a:r>
                      <a:r>
                        <a:rPr lang="cs-CZ" sz="2400" u="none" strike="noStrike" dirty="0" smtClean="0">
                          <a:effectLst/>
                        </a:rPr>
                        <a:t>?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4.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j.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stř</a:t>
                      </a:r>
                      <a:r>
                        <a:rPr lang="cs-CZ" sz="2400" u="none" strike="noStrike" dirty="0" smtClean="0">
                          <a:effectLst/>
                        </a:rPr>
                        <a:t>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město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7095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smál se vtipným </a:t>
                      </a:r>
                      <a:r>
                        <a:rPr lang="cs-CZ" sz="2800" b="1" u="none" strike="noStrike" dirty="0">
                          <a:effectLst/>
                        </a:rPr>
                        <a:t>přáním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komu,čemu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3.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mn.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stř</a:t>
                      </a:r>
                      <a:r>
                        <a:rPr lang="cs-CZ" sz="2400" u="none" strike="noStrike" dirty="0" smtClean="0">
                          <a:effectLst/>
                        </a:rPr>
                        <a:t>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stavení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7095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zalezl </a:t>
                      </a:r>
                      <a:r>
                        <a:rPr lang="cs-CZ" sz="2800" u="none" strike="noStrike" dirty="0">
                          <a:effectLst/>
                        </a:rPr>
                        <a:t>do </a:t>
                      </a:r>
                      <a:r>
                        <a:rPr lang="cs-CZ" sz="2800" b="1" u="none" strike="noStrike" dirty="0">
                          <a:effectLst/>
                        </a:rPr>
                        <a:t>bahna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koho,čeho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2.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j.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stř</a:t>
                      </a:r>
                      <a:r>
                        <a:rPr lang="cs-CZ" sz="2400" u="none" strike="noStrike" dirty="0" smtClean="0">
                          <a:effectLst/>
                        </a:rPr>
                        <a:t>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město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7095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článek o </a:t>
                      </a:r>
                      <a:r>
                        <a:rPr lang="cs-CZ" sz="2800" b="1" u="none" strike="noStrike" dirty="0">
                          <a:effectLst/>
                        </a:rPr>
                        <a:t>mláďatech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kom,čem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6.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mn.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stř</a:t>
                      </a:r>
                      <a:r>
                        <a:rPr lang="cs-CZ" sz="2400" u="none" strike="noStrike" dirty="0" smtClean="0">
                          <a:effectLst/>
                        </a:rPr>
                        <a:t>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kuře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7095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u="none" strike="noStrike" dirty="0">
                          <a:effectLst/>
                        </a:rPr>
                        <a:t>Slůňata</a:t>
                      </a:r>
                      <a:r>
                        <a:rPr lang="cs-CZ" sz="2800" u="none" strike="noStrike" dirty="0">
                          <a:effectLst/>
                        </a:rPr>
                        <a:t> ochutnejte!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 smtClean="0">
                          <a:effectLst/>
                        </a:rPr>
                        <a:t> 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osl</a:t>
                      </a:r>
                      <a:r>
                        <a:rPr lang="cs-CZ" sz="2400" u="none" strike="noStrike" dirty="0" smtClean="0">
                          <a:effectLst/>
                        </a:rPr>
                        <a:t>.,voláme</a:t>
                      </a:r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5.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mn.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stř</a:t>
                      </a:r>
                      <a:r>
                        <a:rPr lang="cs-CZ" sz="2400" u="none" strike="noStrike" dirty="0" smtClean="0">
                          <a:effectLst/>
                        </a:rPr>
                        <a:t>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kuře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7095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odpověděl </a:t>
                      </a:r>
                      <a:r>
                        <a:rPr lang="cs-CZ" sz="2800" b="1" u="none" strike="noStrike" dirty="0">
                          <a:effectLst/>
                        </a:rPr>
                        <a:t>odpůrci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komu,čemu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3.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mn.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m.ži</a:t>
                      </a:r>
                      <a:r>
                        <a:rPr lang="cs-CZ" sz="2400" u="none" strike="noStrike" dirty="0" smtClean="0">
                          <a:effectLst/>
                        </a:rPr>
                        <a:t>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soudce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71600" y="803732"/>
            <a:ext cx="15642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Kontrola: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3921372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4041234"/>
              </p:ext>
            </p:extLst>
          </p:nvPr>
        </p:nvGraphicFramePr>
        <p:xfrm>
          <a:off x="395536" y="1795463"/>
          <a:ext cx="8424937" cy="32670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880320"/>
                <a:gridCol w="2160541"/>
                <a:gridCol w="846019"/>
                <a:gridCol w="846019"/>
                <a:gridCol w="846019"/>
                <a:gridCol w="846019"/>
              </a:tblGrid>
              <a:tr h="466725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pádová otázka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pád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číslo 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rod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vzor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67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na </a:t>
                      </a:r>
                      <a:r>
                        <a:rPr lang="cs-CZ" sz="2800" b="1" u="none" strike="noStrike" dirty="0">
                          <a:effectLst/>
                        </a:rPr>
                        <a:t>borůvkách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67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za pytli </a:t>
                      </a:r>
                      <a:r>
                        <a:rPr lang="cs-CZ" sz="2800" b="1" u="none" strike="noStrike" dirty="0">
                          <a:effectLst/>
                        </a:rPr>
                        <a:t>zrní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67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zapomněl si </a:t>
                      </a:r>
                      <a:r>
                        <a:rPr lang="cs-CZ" sz="2800" b="1" u="none" strike="noStrike" dirty="0">
                          <a:effectLst/>
                        </a:rPr>
                        <a:t>věci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67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v </a:t>
                      </a:r>
                      <a:r>
                        <a:rPr lang="cs-CZ" sz="2800" b="1" u="none" strike="noStrike" dirty="0">
                          <a:effectLst/>
                        </a:rPr>
                        <a:t>rohu</a:t>
                      </a:r>
                      <a:r>
                        <a:rPr lang="cs-CZ" sz="2800" u="none" strike="noStrike" dirty="0">
                          <a:effectLst/>
                        </a:rPr>
                        <a:t> stála židle</a:t>
                      </a:r>
                      <a:endParaRPr lang="cs-CZ" sz="28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67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z </a:t>
                      </a:r>
                      <a:r>
                        <a:rPr lang="cs-CZ" sz="2800" b="1" u="none" strike="noStrike" dirty="0">
                          <a:effectLst/>
                        </a:rPr>
                        <a:t>pekáče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67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nové </a:t>
                      </a:r>
                      <a:r>
                        <a:rPr lang="cs-CZ" sz="2800" b="1" u="none" strike="noStrike" dirty="0">
                          <a:effectLst/>
                        </a:rPr>
                        <a:t>koště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115616" y="830224"/>
            <a:ext cx="39478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Urči u podstatných jmen: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35629337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2186471"/>
              </p:ext>
            </p:extLst>
          </p:nvPr>
        </p:nvGraphicFramePr>
        <p:xfrm>
          <a:off x="395536" y="1795463"/>
          <a:ext cx="8424937" cy="32670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880320"/>
                <a:gridCol w="2160541"/>
                <a:gridCol w="846019"/>
                <a:gridCol w="846019"/>
                <a:gridCol w="846019"/>
                <a:gridCol w="846019"/>
              </a:tblGrid>
              <a:tr h="466725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pádová otázka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pád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číslo 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rod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vzor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67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na </a:t>
                      </a:r>
                      <a:r>
                        <a:rPr lang="cs-CZ" sz="2800" b="1" u="none" strike="noStrike" dirty="0">
                          <a:effectLst/>
                        </a:rPr>
                        <a:t>borůvkách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kom,čem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6.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mn.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ž.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žena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67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za pytli </a:t>
                      </a:r>
                      <a:r>
                        <a:rPr lang="cs-CZ" sz="2800" b="1" u="none" strike="noStrike" dirty="0">
                          <a:effectLst/>
                        </a:rPr>
                        <a:t>zrní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koho,čeho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2.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j.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stř</a:t>
                      </a:r>
                      <a:r>
                        <a:rPr lang="cs-CZ" sz="2400" u="none" strike="noStrike" dirty="0" smtClean="0">
                          <a:effectLst/>
                        </a:rPr>
                        <a:t>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stav.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67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zapomněl si </a:t>
                      </a:r>
                      <a:r>
                        <a:rPr lang="cs-CZ" sz="2800" b="1" u="none" strike="noStrike" dirty="0">
                          <a:effectLst/>
                        </a:rPr>
                        <a:t>věci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koho,co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4.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mn.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ž.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kost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67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v </a:t>
                      </a:r>
                      <a:r>
                        <a:rPr lang="cs-CZ" sz="2800" b="1" u="none" strike="noStrike" dirty="0">
                          <a:effectLst/>
                        </a:rPr>
                        <a:t>rohu</a:t>
                      </a:r>
                      <a:r>
                        <a:rPr lang="cs-CZ" sz="2800" u="none" strike="noStrike" dirty="0">
                          <a:effectLst/>
                        </a:rPr>
                        <a:t> stála židle</a:t>
                      </a:r>
                      <a:endParaRPr lang="cs-CZ" sz="28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kom,čem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6.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j.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m.ne.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hrad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67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z </a:t>
                      </a:r>
                      <a:r>
                        <a:rPr lang="cs-CZ" sz="2800" b="1" u="none" strike="noStrike" dirty="0">
                          <a:effectLst/>
                        </a:rPr>
                        <a:t>pekáče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koho,čeho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2.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j.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m.ne.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stroj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6725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nové </a:t>
                      </a:r>
                      <a:r>
                        <a:rPr lang="cs-CZ" sz="2800" b="1" u="none" strike="noStrike" dirty="0">
                          <a:effectLst/>
                        </a:rPr>
                        <a:t>koště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kdo,co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1.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j.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err="1" smtClean="0">
                          <a:effectLst/>
                        </a:rPr>
                        <a:t>stř</a:t>
                      </a:r>
                      <a:r>
                        <a:rPr lang="cs-CZ" sz="2400" u="none" strike="noStrike" dirty="0" smtClean="0">
                          <a:effectLst/>
                        </a:rPr>
                        <a:t>.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r>
                        <a:rPr lang="cs-CZ" sz="2400" u="none" strike="noStrike" dirty="0" smtClean="0">
                          <a:effectLst/>
                        </a:rPr>
                        <a:t>kuře</a:t>
                      </a:r>
                      <a:endParaRPr lang="cs-CZ" sz="2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971600" y="803732"/>
            <a:ext cx="15642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Kontrola: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39319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404664"/>
            <a:ext cx="6512511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683568" y="1556792"/>
            <a:ext cx="6400800" cy="347472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49535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84</TotalTime>
  <Words>185</Words>
  <Application>Microsoft Office PowerPoint</Application>
  <PresentationFormat>Předvádění na obrazovce (4:3)</PresentationFormat>
  <Paragraphs>180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BBB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Jana Šulcová</cp:lastModifiedBy>
  <cp:revision>6</cp:revision>
  <dcterms:created xsi:type="dcterms:W3CDTF">2013-06-24T19:56:53Z</dcterms:created>
  <dcterms:modified xsi:type="dcterms:W3CDTF">2013-07-01T10:48:20Z</dcterms:modified>
</cp:coreProperties>
</file>