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400" dirty="0" smtClean="0"/>
            <a:t>Název školy:   ZŠ a MŠ, </a:t>
          </a:r>
          <a:r>
            <a:rPr lang="cs-CZ" sz="1400" dirty="0" smtClean="0"/>
            <a:t>Police nad Metují, okres Náchod</a:t>
          </a:r>
          <a:endParaRPr lang="cs-CZ" sz="14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Jana Šulcová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400" dirty="0" smtClean="0"/>
            <a:t>         Název </a:t>
          </a:r>
          <a:r>
            <a:rPr lang="cs-CZ" sz="1400" dirty="0"/>
            <a:t>: </a:t>
          </a:r>
          <a:r>
            <a:rPr lang="cs-CZ" sz="1400" b="1" dirty="0" smtClean="0"/>
            <a:t>VY_32_INOVACE_4A_12 </a:t>
          </a:r>
          <a:r>
            <a:rPr lang="cs-CZ" sz="1400" dirty="0" smtClean="0"/>
            <a:t>Téma:  Přídavná jména přivlastňovací</a:t>
          </a:r>
          <a:endParaRPr lang="cs-CZ" sz="14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 </a:t>
          </a:r>
          <a:r>
            <a:rPr lang="cs-CZ" dirty="0" smtClean="0"/>
            <a:t>Český jazyk  5. 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  <dgm:t>
        <a:bodyPr/>
        <a:lstStyle/>
        <a:p>
          <a:endParaRPr lang="cs-CZ"/>
        </a:p>
      </dgm:t>
    </dgm:pt>
    <dgm:pt modelId="{5BDA8D49-C64C-4FDF-ACCF-171444A32B21}" type="pres">
      <dgm:prSet presAssocID="{0C6E1E16-08A6-4B86-AB9F-749A7749D4C9}" presName="circle2" presStyleLbl="node1" presStyleIdx="1" presStyleCnt="7"/>
      <dgm:spPr/>
      <dgm:t>
        <a:bodyPr/>
        <a:lstStyle/>
        <a:p>
          <a:endParaRPr lang="cs-CZ"/>
        </a:p>
      </dgm:t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  <dgm:t>
        <a:bodyPr/>
        <a:lstStyle/>
        <a:p>
          <a:endParaRPr lang="cs-CZ"/>
        </a:p>
      </dgm:t>
    </dgm:pt>
    <dgm:pt modelId="{4A11C032-4DF2-44E5-8C80-1286B3D4B133}" type="pres">
      <dgm:prSet presAssocID="{FBBFC3EA-9D9D-4F3A-BEA6-9C2C0E46BF20}" presName="circle3" presStyleLbl="node1" presStyleIdx="2" presStyleCnt="7"/>
      <dgm:spPr/>
      <dgm:t>
        <a:bodyPr/>
        <a:lstStyle/>
        <a:p>
          <a:endParaRPr lang="cs-CZ"/>
        </a:p>
      </dgm:t>
    </dgm:pt>
    <dgm:pt modelId="{601CDFA2-8205-4060-95D5-B0A001D0D0E3}" type="pres">
      <dgm:prSet presAssocID="{FBBFC3EA-9D9D-4F3A-BEA6-9C2C0E46BF20}" presName="rect3" presStyleLbl="alignAcc1" presStyleIdx="2" presStyleCnt="7" custScaleX="93856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  <dgm:t>
        <a:bodyPr/>
        <a:lstStyle/>
        <a:p>
          <a:endParaRPr lang="cs-CZ"/>
        </a:p>
      </dgm:t>
    </dgm:pt>
    <dgm:pt modelId="{BB3828A8-1683-43A3-8BCA-2995B7EAE8F3}" type="pres">
      <dgm:prSet presAssocID="{019433A1-1324-4DE1-9E6F-32B851095F74}" presName="circle4" presStyleLbl="node1" presStyleIdx="3" presStyleCnt="7"/>
      <dgm:spPr/>
      <dgm:t>
        <a:bodyPr/>
        <a:lstStyle/>
        <a:p>
          <a:endParaRPr lang="cs-CZ"/>
        </a:p>
      </dgm:t>
    </dgm:pt>
    <dgm:pt modelId="{CC1D5B29-8413-4412-9F6D-55E531B84639}" type="pres">
      <dgm:prSet presAssocID="{019433A1-1324-4DE1-9E6F-32B851095F74}" presName="rect4" presStyleLbl="alignAcc1" presStyleIdx="3" presStyleCnt="7" custScaleX="12739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  <dgm:t>
        <a:bodyPr/>
        <a:lstStyle/>
        <a:p>
          <a:endParaRPr lang="cs-CZ"/>
        </a:p>
      </dgm:t>
    </dgm:pt>
    <dgm:pt modelId="{7C8531F2-00DF-4DB1-A6C6-AF46193E1BBF}" type="pres">
      <dgm:prSet presAssocID="{C73C7642-F245-4585-8F88-243F9FAEF6CA}" presName="circle5" presStyleLbl="node1" presStyleIdx="4" presStyleCnt="7"/>
      <dgm:spPr/>
      <dgm:t>
        <a:bodyPr/>
        <a:lstStyle/>
        <a:p>
          <a:endParaRPr lang="cs-CZ"/>
        </a:p>
      </dgm:t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  <dgm:t>
        <a:bodyPr/>
        <a:lstStyle/>
        <a:p>
          <a:endParaRPr lang="cs-CZ"/>
        </a:p>
      </dgm:t>
    </dgm:pt>
    <dgm:pt modelId="{14E80F71-B028-4CCE-8C5A-7AE67F9A28C6}" type="pres">
      <dgm:prSet presAssocID="{EBC41103-E2E5-4D48-9B4B-425520D3D098}" presName="circle6" presStyleLbl="node1" presStyleIdx="5" presStyleCnt="7"/>
      <dgm:spPr/>
      <dgm:t>
        <a:bodyPr/>
        <a:lstStyle/>
        <a:p>
          <a:endParaRPr lang="cs-CZ"/>
        </a:p>
      </dgm:t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  <dgm:t>
        <a:bodyPr/>
        <a:lstStyle/>
        <a:p>
          <a:endParaRPr lang="cs-CZ"/>
        </a:p>
      </dgm:t>
    </dgm:pt>
    <dgm:pt modelId="{1A909E4D-639C-4CB7-A7CE-FC1133FAA37E}" type="pres">
      <dgm:prSet presAssocID="{9F18DD90-522E-4A06-9EDB-3FF7C7EB6637}" presName="circle7" presStyleLbl="node1" presStyleIdx="6" presStyleCnt="7"/>
      <dgm:spPr/>
      <dgm:t>
        <a:bodyPr/>
        <a:lstStyle/>
        <a:p>
          <a:endParaRPr lang="cs-CZ"/>
        </a:p>
      </dgm:t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EE9C234-877A-4729-9C9A-F61D1CAAE808}" type="presOf" srcId="{0C6E1E16-08A6-4B86-AB9F-749A7749D4C9}" destId="{B7652895-8F40-40B1-8BC2-AD2A1592E4B6}" srcOrd="1" destOrd="0" presId="urn:microsoft.com/office/officeart/2005/8/layout/target3"/>
    <dgm:cxn modelId="{D8832FB7-DF54-4D44-B5D2-321940FBEBD8}" type="presOf" srcId="{0C6E1E16-08A6-4B86-AB9F-749A7749D4C9}" destId="{D8344A4C-A59C-418B-AE84-1CF03F62012F}" srcOrd="0" destOrd="0" presId="urn:microsoft.com/office/officeart/2005/8/layout/target3"/>
    <dgm:cxn modelId="{CDF12661-A6A1-4513-B224-9570E9DB5271}" type="presOf" srcId="{FBBFC3EA-9D9D-4F3A-BEA6-9C2C0E46BF20}" destId="{601CDFA2-8205-4060-95D5-B0A001D0D0E3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E0C9D719-55D5-4451-832C-BF3B65B4B65B}" type="presOf" srcId="{C73C7642-F245-4585-8F88-243F9FAEF6CA}" destId="{304CA11A-E17E-4999-A128-C72BF543B20D}" srcOrd="0" destOrd="0" presId="urn:microsoft.com/office/officeart/2005/8/layout/target3"/>
    <dgm:cxn modelId="{0A577948-D973-4CB7-AB4C-237858CF3186}" type="presOf" srcId="{019433A1-1324-4DE1-9E6F-32B851095F74}" destId="{CC1D5B29-8413-4412-9F6D-55E531B84639}" srcOrd="0" destOrd="0" presId="urn:microsoft.com/office/officeart/2005/8/layout/target3"/>
    <dgm:cxn modelId="{517862FD-25DA-49F6-8D3A-56D60D7A616B}" type="presOf" srcId="{445C7998-7549-48B0-BD68-D4F0167F02E5}" destId="{BC35EE03-4121-4EF9-923D-7CB6D30D358D}" srcOrd="0" destOrd="0" presId="urn:microsoft.com/office/officeart/2005/8/layout/target3"/>
    <dgm:cxn modelId="{54219779-0610-4498-899A-913D3885EB4D}" type="presOf" srcId="{EBC41103-E2E5-4D48-9B4B-425520D3D098}" destId="{D3CEBA79-51F7-49AC-8104-9DE2B978BFF4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4EAF6CC3-56C5-439C-B0F6-FC80A1B6BD13}" type="presOf" srcId="{019433A1-1324-4DE1-9E6F-32B851095F74}" destId="{83FE2C4A-F11C-43B1-9923-1AFAA324438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AE63AB-C639-4409-87E3-8AAC816BFE32}" type="presOf" srcId="{EBC41103-E2E5-4D48-9B4B-425520D3D098}" destId="{F732C171-B6A8-40AC-BE86-9061B3C3D3B8}" srcOrd="0" destOrd="0" presId="urn:microsoft.com/office/officeart/2005/8/layout/target3"/>
    <dgm:cxn modelId="{6393EAB9-F2E3-4E7A-8BB9-1A41DD9B2B77}" type="presOf" srcId="{C73C7642-F245-4585-8F88-243F9FAEF6CA}" destId="{0E0F4EFC-82FA-4EC4-801E-BC2F931EC339}" srcOrd="1" destOrd="0" presId="urn:microsoft.com/office/officeart/2005/8/layout/target3"/>
    <dgm:cxn modelId="{2E8F5371-94D5-4FD7-867D-36D8EE9AC4BB}" type="presOf" srcId="{9F18DD90-522E-4A06-9EDB-3FF7C7EB6637}" destId="{D102FEF8-6917-41D2-AE5D-914C1EA8F84A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599BF7BF-A829-4FD8-8D9A-F869322E1C97}" type="presOf" srcId="{39F8B381-5807-488E-AC22-73DD4140ED4A}" destId="{71045F8C-00FA-488E-A7BD-E2E6753D979D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FE899DE3-7ED8-48F5-AD13-6E5CDCCA8934}" type="presOf" srcId="{9F18DD90-522E-4A06-9EDB-3FF7C7EB6637}" destId="{932F2F5B-E5E6-4E00-9503-10413FFBA7E0}" srcOrd="1" destOrd="0" presId="urn:microsoft.com/office/officeart/2005/8/layout/target3"/>
    <dgm:cxn modelId="{267C6598-5700-40C0-A563-B2DBB646DC0C}" type="presOf" srcId="{445C7998-7549-48B0-BD68-D4F0167F02E5}" destId="{4D19AB04-24FA-40C2-B203-52AE3D15E171}" srcOrd="1" destOrd="0" presId="urn:microsoft.com/office/officeart/2005/8/layout/target3"/>
    <dgm:cxn modelId="{CC36F55D-6BD9-4A83-B9DC-991DBCD0CA19}" type="presOf" srcId="{FBBFC3EA-9D9D-4F3A-BEA6-9C2C0E46BF20}" destId="{3F478621-DC04-4E99-8ED0-6EF817E39D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2BF773A-8BD6-4D3C-AB80-01948E4536C5}" type="presParOf" srcId="{71045F8C-00FA-488E-A7BD-E2E6753D979D}" destId="{3577EC6B-C980-4F34-8C69-4365E7B8FC8C}" srcOrd="0" destOrd="0" presId="urn:microsoft.com/office/officeart/2005/8/layout/target3"/>
    <dgm:cxn modelId="{8EC077BC-8445-48A1-9F7A-A75440D2B82C}" type="presParOf" srcId="{71045F8C-00FA-488E-A7BD-E2E6753D979D}" destId="{6940EB87-DC1D-4BC3-9408-9AC2E1FFC039}" srcOrd="1" destOrd="0" presId="urn:microsoft.com/office/officeart/2005/8/layout/target3"/>
    <dgm:cxn modelId="{48A26A4E-60D3-4934-AD0E-0C3FA51124C9}" type="presParOf" srcId="{71045F8C-00FA-488E-A7BD-E2E6753D979D}" destId="{BC35EE03-4121-4EF9-923D-7CB6D30D358D}" srcOrd="2" destOrd="0" presId="urn:microsoft.com/office/officeart/2005/8/layout/target3"/>
    <dgm:cxn modelId="{D9D17160-FCA0-4171-A031-580388386D54}" type="presParOf" srcId="{71045F8C-00FA-488E-A7BD-E2E6753D979D}" destId="{D3840DFA-901C-4049-8AB2-27AC2BA34540}" srcOrd="3" destOrd="0" presId="urn:microsoft.com/office/officeart/2005/8/layout/target3"/>
    <dgm:cxn modelId="{7A0FD45A-14B6-4958-B5FC-3B760716CBD5}" type="presParOf" srcId="{71045F8C-00FA-488E-A7BD-E2E6753D979D}" destId="{5BDA8D49-C64C-4FDF-ACCF-171444A32B21}" srcOrd="4" destOrd="0" presId="urn:microsoft.com/office/officeart/2005/8/layout/target3"/>
    <dgm:cxn modelId="{77D728FF-D944-4DAF-BE97-63BB503009DE}" type="presParOf" srcId="{71045F8C-00FA-488E-A7BD-E2E6753D979D}" destId="{D8344A4C-A59C-418B-AE84-1CF03F62012F}" srcOrd="5" destOrd="0" presId="urn:microsoft.com/office/officeart/2005/8/layout/target3"/>
    <dgm:cxn modelId="{11192C94-BD59-428F-BE83-DF7FB7E8633A}" type="presParOf" srcId="{71045F8C-00FA-488E-A7BD-E2E6753D979D}" destId="{57DDA582-354B-4295-AE97-083B34E96D1A}" srcOrd="6" destOrd="0" presId="urn:microsoft.com/office/officeart/2005/8/layout/target3"/>
    <dgm:cxn modelId="{16A96033-9AEE-4D0E-93EF-1E632C94FBD5}" type="presParOf" srcId="{71045F8C-00FA-488E-A7BD-E2E6753D979D}" destId="{4A11C032-4DF2-44E5-8C80-1286B3D4B133}" srcOrd="7" destOrd="0" presId="urn:microsoft.com/office/officeart/2005/8/layout/target3"/>
    <dgm:cxn modelId="{C6009779-B875-47BD-803E-98CD5F0449FC}" type="presParOf" srcId="{71045F8C-00FA-488E-A7BD-E2E6753D979D}" destId="{601CDFA2-8205-4060-95D5-B0A001D0D0E3}" srcOrd="8" destOrd="0" presId="urn:microsoft.com/office/officeart/2005/8/layout/target3"/>
    <dgm:cxn modelId="{545833AB-E191-4CF4-B838-6F359DEBBE47}" type="presParOf" srcId="{71045F8C-00FA-488E-A7BD-E2E6753D979D}" destId="{EA95FEE9-5F68-48C7-93BB-0F8C419DA96D}" srcOrd="9" destOrd="0" presId="urn:microsoft.com/office/officeart/2005/8/layout/target3"/>
    <dgm:cxn modelId="{1F5A3B08-423A-432A-A647-3AE0399A2E72}" type="presParOf" srcId="{71045F8C-00FA-488E-A7BD-E2E6753D979D}" destId="{BB3828A8-1683-43A3-8BCA-2995B7EAE8F3}" srcOrd="10" destOrd="0" presId="urn:microsoft.com/office/officeart/2005/8/layout/target3"/>
    <dgm:cxn modelId="{FEA028F3-9376-4548-865A-5F6F1AA5394E}" type="presParOf" srcId="{71045F8C-00FA-488E-A7BD-E2E6753D979D}" destId="{CC1D5B29-8413-4412-9F6D-55E531B84639}" srcOrd="11" destOrd="0" presId="urn:microsoft.com/office/officeart/2005/8/layout/target3"/>
    <dgm:cxn modelId="{C7C9039D-2DE1-4735-90B3-6B65FE95912D}" type="presParOf" srcId="{71045F8C-00FA-488E-A7BD-E2E6753D979D}" destId="{AEEDACE7-4427-455B-A155-2C3381828BD7}" srcOrd="12" destOrd="0" presId="urn:microsoft.com/office/officeart/2005/8/layout/target3"/>
    <dgm:cxn modelId="{84C5FAD5-3159-481C-A47A-A7DBE772C10C}" type="presParOf" srcId="{71045F8C-00FA-488E-A7BD-E2E6753D979D}" destId="{7C8531F2-00DF-4DB1-A6C6-AF46193E1BBF}" srcOrd="13" destOrd="0" presId="urn:microsoft.com/office/officeart/2005/8/layout/target3"/>
    <dgm:cxn modelId="{0626C3DA-4ACD-40E9-B0D2-24F89D75A1DB}" type="presParOf" srcId="{71045F8C-00FA-488E-A7BD-E2E6753D979D}" destId="{304CA11A-E17E-4999-A128-C72BF543B20D}" srcOrd="14" destOrd="0" presId="urn:microsoft.com/office/officeart/2005/8/layout/target3"/>
    <dgm:cxn modelId="{52D9C601-52FE-41C4-AC22-38B348BD682C}" type="presParOf" srcId="{71045F8C-00FA-488E-A7BD-E2E6753D979D}" destId="{C67EF5F7-B425-49AF-82F9-2446588ED851}" srcOrd="15" destOrd="0" presId="urn:microsoft.com/office/officeart/2005/8/layout/target3"/>
    <dgm:cxn modelId="{61634F3F-0AA9-4D3B-BBB2-7D76C6BF8716}" type="presParOf" srcId="{71045F8C-00FA-488E-A7BD-E2E6753D979D}" destId="{14E80F71-B028-4CCE-8C5A-7AE67F9A28C6}" srcOrd="16" destOrd="0" presId="urn:microsoft.com/office/officeart/2005/8/layout/target3"/>
    <dgm:cxn modelId="{7A5C95F8-55D3-4AEE-AE63-428C461EE373}" type="presParOf" srcId="{71045F8C-00FA-488E-A7BD-E2E6753D979D}" destId="{F732C171-B6A8-40AC-BE86-9061B3C3D3B8}" srcOrd="17" destOrd="0" presId="urn:microsoft.com/office/officeart/2005/8/layout/target3"/>
    <dgm:cxn modelId="{73891F4A-A340-4ED8-8C8A-6C9FF7C948C2}" type="presParOf" srcId="{71045F8C-00FA-488E-A7BD-E2E6753D979D}" destId="{D8C5187E-68B6-4E2E-86D0-57087190219B}" srcOrd="18" destOrd="0" presId="urn:microsoft.com/office/officeart/2005/8/layout/target3"/>
    <dgm:cxn modelId="{2F51C83E-5E06-44D2-B91C-5D44413CC677}" type="presParOf" srcId="{71045F8C-00FA-488E-A7BD-E2E6753D979D}" destId="{1A909E4D-639C-4CB7-A7CE-FC1133FAA37E}" srcOrd="19" destOrd="0" presId="urn:microsoft.com/office/officeart/2005/8/layout/target3"/>
    <dgm:cxn modelId="{394488E1-D2A0-4624-B3D3-6F9C5D58E805}" type="presParOf" srcId="{71045F8C-00FA-488E-A7BD-E2E6753D979D}" destId="{D102FEF8-6917-41D2-AE5D-914C1EA8F84A}" srcOrd="20" destOrd="0" presId="urn:microsoft.com/office/officeart/2005/8/layout/target3"/>
    <dgm:cxn modelId="{DAFAD0EE-1FE6-49C1-8D03-75C389F461F2}" type="presParOf" srcId="{71045F8C-00FA-488E-A7BD-E2E6753D979D}" destId="{4D19AB04-24FA-40C2-B203-52AE3D15E171}" srcOrd="21" destOrd="0" presId="urn:microsoft.com/office/officeart/2005/8/layout/target3"/>
    <dgm:cxn modelId="{E734D06E-78DD-49CE-B7B1-523E974A185B}" type="presParOf" srcId="{71045F8C-00FA-488E-A7BD-E2E6753D979D}" destId="{B7652895-8F40-40B1-8BC2-AD2A1592E4B6}" srcOrd="22" destOrd="0" presId="urn:microsoft.com/office/officeart/2005/8/layout/target3"/>
    <dgm:cxn modelId="{0A03F9C7-E907-4E33-9A4E-1B01B4923FE0}" type="presParOf" srcId="{71045F8C-00FA-488E-A7BD-E2E6753D979D}" destId="{3F478621-DC04-4E99-8ED0-6EF817E39D41}" srcOrd="23" destOrd="0" presId="urn:microsoft.com/office/officeart/2005/8/layout/target3"/>
    <dgm:cxn modelId="{25B4540A-523D-479B-BBA5-4DED3223AFBE}" type="presParOf" srcId="{71045F8C-00FA-488E-A7BD-E2E6753D979D}" destId="{83FE2C4A-F11C-43B1-9923-1AFAA3244381}" srcOrd="24" destOrd="0" presId="urn:microsoft.com/office/officeart/2005/8/layout/target3"/>
    <dgm:cxn modelId="{A4238B5C-F6CF-4125-A861-1CAD32001277}" type="presParOf" srcId="{71045F8C-00FA-488E-A7BD-E2E6753D979D}" destId="{0E0F4EFC-82FA-4EC4-801E-BC2F931EC339}" srcOrd="25" destOrd="0" presId="urn:microsoft.com/office/officeart/2005/8/layout/target3"/>
    <dgm:cxn modelId="{30468131-68FB-4474-9EBB-AC85EE3FC789}" type="presParOf" srcId="{71045F8C-00FA-488E-A7BD-E2E6753D979D}" destId="{D3CEBA79-51F7-49AC-8104-9DE2B978BFF4}" srcOrd="26" destOrd="0" presId="urn:microsoft.com/office/officeart/2005/8/layout/target3"/>
    <dgm:cxn modelId="{2B23B22F-1789-49FD-AE04-EDCF742D0F6E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-360036" y="0"/>
          <a:ext cx="4032448" cy="4032448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1656187" y="0"/>
          <a:ext cx="5256583" cy="403244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  ZŠ a MŠ, </a:t>
          </a:r>
          <a:r>
            <a:rPr lang="cs-CZ" sz="1400" kern="1200" dirty="0" smtClean="0"/>
            <a:t>Police nad Metují, okres Náchod</a:t>
          </a:r>
          <a:endParaRPr lang="cs-CZ" sz="1400" kern="1200" dirty="0"/>
        </a:p>
      </dsp:txBody>
      <dsp:txXfrm>
        <a:off x="1656187" y="0"/>
        <a:ext cx="5256583" cy="403244"/>
      </dsp:txXfrm>
    </dsp:sp>
    <dsp:sp modelId="{5BDA8D49-C64C-4FDF-ACCF-171444A32B21}">
      <dsp:nvSpPr>
        <dsp:cNvPr id="0" name=""/>
        <dsp:cNvSpPr/>
      </dsp:nvSpPr>
      <dsp:spPr>
        <a:xfrm>
          <a:off x="-57603" y="403244"/>
          <a:ext cx="3427581" cy="3427581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1656187" y="403244"/>
          <a:ext cx="5256583" cy="342758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1656187" y="403244"/>
        <a:ext cx="5256583" cy="403244"/>
      </dsp:txXfrm>
    </dsp:sp>
    <dsp:sp modelId="{4A11C032-4DF2-44E5-8C80-1286B3D4B133}">
      <dsp:nvSpPr>
        <dsp:cNvPr id="0" name=""/>
        <dsp:cNvSpPr/>
      </dsp:nvSpPr>
      <dsp:spPr>
        <a:xfrm>
          <a:off x="244830" y="806488"/>
          <a:ext cx="2822714" cy="2822714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1817669" y="806488"/>
          <a:ext cx="4933619" cy="282271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Jana Šulcová</a:t>
          </a:r>
          <a:endParaRPr lang="cs-CZ" sz="1800" kern="1200" dirty="0"/>
        </a:p>
      </dsp:txBody>
      <dsp:txXfrm>
        <a:off x="1817669" y="806488"/>
        <a:ext cx="4933619" cy="403244"/>
      </dsp:txXfrm>
    </dsp:sp>
    <dsp:sp modelId="{BB3828A8-1683-43A3-8BCA-2995B7EAE8F3}">
      <dsp:nvSpPr>
        <dsp:cNvPr id="0" name=""/>
        <dsp:cNvSpPr/>
      </dsp:nvSpPr>
      <dsp:spPr>
        <a:xfrm>
          <a:off x="547263" y="1209732"/>
          <a:ext cx="2217848" cy="2217848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936114" y="1209732"/>
          <a:ext cx="6696730" cy="221784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         Název </a:t>
          </a:r>
          <a:r>
            <a:rPr lang="cs-CZ" sz="1400" kern="1200" dirty="0"/>
            <a:t>: </a:t>
          </a:r>
          <a:r>
            <a:rPr lang="cs-CZ" sz="1400" b="1" kern="1200" dirty="0" smtClean="0"/>
            <a:t>VY_32_INOVACE_4A_12 </a:t>
          </a:r>
          <a:r>
            <a:rPr lang="cs-CZ" sz="1400" kern="1200" dirty="0" smtClean="0"/>
            <a:t>Téma:  Přídavná jména přivlastňovací</a:t>
          </a:r>
          <a:endParaRPr lang="cs-CZ" sz="1400" kern="1200" dirty="0"/>
        </a:p>
      </dsp:txBody>
      <dsp:txXfrm>
        <a:off x="936114" y="1209732"/>
        <a:ext cx="6696730" cy="403248"/>
      </dsp:txXfrm>
    </dsp:sp>
    <dsp:sp modelId="{7C8531F2-00DF-4DB1-A6C6-AF46193E1BBF}">
      <dsp:nvSpPr>
        <dsp:cNvPr id="0" name=""/>
        <dsp:cNvSpPr/>
      </dsp:nvSpPr>
      <dsp:spPr>
        <a:xfrm>
          <a:off x="849698" y="1612981"/>
          <a:ext cx="1612977" cy="1612977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1656187" y="1612981"/>
          <a:ext cx="5256583" cy="16129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 </a:t>
          </a:r>
          <a:r>
            <a:rPr lang="cs-CZ" sz="1800" kern="1200" dirty="0" smtClean="0"/>
            <a:t>Český jazyk  5. ročník</a:t>
          </a:r>
          <a:endParaRPr lang="cs-CZ" sz="1800" kern="1200" dirty="0"/>
        </a:p>
      </dsp:txBody>
      <dsp:txXfrm>
        <a:off x="1656187" y="1612981"/>
        <a:ext cx="5256583" cy="403244"/>
      </dsp:txXfrm>
    </dsp:sp>
    <dsp:sp modelId="{14E80F71-B028-4CCE-8C5A-7AE67F9A28C6}">
      <dsp:nvSpPr>
        <dsp:cNvPr id="0" name=""/>
        <dsp:cNvSpPr/>
      </dsp:nvSpPr>
      <dsp:spPr>
        <a:xfrm>
          <a:off x="1152132" y="2016225"/>
          <a:ext cx="1008110" cy="1008110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1656187" y="2016225"/>
          <a:ext cx="5256583" cy="100811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1656187" y="2016225"/>
        <a:ext cx="5256583" cy="403244"/>
      </dsp:txXfrm>
    </dsp:sp>
    <dsp:sp modelId="{1A909E4D-639C-4CB7-A7CE-FC1133FAA37E}">
      <dsp:nvSpPr>
        <dsp:cNvPr id="0" name=""/>
        <dsp:cNvSpPr/>
      </dsp:nvSpPr>
      <dsp:spPr>
        <a:xfrm>
          <a:off x="1454565" y="2419469"/>
          <a:ext cx="403244" cy="403244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1656187" y="2419469"/>
          <a:ext cx="5256583" cy="40324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1656187" y="2419469"/>
        <a:ext cx="5256583" cy="4032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ED86FA3-7BA3-4489-94B6-1B05EF96F3C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6A8CF4E-779B-4C44-8C67-31EEDB65D57A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6FA3-7BA3-4489-94B6-1B05EF96F3C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CF4E-779B-4C44-8C67-31EEDB65D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6FA3-7BA3-4489-94B6-1B05EF96F3C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CF4E-779B-4C44-8C67-31EEDB65D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6FA3-7BA3-4489-94B6-1B05EF96F3C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CF4E-779B-4C44-8C67-31EEDB65D57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6FA3-7BA3-4489-94B6-1B05EF96F3C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CF4E-779B-4C44-8C67-31EEDB65D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6FA3-7BA3-4489-94B6-1B05EF96F3C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CF4E-779B-4C44-8C67-31EEDB65D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6FA3-7BA3-4489-94B6-1B05EF96F3C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CF4E-779B-4C44-8C67-31EEDB65D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6FA3-7BA3-4489-94B6-1B05EF96F3C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CF4E-779B-4C44-8C67-31EEDB65D57A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6FA3-7BA3-4489-94B6-1B05EF96F3C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CF4E-779B-4C44-8C67-31EEDB65D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6FA3-7BA3-4489-94B6-1B05EF96F3C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CF4E-779B-4C44-8C67-31EEDB65D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6FA3-7BA3-4489-94B6-1B05EF96F3C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CF4E-779B-4C44-8C67-31EEDB65D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ED86FA3-7BA3-4489-94B6-1B05EF96F3C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6A8CF4E-779B-4C44-8C67-31EEDB65D57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20205117"/>
              </p:ext>
            </p:extLst>
          </p:nvPr>
        </p:nvGraphicFramePr>
        <p:xfrm>
          <a:off x="1043608" y="1700808"/>
          <a:ext cx="7272808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76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403648" y="476672"/>
            <a:ext cx="6512511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683568" y="1412776"/>
            <a:ext cx="7920880" cy="468052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/>
              <a:t>prezentace pro žáky 5.ročníku  ZŠ,  předmět český jazyk</a:t>
            </a:r>
          </a:p>
          <a:p>
            <a:r>
              <a:rPr lang="cs-CZ" sz="2000" dirty="0"/>
              <a:t>v</a:t>
            </a:r>
            <a:r>
              <a:rPr lang="cs-CZ" sz="2000" dirty="0" smtClean="0"/>
              <a:t>ýklad učiva – přídavná jména přivlastňovací</a:t>
            </a:r>
          </a:p>
          <a:p>
            <a:r>
              <a:rPr lang="cs-CZ" sz="2000" dirty="0" smtClean="0"/>
              <a:t>na interaktivní tabuli vyvozujeme psaní i/y v koncovkách množného čísla</a:t>
            </a:r>
          </a:p>
          <a:p>
            <a:r>
              <a:rPr lang="cs-CZ" sz="2000" dirty="0"/>
              <a:t>p</a:t>
            </a:r>
            <a:r>
              <a:rPr lang="cs-CZ" sz="2000" dirty="0" smtClean="0"/>
              <a:t>řehled lze vytisknout např. na magnetickou tabuli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45720" indent="0">
              <a:buFont typeface="Wingdings"/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104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20689"/>
            <a:ext cx="763284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i="1" u="sng" dirty="0">
                <a:solidFill>
                  <a:srgbClr val="00B050"/>
                </a:solidFill>
              </a:rPr>
              <a:t>PŘÍDAVNÁ JMÉNA</a:t>
            </a:r>
            <a:endParaRPr lang="cs-CZ" sz="2800" dirty="0">
              <a:solidFill>
                <a:srgbClr val="00B050"/>
              </a:solidFill>
            </a:endParaRPr>
          </a:p>
          <a:p>
            <a:pPr algn="ctr"/>
            <a:r>
              <a:rPr lang="cs-CZ" sz="3200" b="1" i="1" u="sng" dirty="0" smtClean="0">
                <a:solidFill>
                  <a:srgbClr val="00B050"/>
                </a:solidFill>
              </a:rPr>
              <a:t>PŘIVLASTŇOVACÍ</a:t>
            </a:r>
          </a:p>
          <a:p>
            <a:pPr algn="ctr"/>
            <a:endParaRPr lang="cs-CZ" sz="2000" b="1" i="1" dirty="0">
              <a:solidFill>
                <a:srgbClr val="00B050"/>
              </a:solidFill>
            </a:endParaRPr>
          </a:p>
          <a:p>
            <a:r>
              <a:rPr lang="cs-CZ" sz="3200" dirty="0">
                <a:solidFill>
                  <a:srgbClr val="FF0000"/>
                </a:solidFill>
              </a:rPr>
              <a:t>VZOR:  </a:t>
            </a:r>
            <a:r>
              <a:rPr lang="cs-CZ" sz="3200" b="1" dirty="0" smtClean="0">
                <a:solidFill>
                  <a:srgbClr val="FF0000"/>
                </a:solidFill>
              </a:rPr>
              <a:t>OTCŮV, MATČIN </a:t>
            </a:r>
            <a:r>
              <a:rPr lang="cs-CZ" sz="3200" dirty="0" smtClean="0"/>
              <a:t>(Čí ?)</a:t>
            </a:r>
            <a:endParaRPr lang="cs-CZ" sz="3200" dirty="0"/>
          </a:p>
          <a:p>
            <a:r>
              <a:rPr lang="cs-CZ" sz="2400" dirty="0" smtClean="0"/>
              <a:t>Množné číslo:</a:t>
            </a:r>
          </a:p>
          <a:p>
            <a:r>
              <a:rPr lang="cs-CZ" sz="2400" dirty="0" smtClean="0"/>
              <a:t>Koncovku  </a:t>
            </a:r>
            <a:r>
              <a:rPr lang="cs-CZ" sz="3200" b="1" dirty="0" smtClean="0">
                <a:solidFill>
                  <a:srgbClr val="FF0000"/>
                </a:solidFill>
              </a:rPr>
              <a:t>-i </a:t>
            </a:r>
            <a:r>
              <a:rPr lang="cs-CZ" sz="3200" dirty="0" smtClean="0"/>
              <a:t> </a:t>
            </a:r>
            <a:r>
              <a:rPr lang="cs-CZ" sz="2400" dirty="0" smtClean="0"/>
              <a:t>píšeme pouze </a:t>
            </a:r>
            <a:r>
              <a:rPr lang="cs-CZ" sz="2400" b="1" dirty="0" smtClean="0"/>
              <a:t>v 1. a 5. pádě rodu mužského životného </a:t>
            </a:r>
            <a:r>
              <a:rPr lang="cs-CZ" sz="2400" dirty="0" smtClean="0"/>
              <a:t>(otcov</a:t>
            </a:r>
            <a:r>
              <a:rPr lang="cs-CZ" sz="2400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 psi,  matčin</a:t>
            </a:r>
            <a:r>
              <a:rPr lang="cs-CZ" sz="2400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  psi). </a:t>
            </a:r>
          </a:p>
          <a:p>
            <a:r>
              <a:rPr lang="cs-CZ" dirty="0"/>
              <a:t> </a:t>
            </a:r>
          </a:p>
          <a:p>
            <a:r>
              <a:rPr lang="cs-CZ" sz="2400" b="1" dirty="0" smtClean="0"/>
              <a:t>V</a:t>
            </a:r>
            <a:r>
              <a:rPr lang="cs-CZ" sz="2400" dirty="0" smtClean="0"/>
              <a:t>e všech </a:t>
            </a:r>
            <a:r>
              <a:rPr lang="cs-CZ" sz="2400" b="1" dirty="0" smtClean="0"/>
              <a:t>ostatních koncovkách </a:t>
            </a:r>
            <a:r>
              <a:rPr lang="cs-CZ" sz="2400" dirty="0" smtClean="0"/>
              <a:t>píšeme </a:t>
            </a:r>
            <a:r>
              <a:rPr lang="cs-CZ" sz="3200" b="1" dirty="0" smtClean="0">
                <a:solidFill>
                  <a:srgbClr val="FF0000"/>
                </a:solidFill>
              </a:rPr>
              <a:t>-y</a:t>
            </a:r>
            <a:r>
              <a:rPr lang="cs-CZ" sz="2400" dirty="0" smtClean="0"/>
              <a:t> (pro otcovy, matčiny psy).</a:t>
            </a:r>
          </a:p>
          <a:p>
            <a:endParaRPr lang="cs-CZ" sz="2400" dirty="0"/>
          </a:p>
          <a:p>
            <a:r>
              <a:rPr lang="cs-CZ" sz="2400" dirty="0" smtClean="0"/>
              <a:t>7. pád mn.č. : koncovka  </a:t>
            </a:r>
            <a:r>
              <a:rPr lang="cs-CZ" sz="3200" b="1" dirty="0" smtClean="0">
                <a:solidFill>
                  <a:srgbClr val="FF0000"/>
                </a:solidFill>
              </a:rPr>
              <a:t>–</a:t>
            </a:r>
            <a:r>
              <a:rPr lang="cs-CZ" sz="3200" b="1" dirty="0" err="1" smtClean="0">
                <a:solidFill>
                  <a:srgbClr val="FF0000"/>
                </a:solidFill>
              </a:rPr>
              <a:t>ými</a:t>
            </a:r>
            <a:r>
              <a:rPr lang="cs-CZ" sz="3200" b="1" dirty="0" smtClean="0">
                <a:solidFill>
                  <a:srgbClr val="FF0000"/>
                </a:solidFill>
              </a:rPr>
              <a:t>   </a:t>
            </a:r>
            <a:r>
              <a:rPr lang="cs-CZ" sz="2400" dirty="0" smtClean="0"/>
              <a:t>(s otcovými psy)</a:t>
            </a:r>
          </a:p>
          <a:p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96423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529128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Doplň správně i/y. Odůvodni .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3608" y="1772816"/>
            <a:ext cx="3419856" cy="3493008"/>
          </a:xfrm>
        </p:spPr>
        <p:txBody>
          <a:bodyPr>
            <a:normAutofit lnSpcReduction="10000"/>
          </a:bodyPr>
          <a:lstStyle/>
          <a:p>
            <a:r>
              <a:rPr lang="cs-CZ" dirty="0" err="1" smtClean="0"/>
              <a:t>otcov</a:t>
            </a:r>
            <a:r>
              <a:rPr lang="cs-CZ" dirty="0" smtClean="0"/>
              <a:t>_   slepice</a:t>
            </a:r>
          </a:p>
          <a:p>
            <a:r>
              <a:rPr lang="cs-CZ" dirty="0" smtClean="0"/>
              <a:t>Matějov_  autíčka</a:t>
            </a:r>
          </a:p>
          <a:p>
            <a:r>
              <a:rPr lang="cs-CZ" dirty="0" err="1" smtClean="0"/>
              <a:t>Filipov</a:t>
            </a:r>
            <a:r>
              <a:rPr lang="cs-CZ" dirty="0" smtClean="0"/>
              <a:t>_  rodiče</a:t>
            </a:r>
          </a:p>
          <a:p>
            <a:r>
              <a:rPr lang="cs-CZ" dirty="0" err="1"/>
              <a:t>k</a:t>
            </a:r>
            <a:r>
              <a:rPr lang="cs-CZ" dirty="0" err="1" smtClean="0"/>
              <a:t>apitánov</a:t>
            </a:r>
            <a:r>
              <a:rPr lang="cs-CZ" dirty="0" smtClean="0"/>
              <a:t>_  řeči</a:t>
            </a:r>
          </a:p>
          <a:p>
            <a:r>
              <a:rPr lang="cs-CZ" dirty="0" err="1"/>
              <a:t>s</a:t>
            </a:r>
            <a:r>
              <a:rPr lang="cs-CZ" dirty="0" err="1" smtClean="0"/>
              <a:t>trýčkov</a:t>
            </a:r>
            <a:r>
              <a:rPr lang="cs-CZ" dirty="0" smtClean="0"/>
              <a:t>_  děti</a:t>
            </a:r>
          </a:p>
          <a:p>
            <a:r>
              <a:rPr lang="cs-CZ" dirty="0" smtClean="0"/>
              <a:t>Petrov_  záliby</a:t>
            </a:r>
          </a:p>
          <a:p>
            <a:r>
              <a:rPr lang="cs-CZ" dirty="0" err="1" smtClean="0"/>
              <a:t>Jiráskov</a:t>
            </a:r>
            <a:r>
              <a:rPr lang="cs-CZ" dirty="0" smtClean="0"/>
              <a:t>_  knihy</a:t>
            </a:r>
          </a:p>
          <a:p>
            <a:r>
              <a:rPr lang="cs-CZ" dirty="0" smtClean="0"/>
              <a:t>Janov_  sourozenci</a:t>
            </a:r>
          </a:p>
          <a:p>
            <a:endParaRPr lang="cs-CZ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4644008" y="1844824"/>
            <a:ext cx="3743272" cy="3493008"/>
          </a:xfrm>
        </p:spPr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lepice- rod ………</a:t>
            </a:r>
          </a:p>
          <a:p>
            <a:r>
              <a:rPr lang="cs-CZ" dirty="0"/>
              <a:t>a</a:t>
            </a:r>
            <a:r>
              <a:rPr lang="cs-CZ" dirty="0" smtClean="0"/>
              <a:t>utíčko – rod …….</a:t>
            </a:r>
          </a:p>
          <a:p>
            <a:r>
              <a:rPr lang="cs-CZ" dirty="0"/>
              <a:t>r</a:t>
            </a:r>
            <a:r>
              <a:rPr lang="cs-CZ" dirty="0" smtClean="0"/>
              <a:t>odič . Rod ………</a:t>
            </a:r>
          </a:p>
          <a:p>
            <a:r>
              <a:rPr lang="cs-CZ" dirty="0"/>
              <a:t>ř</a:t>
            </a:r>
            <a:r>
              <a:rPr lang="cs-CZ" dirty="0" smtClean="0"/>
              <a:t>eč – rod …………</a:t>
            </a:r>
          </a:p>
          <a:p>
            <a:r>
              <a:rPr lang="cs-CZ" dirty="0"/>
              <a:t>d</a:t>
            </a:r>
            <a:r>
              <a:rPr lang="cs-CZ" dirty="0" smtClean="0"/>
              <a:t>ítě–rod ..,v </a:t>
            </a:r>
            <a:r>
              <a:rPr lang="cs-CZ" dirty="0" err="1" smtClean="0"/>
              <a:t>mn.č.rod</a:t>
            </a:r>
            <a:endParaRPr lang="cs-CZ" dirty="0"/>
          </a:p>
          <a:p>
            <a:r>
              <a:rPr lang="cs-CZ" dirty="0"/>
              <a:t>k</a:t>
            </a:r>
            <a:r>
              <a:rPr lang="cs-CZ" dirty="0" smtClean="0"/>
              <a:t>niha – rod ……….</a:t>
            </a:r>
          </a:p>
          <a:p>
            <a:r>
              <a:rPr lang="cs-CZ" dirty="0"/>
              <a:t>s</a:t>
            </a:r>
            <a:r>
              <a:rPr lang="cs-CZ" dirty="0" smtClean="0"/>
              <a:t>ourozenec – rod…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229200"/>
            <a:ext cx="74302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 tohoto vyplývá:</a:t>
            </a:r>
          </a:p>
          <a:p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P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saní  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i/y  se řídí rodem a životností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přidaných podstatných jmen.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07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0113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Využili jste nápovědy? Pracovali jste správně?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3608" y="1844824"/>
            <a:ext cx="3419856" cy="3493008"/>
          </a:xfrm>
        </p:spPr>
        <p:txBody>
          <a:bodyPr>
            <a:normAutofit lnSpcReduction="10000"/>
          </a:bodyPr>
          <a:lstStyle/>
          <a:p>
            <a:r>
              <a:rPr lang="cs-CZ" dirty="0" err="1" smtClean="0"/>
              <a:t>otcov</a:t>
            </a:r>
            <a:r>
              <a:rPr lang="cs-CZ" dirty="0" smtClean="0"/>
              <a:t>_   slepice</a:t>
            </a:r>
          </a:p>
          <a:p>
            <a:r>
              <a:rPr lang="cs-CZ" dirty="0" smtClean="0"/>
              <a:t>Matějov_  autíčka</a:t>
            </a:r>
          </a:p>
          <a:p>
            <a:r>
              <a:rPr lang="cs-CZ" dirty="0" err="1" smtClean="0"/>
              <a:t>Filipov</a:t>
            </a:r>
            <a:r>
              <a:rPr lang="cs-CZ" dirty="0" smtClean="0"/>
              <a:t>_  rodiče</a:t>
            </a:r>
          </a:p>
          <a:p>
            <a:r>
              <a:rPr lang="cs-CZ" dirty="0" err="1"/>
              <a:t>k</a:t>
            </a:r>
            <a:r>
              <a:rPr lang="cs-CZ" dirty="0" err="1" smtClean="0"/>
              <a:t>apitánov</a:t>
            </a:r>
            <a:r>
              <a:rPr lang="cs-CZ" dirty="0" smtClean="0"/>
              <a:t>_  řeči</a:t>
            </a:r>
          </a:p>
          <a:p>
            <a:r>
              <a:rPr lang="cs-CZ" dirty="0" err="1"/>
              <a:t>s</a:t>
            </a:r>
            <a:r>
              <a:rPr lang="cs-CZ" dirty="0" err="1" smtClean="0"/>
              <a:t>trýčkov</a:t>
            </a:r>
            <a:r>
              <a:rPr lang="cs-CZ" dirty="0" smtClean="0"/>
              <a:t>_  děti</a:t>
            </a:r>
          </a:p>
          <a:p>
            <a:r>
              <a:rPr lang="cs-CZ" dirty="0" smtClean="0"/>
              <a:t>Petrov_  záliby</a:t>
            </a:r>
          </a:p>
          <a:p>
            <a:r>
              <a:rPr lang="cs-CZ" dirty="0" err="1" smtClean="0"/>
              <a:t>Jiráskov</a:t>
            </a:r>
            <a:r>
              <a:rPr lang="cs-CZ" dirty="0" smtClean="0"/>
              <a:t>_  knihy</a:t>
            </a:r>
          </a:p>
          <a:p>
            <a:r>
              <a:rPr lang="cs-CZ" dirty="0" smtClean="0"/>
              <a:t>Janov_  sourozenci</a:t>
            </a:r>
          </a:p>
          <a:p>
            <a:endParaRPr lang="cs-CZ" dirty="0" smtClean="0"/>
          </a:p>
        </p:txBody>
      </p:sp>
      <p:sp>
        <p:nvSpPr>
          <p:cNvPr id="5" name="Zástupný symbol pro obsah 2"/>
          <p:cNvSpPr>
            <a:spLocks noGrp="1"/>
          </p:cNvSpPr>
          <p:nvPr>
            <p:ph sz="quarter" idx="14"/>
          </p:nvPr>
        </p:nvSpPr>
        <p:spPr>
          <a:xfrm>
            <a:off x="4644008" y="1906104"/>
            <a:ext cx="3419856" cy="3493008"/>
          </a:xfrm>
        </p:spPr>
        <p:txBody>
          <a:bodyPr>
            <a:normAutofit lnSpcReduction="10000"/>
          </a:bodyPr>
          <a:lstStyle/>
          <a:p>
            <a:r>
              <a:rPr lang="cs-CZ" dirty="0"/>
              <a:t>o</a:t>
            </a:r>
            <a:r>
              <a:rPr lang="cs-CZ" dirty="0" smtClean="0"/>
              <a:t>tcov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slepice</a:t>
            </a:r>
          </a:p>
          <a:p>
            <a:r>
              <a:rPr lang="cs-CZ" dirty="0" smtClean="0"/>
              <a:t>Matějov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 autíčka</a:t>
            </a:r>
          </a:p>
          <a:p>
            <a:r>
              <a:rPr lang="cs-CZ" dirty="0" smtClean="0"/>
              <a:t>Filipov</a:t>
            </a:r>
            <a:r>
              <a:rPr lang="cs-CZ" dirty="0">
                <a:solidFill>
                  <a:srgbClr val="FF0000"/>
                </a:solidFill>
              </a:rPr>
              <a:t>i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 rodiče</a:t>
            </a:r>
          </a:p>
          <a:p>
            <a:r>
              <a:rPr lang="cs-CZ" dirty="0" smtClean="0"/>
              <a:t>kapitánov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 smtClean="0"/>
              <a:t>  řeči</a:t>
            </a:r>
          </a:p>
          <a:p>
            <a:r>
              <a:rPr lang="cs-CZ" dirty="0" smtClean="0"/>
              <a:t>strýčkov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děti</a:t>
            </a:r>
          </a:p>
          <a:p>
            <a:r>
              <a:rPr lang="cs-CZ" dirty="0" smtClean="0"/>
              <a:t>Petrov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záliby</a:t>
            </a:r>
          </a:p>
          <a:p>
            <a:r>
              <a:rPr lang="cs-CZ" dirty="0" smtClean="0"/>
              <a:t>Jiráskov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knihy</a:t>
            </a:r>
          </a:p>
          <a:p>
            <a:r>
              <a:rPr lang="cs-CZ" dirty="0" smtClean="0"/>
              <a:t>Janov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 sourozenci</a:t>
            </a:r>
          </a:p>
          <a:p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3098642" y="5517230"/>
            <a:ext cx="1401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Hurá !!!!</a:t>
            </a:r>
            <a:endParaRPr lang="cs-CZ" sz="2400" b="1" dirty="0">
              <a:solidFill>
                <a:srgbClr val="92D050"/>
              </a:solidFill>
            </a:endParaRPr>
          </a:p>
        </p:txBody>
      </p:sp>
      <p:pic>
        <p:nvPicPr>
          <p:cNvPr id="1026" name="Picture 2" descr="C:\Documents and Settings\uživatel\Local Settings\Temporary Internet Files\Content.IE5\QTFCDS3M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225" y="4699246"/>
            <a:ext cx="1224136" cy="1635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85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83568" y="836712"/>
            <a:ext cx="6512511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683568" y="1556792"/>
            <a:ext cx="7272808" cy="347472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/>
              <a:t>Obrázky galerie Microsoft PowerPoint</a:t>
            </a:r>
          </a:p>
          <a:p>
            <a:r>
              <a:rPr lang="cs-CZ" sz="2000" dirty="0" smtClean="0"/>
              <a:t>Učebnice ČJ pro 5.ročník, Nová škola Brno</a:t>
            </a:r>
          </a:p>
          <a:p>
            <a:r>
              <a:rPr lang="cs-CZ" sz="2000" dirty="0" smtClean="0"/>
              <a:t>Vlastní tvorba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3838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59</TotalTime>
  <Words>246</Words>
  <Application>Microsoft Office PowerPoint</Application>
  <PresentationFormat>Předvádění na obrazovce (4:3)</PresentationFormat>
  <Paragraphs>63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Austin</vt:lpstr>
      <vt:lpstr>Prezentace aplikace PowerPoint</vt:lpstr>
      <vt:lpstr>Prezentace aplikace PowerPoint</vt:lpstr>
      <vt:lpstr>Prezentace aplikace PowerPoint</vt:lpstr>
      <vt:lpstr>Doplň správně i/y. Odůvodni .</vt:lpstr>
      <vt:lpstr>Využili jste nápovědy? Pracovali jste správně?</vt:lpstr>
      <vt:lpstr>Prezentace aplikace PowerPoint</vt:lpstr>
    </vt:vector>
  </TitlesOfParts>
  <Company>BBB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8</cp:revision>
  <dcterms:created xsi:type="dcterms:W3CDTF">2013-06-15T21:21:00Z</dcterms:created>
  <dcterms:modified xsi:type="dcterms:W3CDTF">2013-06-25T17:29:55Z</dcterms:modified>
</cp:coreProperties>
</file>