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 smtClean="0"/>
            <a:t>Název školy: ZŠ a MŠ, </a:t>
          </a:r>
          <a:r>
            <a:rPr lang="cs-CZ" sz="1400" dirty="0" smtClean="0"/>
            <a:t>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400" dirty="0"/>
            <a:t>Autor: </a:t>
          </a:r>
          <a:r>
            <a:rPr lang="cs-CZ" sz="1600" dirty="0" smtClean="0"/>
            <a:t>Mgr. Jana Šulcová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400" dirty="0"/>
            <a:t>Název : </a:t>
          </a:r>
          <a:r>
            <a:rPr lang="cs-CZ" sz="1400" b="1" dirty="0" smtClean="0"/>
            <a:t>VY_32_INOVACE_4A_13  </a:t>
          </a:r>
          <a:r>
            <a:rPr lang="cs-CZ" sz="1600" dirty="0" smtClean="0"/>
            <a:t>Téma:  Př. </a:t>
          </a:r>
          <a:r>
            <a:rPr lang="cs-CZ" sz="1600" dirty="0" err="1" smtClean="0"/>
            <a:t>jm</a:t>
          </a:r>
          <a:r>
            <a:rPr lang="cs-CZ" sz="1600" dirty="0" smtClean="0"/>
            <a:t>. </a:t>
          </a:r>
          <a:r>
            <a:rPr lang="cs-CZ" sz="1600" dirty="0" err="1" smtClean="0"/>
            <a:t>přivl</a:t>
          </a:r>
          <a:r>
            <a:rPr lang="cs-CZ" sz="1600" dirty="0" smtClean="0"/>
            <a:t>. - procvičování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3CE5A565-F4E9-403E-9D7E-8DCBB28C7C36}" type="presOf" srcId="{445C7998-7549-48B0-BD68-D4F0167F02E5}" destId="{4D19AB04-24FA-40C2-B203-52AE3D15E171}" srcOrd="1" destOrd="0" presId="urn:microsoft.com/office/officeart/2005/8/layout/target3"/>
    <dgm:cxn modelId="{4DD89EEC-7A5E-484E-91B3-B0FE028296CC}" type="presOf" srcId="{C73C7642-F245-4585-8F88-243F9FAEF6CA}" destId="{0E0F4EFC-82FA-4EC4-801E-BC2F931EC339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DCC134B-13F0-4105-B9F5-E8662D41B2D1}" type="presOf" srcId="{445C7998-7549-48B0-BD68-D4F0167F02E5}" destId="{BC35EE03-4121-4EF9-923D-7CB6D30D358D}" srcOrd="0" destOrd="0" presId="urn:microsoft.com/office/officeart/2005/8/layout/target3"/>
    <dgm:cxn modelId="{A93D4C7B-ECA2-49E9-AC64-4AAB2922F4F9}" type="presOf" srcId="{FBBFC3EA-9D9D-4F3A-BEA6-9C2C0E46BF20}" destId="{601CDFA2-8205-4060-95D5-B0A001D0D0E3}" srcOrd="0" destOrd="0" presId="urn:microsoft.com/office/officeart/2005/8/layout/target3"/>
    <dgm:cxn modelId="{8F6CCDCC-6F53-4A24-9E46-C868544FC31B}" type="presOf" srcId="{EBC41103-E2E5-4D48-9B4B-425520D3D098}" destId="{F732C171-B6A8-40AC-BE86-9061B3C3D3B8}" srcOrd="0" destOrd="0" presId="urn:microsoft.com/office/officeart/2005/8/layout/target3"/>
    <dgm:cxn modelId="{CC9DA24C-413F-451A-A7E2-654AC6ED7AF4}" type="presOf" srcId="{FBBFC3EA-9D9D-4F3A-BEA6-9C2C0E46BF20}" destId="{3F478621-DC04-4E99-8ED0-6EF817E39D4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2AE8D30-F3D2-4396-9036-A5AF689E80B8}" type="presOf" srcId="{019433A1-1324-4DE1-9E6F-32B851095F74}" destId="{83FE2C4A-F11C-43B1-9923-1AFAA3244381}" srcOrd="1" destOrd="0" presId="urn:microsoft.com/office/officeart/2005/8/layout/target3"/>
    <dgm:cxn modelId="{A6DE16E7-BED5-4699-AE8E-7461675933A0}" type="presOf" srcId="{019433A1-1324-4DE1-9E6F-32B851095F74}" destId="{CC1D5B29-8413-4412-9F6D-55E531B84639}" srcOrd="0" destOrd="0" presId="urn:microsoft.com/office/officeart/2005/8/layout/target3"/>
    <dgm:cxn modelId="{06A4AC75-92AA-4CC1-BC1B-E65C2D042219}" type="presOf" srcId="{39F8B381-5807-488E-AC22-73DD4140ED4A}" destId="{71045F8C-00FA-488E-A7BD-E2E6753D979D}" srcOrd="0" destOrd="0" presId="urn:microsoft.com/office/officeart/2005/8/layout/target3"/>
    <dgm:cxn modelId="{931AD56B-B5A3-493D-B829-AD67D2E074F8}" type="presOf" srcId="{0C6E1E16-08A6-4B86-AB9F-749A7749D4C9}" destId="{B7652895-8F40-40B1-8BC2-AD2A1592E4B6}" srcOrd="1" destOrd="0" presId="urn:microsoft.com/office/officeart/2005/8/layout/target3"/>
    <dgm:cxn modelId="{C96D466E-DA3C-4A30-85C0-51AD25DB6656}" type="presOf" srcId="{C73C7642-F245-4585-8F88-243F9FAEF6CA}" destId="{304CA11A-E17E-4999-A128-C72BF543B20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F075F50-877A-4702-B87C-87ABB589D6C1}" type="presOf" srcId="{9F18DD90-522E-4A06-9EDB-3FF7C7EB6637}" destId="{932F2F5B-E5E6-4E00-9503-10413FFBA7E0}" srcOrd="1" destOrd="0" presId="urn:microsoft.com/office/officeart/2005/8/layout/target3"/>
    <dgm:cxn modelId="{CE59345C-A42F-4A70-87E2-ED71F41ABDBD}" type="presOf" srcId="{0C6E1E16-08A6-4B86-AB9F-749A7749D4C9}" destId="{D8344A4C-A59C-418B-AE84-1CF03F62012F}" srcOrd="0" destOrd="0" presId="urn:microsoft.com/office/officeart/2005/8/layout/target3"/>
    <dgm:cxn modelId="{1AE069FE-1590-45E6-8975-DEDB4A5B504F}" type="presOf" srcId="{EBC41103-E2E5-4D48-9B4B-425520D3D098}" destId="{D3CEBA79-51F7-49AC-8104-9DE2B978BFF4}" srcOrd="1" destOrd="0" presId="urn:microsoft.com/office/officeart/2005/8/layout/target3"/>
    <dgm:cxn modelId="{4895E095-D0E0-42A0-9B9D-945E4B75AB9C}" type="presOf" srcId="{9F18DD90-522E-4A06-9EDB-3FF7C7EB6637}" destId="{D102FEF8-6917-41D2-AE5D-914C1EA8F84A}" srcOrd="0" destOrd="0" presId="urn:microsoft.com/office/officeart/2005/8/layout/target3"/>
    <dgm:cxn modelId="{ED6C0F6B-F68C-499E-B010-43431A0F4D65}" type="presParOf" srcId="{71045F8C-00FA-488E-A7BD-E2E6753D979D}" destId="{3577EC6B-C980-4F34-8C69-4365E7B8FC8C}" srcOrd="0" destOrd="0" presId="urn:microsoft.com/office/officeart/2005/8/layout/target3"/>
    <dgm:cxn modelId="{CF5F4A74-EC10-488D-AD79-60B059E02CB0}" type="presParOf" srcId="{71045F8C-00FA-488E-A7BD-E2E6753D979D}" destId="{6940EB87-DC1D-4BC3-9408-9AC2E1FFC039}" srcOrd="1" destOrd="0" presId="urn:microsoft.com/office/officeart/2005/8/layout/target3"/>
    <dgm:cxn modelId="{856E773D-2674-429D-9D56-C4B5721380C0}" type="presParOf" srcId="{71045F8C-00FA-488E-A7BD-E2E6753D979D}" destId="{BC35EE03-4121-4EF9-923D-7CB6D30D358D}" srcOrd="2" destOrd="0" presId="urn:microsoft.com/office/officeart/2005/8/layout/target3"/>
    <dgm:cxn modelId="{364AD1B8-DA83-4749-B0AF-0EC25F7167DF}" type="presParOf" srcId="{71045F8C-00FA-488E-A7BD-E2E6753D979D}" destId="{D3840DFA-901C-4049-8AB2-27AC2BA34540}" srcOrd="3" destOrd="0" presId="urn:microsoft.com/office/officeart/2005/8/layout/target3"/>
    <dgm:cxn modelId="{AADF97E5-C99D-4C49-8310-536BEDB333D5}" type="presParOf" srcId="{71045F8C-00FA-488E-A7BD-E2E6753D979D}" destId="{5BDA8D49-C64C-4FDF-ACCF-171444A32B21}" srcOrd="4" destOrd="0" presId="urn:microsoft.com/office/officeart/2005/8/layout/target3"/>
    <dgm:cxn modelId="{2F0CADCB-6268-430B-BCCE-90ED3DA36A3E}" type="presParOf" srcId="{71045F8C-00FA-488E-A7BD-E2E6753D979D}" destId="{D8344A4C-A59C-418B-AE84-1CF03F62012F}" srcOrd="5" destOrd="0" presId="urn:microsoft.com/office/officeart/2005/8/layout/target3"/>
    <dgm:cxn modelId="{EAF53730-82BC-49EA-B8DB-0AEA35C7B128}" type="presParOf" srcId="{71045F8C-00FA-488E-A7BD-E2E6753D979D}" destId="{57DDA582-354B-4295-AE97-083B34E96D1A}" srcOrd="6" destOrd="0" presId="urn:microsoft.com/office/officeart/2005/8/layout/target3"/>
    <dgm:cxn modelId="{BAD8645D-B2FF-494E-8E9C-D30DF9DADD55}" type="presParOf" srcId="{71045F8C-00FA-488E-A7BD-E2E6753D979D}" destId="{4A11C032-4DF2-44E5-8C80-1286B3D4B133}" srcOrd="7" destOrd="0" presId="urn:microsoft.com/office/officeart/2005/8/layout/target3"/>
    <dgm:cxn modelId="{768F0B6D-EEA3-44C6-A11D-7F4ED0681939}" type="presParOf" srcId="{71045F8C-00FA-488E-A7BD-E2E6753D979D}" destId="{601CDFA2-8205-4060-95D5-B0A001D0D0E3}" srcOrd="8" destOrd="0" presId="urn:microsoft.com/office/officeart/2005/8/layout/target3"/>
    <dgm:cxn modelId="{E3F7ED72-4155-4062-9E00-F553C9D7598E}" type="presParOf" srcId="{71045F8C-00FA-488E-A7BD-E2E6753D979D}" destId="{EA95FEE9-5F68-48C7-93BB-0F8C419DA96D}" srcOrd="9" destOrd="0" presId="urn:microsoft.com/office/officeart/2005/8/layout/target3"/>
    <dgm:cxn modelId="{13EA9032-38C1-42D2-8B7A-4B7D1209DD99}" type="presParOf" srcId="{71045F8C-00FA-488E-A7BD-E2E6753D979D}" destId="{BB3828A8-1683-43A3-8BCA-2995B7EAE8F3}" srcOrd="10" destOrd="0" presId="urn:microsoft.com/office/officeart/2005/8/layout/target3"/>
    <dgm:cxn modelId="{DCCFB8BD-474B-49C3-A8C8-CB17081D8BEC}" type="presParOf" srcId="{71045F8C-00FA-488E-A7BD-E2E6753D979D}" destId="{CC1D5B29-8413-4412-9F6D-55E531B84639}" srcOrd="11" destOrd="0" presId="urn:microsoft.com/office/officeart/2005/8/layout/target3"/>
    <dgm:cxn modelId="{398A0028-2C9C-4984-A629-BB92EA194A1F}" type="presParOf" srcId="{71045F8C-00FA-488E-A7BD-E2E6753D979D}" destId="{AEEDACE7-4427-455B-A155-2C3381828BD7}" srcOrd="12" destOrd="0" presId="urn:microsoft.com/office/officeart/2005/8/layout/target3"/>
    <dgm:cxn modelId="{1CD03567-DF4A-4DBE-AF10-B96518FC6478}" type="presParOf" srcId="{71045F8C-00FA-488E-A7BD-E2E6753D979D}" destId="{7C8531F2-00DF-4DB1-A6C6-AF46193E1BBF}" srcOrd="13" destOrd="0" presId="urn:microsoft.com/office/officeart/2005/8/layout/target3"/>
    <dgm:cxn modelId="{C2A11F2E-1205-43F0-B353-A36DF6F61A78}" type="presParOf" srcId="{71045F8C-00FA-488E-A7BD-E2E6753D979D}" destId="{304CA11A-E17E-4999-A128-C72BF543B20D}" srcOrd="14" destOrd="0" presId="urn:microsoft.com/office/officeart/2005/8/layout/target3"/>
    <dgm:cxn modelId="{289D8DB5-77E5-4817-AFEB-7BB27D8B2E81}" type="presParOf" srcId="{71045F8C-00FA-488E-A7BD-E2E6753D979D}" destId="{C67EF5F7-B425-49AF-82F9-2446588ED851}" srcOrd="15" destOrd="0" presId="urn:microsoft.com/office/officeart/2005/8/layout/target3"/>
    <dgm:cxn modelId="{009C246B-5553-4838-9A40-5C19F47B0A0B}" type="presParOf" srcId="{71045F8C-00FA-488E-A7BD-E2E6753D979D}" destId="{14E80F71-B028-4CCE-8C5A-7AE67F9A28C6}" srcOrd="16" destOrd="0" presId="urn:microsoft.com/office/officeart/2005/8/layout/target3"/>
    <dgm:cxn modelId="{8B61857A-14F9-417D-9D30-FA9A20C5D00E}" type="presParOf" srcId="{71045F8C-00FA-488E-A7BD-E2E6753D979D}" destId="{F732C171-B6A8-40AC-BE86-9061B3C3D3B8}" srcOrd="17" destOrd="0" presId="urn:microsoft.com/office/officeart/2005/8/layout/target3"/>
    <dgm:cxn modelId="{834FE199-589C-42CC-BA61-7CAA24D1CF18}" type="presParOf" srcId="{71045F8C-00FA-488E-A7BD-E2E6753D979D}" destId="{D8C5187E-68B6-4E2E-86D0-57087190219B}" srcOrd="18" destOrd="0" presId="urn:microsoft.com/office/officeart/2005/8/layout/target3"/>
    <dgm:cxn modelId="{CCC5AEB0-4924-4343-81F0-9141BA832728}" type="presParOf" srcId="{71045F8C-00FA-488E-A7BD-E2E6753D979D}" destId="{1A909E4D-639C-4CB7-A7CE-FC1133FAA37E}" srcOrd="19" destOrd="0" presId="urn:microsoft.com/office/officeart/2005/8/layout/target3"/>
    <dgm:cxn modelId="{FF920B5C-A21F-49EA-9090-D304311517D3}" type="presParOf" srcId="{71045F8C-00FA-488E-A7BD-E2E6753D979D}" destId="{D102FEF8-6917-41D2-AE5D-914C1EA8F84A}" srcOrd="20" destOrd="0" presId="urn:microsoft.com/office/officeart/2005/8/layout/target3"/>
    <dgm:cxn modelId="{A8636551-C4D4-45BE-A861-9A7F6B6431AA}" type="presParOf" srcId="{71045F8C-00FA-488E-A7BD-E2E6753D979D}" destId="{4D19AB04-24FA-40C2-B203-52AE3D15E171}" srcOrd="21" destOrd="0" presId="urn:microsoft.com/office/officeart/2005/8/layout/target3"/>
    <dgm:cxn modelId="{3C53ECBE-DB14-4278-9232-639D8E96F329}" type="presParOf" srcId="{71045F8C-00FA-488E-A7BD-E2E6753D979D}" destId="{B7652895-8F40-40B1-8BC2-AD2A1592E4B6}" srcOrd="22" destOrd="0" presId="urn:microsoft.com/office/officeart/2005/8/layout/target3"/>
    <dgm:cxn modelId="{3C10E865-4C97-489B-AEDD-AC22A676FBB0}" type="presParOf" srcId="{71045F8C-00FA-488E-A7BD-E2E6753D979D}" destId="{3F478621-DC04-4E99-8ED0-6EF817E39D41}" srcOrd="23" destOrd="0" presId="urn:microsoft.com/office/officeart/2005/8/layout/target3"/>
    <dgm:cxn modelId="{B2654296-87EB-49CC-9559-A6F99894E949}" type="presParOf" srcId="{71045F8C-00FA-488E-A7BD-E2E6753D979D}" destId="{83FE2C4A-F11C-43B1-9923-1AFAA3244381}" srcOrd="24" destOrd="0" presId="urn:microsoft.com/office/officeart/2005/8/layout/target3"/>
    <dgm:cxn modelId="{4447CC17-D0CB-45A1-A864-E6250149E73B}" type="presParOf" srcId="{71045F8C-00FA-488E-A7BD-E2E6753D979D}" destId="{0E0F4EFC-82FA-4EC4-801E-BC2F931EC339}" srcOrd="25" destOrd="0" presId="urn:microsoft.com/office/officeart/2005/8/layout/target3"/>
    <dgm:cxn modelId="{437F3CA6-FE99-4A11-84A8-2851CF848641}" type="presParOf" srcId="{71045F8C-00FA-488E-A7BD-E2E6753D979D}" destId="{D3CEBA79-51F7-49AC-8104-9DE2B978BFF4}" srcOrd="26" destOrd="0" presId="urn:microsoft.com/office/officeart/2005/8/layout/target3"/>
    <dgm:cxn modelId="{02D6E1E7-CAF9-49A4-953C-0532222F4C14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760640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MŠ, </a:t>
          </a:r>
          <a:r>
            <a:rPr lang="cs-CZ" sz="1400" kern="1200" dirty="0" smtClean="0"/>
            <a:t>Police nad Metují, okres Náchod</a:t>
          </a:r>
          <a:endParaRPr lang="cs-CZ" sz="1400" kern="1200" dirty="0"/>
        </a:p>
      </dsp:txBody>
      <dsp:txXfrm>
        <a:off x="2016224" y="0"/>
        <a:ext cx="5760640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4" y="403244"/>
          <a:ext cx="5760640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16224" y="403244"/>
        <a:ext cx="5760640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193190" y="806488"/>
          <a:ext cx="5406706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600" kern="1200" dirty="0" smtClean="0"/>
            <a:t>Mgr. Jana Šulcová</a:t>
          </a:r>
          <a:endParaRPr lang="cs-CZ" sz="1600" kern="1200" dirty="0"/>
        </a:p>
      </dsp:txBody>
      <dsp:txXfrm>
        <a:off x="2193190" y="806488"/>
        <a:ext cx="5406706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4" y="1209732"/>
          <a:ext cx="5760640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1" kern="1200" dirty="0" smtClean="0"/>
            <a:t>VY_32_INOVACE_4A_13  </a:t>
          </a:r>
          <a:r>
            <a:rPr lang="cs-CZ" sz="1600" kern="1200" dirty="0" smtClean="0"/>
            <a:t>Téma:  Př. </a:t>
          </a:r>
          <a:r>
            <a:rPr lang="cs-CZ" sz="1600" kern="1200" dirty="0" err="1" smtClean="0"/>
            <a:t>jm</a:t>
          </a:r>
          <a:r>
            <a:rPr lang="cs-CZ" sz="1600" kern="1200" dirty="0" smtClean="0"/>
            <a:t>. </a:t>
          </a:r>
          <a:r>
            <a:rPr lang="cs-CZ" sz="1600" kern="1200" dirty="0" err="1" smtClean="0"/>
            <a:t>přivl</a:t>
          </a:r>
          <a:r>
            <a:rPr lang="cs-CZ" sz="1600" kern="1200" dirty="0" smtClean="0"/>
            <a:t>. - procvičování</a:t>
          </a:r>
          <a:endParaRPr lang="cs-CZ" sz="1600" kern="1200" dirty="0"/>
        </a:p>
      </dsp:txBody>
      <dsp:txXfrm>
        <a:off x="2016224" y="1209732"/>
        <a:ext cx="5760640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4" y="1612981"/>
          <a:ext cx="5760640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 Český jazyk 5.ročník</a:t>
          </a:r>
          <a:endParaRPr lang="cs-CZ" sz="1900" kern="1200" dirty="0"/>
        </a:p>
      </dsp:txBody>
      <dsp:txXfrm>
        <a:off x="2016224" y="1612981"/>
        <a:ext cx="5760640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4" y="2016225"/>
          <a:ext cx="5760640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16224" y="2016225"/>
        <a:ext cx="5760640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4" y="2419469"/>
          <a:ext cx="5760640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16224" y="2419469"/>
        <a:ext cx="5760640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1488A25-C3DB-446D-A633-5D7180BFFB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0DC8B7D-8666-4EAE-B69D-BA4E9576F2F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5396213"/>
              </p:ext>
            </p:extLst>
          </p:nvPr>
        </p:nvGraphicFramePr>
        <p:xfrm>
          <a:off x="1043608" y="1700808"/>
          <a:ext cx="777686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5931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000" dirty="0" smtClean="0"/>
              <a:t>prezentace pro žáky 5.ročníku  ZŠ,  předmět český jazyk</a:t>
            </a:r>
          </a:p>
          <a:p>
            <a:r>
              <a:rPr lang="cs-CZ" sz="2000" dirty="0" smtClean="0"/>
              <a:t>žáci se procvičují přídavná jména přivlastňovací</a:t>
            </a:r>
          </a:p>
          <a:p>
            <a:r>
              <a:rPr lang="cs-CZ" sz="2000" dirty="0" smtClean="0"/>
              <a:t>na interaktivní tabuli žáci doplňují a luští </a:t>
            </a:r>
            <a:r>
              <a:rPr lang="cs-CZ" sz="2000" dirty="0" err="1" smtClean="0"/>
              <a:t>čtyřsměrku</a:t>
            </a:r>
            <a:endParaRPr lang="cs-CZ" sz="2000" dirty="0" smtClean="0"/>
          </a:p>
          <a:p>
            <a:r>
              <a:rPr lang="cs-CZ" sz="2000" dirty="0" smtClean="0"/>
              <a:t>na interaktivní tabuli pracují společně, možno vytisknout jako pracovní list</a:t>
            </a:r>
          </a:p>
          <a:p>
            <a:pPr marL="45720" indent="0">
              <a:buFont typeface="Wingdings 2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215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47055"/>
            <a:ext cx="66946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Utvoř 1.pád mn. č. přídavných jmen přivlastňovacích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052736"/>
            <a:ext cx="5375895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Hus  (pravda)  _________________________</a:t>
            </a:r>
          </a:p>
          <a:p>
            <a:endParaRPr lang="cs-CZ" sz="1200" dirty="0" smtClean="0"/>
          </a:p>
          <a:p>
            <a:r>
              <a:rPr lang="cs-CZ" sz="2000" dirty="0" smtClean="0"/>
              <a:t>Mánes (obraz) _________________________</a:t>
            </a:r>
          </a:p>
          <a:p>
            <a:endParaRPr lang="cs-CZ" sz="1200" dirty="0" smtClean="0"/>
          </a:p>
          <a:p>
            <a:r>
              <a:rPr lang="cs-CZ" sz="2000" dirty="0"/>
              <a:t>v</a:t>
            </a:r>
            <a:r>
              <a:rPr lang="cs-CZ" sz="2000" dirty="0" smtClean="0"/>
              <a:t>elitel (zásah)  _________________________</a:t>
            </a:r>
          </a:p>
          <a:p>
            <a:endParaRPr lang="cs-CZ" sz="1200" dirty="0" smtClean="0"/>
          </a:p>
          <a:p>
            <a:r>
              <a:rPr lang="cs-CZ" sz="2000" dirty="0"/>
              <a:t>t</a:t>
            </a:r>
            <a:r>
              <a:rPr lang="cs-CZ" sz="2000" dirty="0" smtClean="0"/>
              <a:t>etička (sousedka)  _____________________</a:t>
            </a:r>
          </a:p>
          <a:p>
            <a:endParaRPr lang="cs-CZ" sz="1200" dirty="0" smtClean="0"/>
          </a:p>
          <a:p>
            <a:r>
              <a:rPr lang="cs-CZ" sz="2000" dirty="0" smtClean="0"/>
              <a:t>Filip ( rodič)  __________________________</a:t>
            </a:r>
          </a:p>
          <a:p>
            <a:endParaRPr lang="cs-CZ" sz="1200" dirty="0" smtClean="0"/>
          </a:p>
          <a:p>
            <a:r>
              <a:rPr lang="cs-CZ" sz="2000" dirty="0" smtClean="0"/>
              <a:t>Matěj (autíčko)  ________________________</a:t>
            </a:r>
          </a:p>
          <a:p>
            <a:endParaRPr lang="cs-CZ" sz="1200" dirty="0" smtClean="0"/>
          </a:p>
          <a:p>
            <a:r>
              <a:rPr lang="cs-CZ" sz="2000" dirty="0"/>
              <a:t>k</a:t>
            </a:r>
            <a:r>
              <a:rPr lang="cs-CZ" sz="2000" dirty="0" smtClean="0"/>
              <a:t>apitán (rozkaz)  _______________________</a:t>
            </a:r>
          </a:p>
          <a:p>
            <a:endParaRPr lang="cs-CZ" sz="1200" dirty="0" smtClean="0"/>
          </a:p>
          <a:p>
            <a:r>
              <a:rPr lang="cs-CZ" sz="2000" dirty="0"/>
              <a:t>o</a:t>
            </a:r>
            <a:r>
              <a:rPr lang="cs-CZ" sz="2000" dirty="0" smtClean="0"/>
              <a:t>tec (spolupracovník)  __________________</a:t>
            </a:r>
          </a:p>
          <a:p>
            <a:endParaRPr lang="cs-CZ" sz="1200" dirty="0" smtClean="0"/>
          </a:p>
          <a:p>
            <a:r>
              <a:rPr lang="cs-CZ" sz="2000" dirty="0" smtClean="0"/>
              <a:t>Jitka (přítelkyně)  </a:t>
            </a:r>
            <a:r>
              <a:rPr lang="cs-CZ" dirty="0" smtClean="0"/>
              <a:t>__________________________</a:t>
            </a:r>
          </a:p>
          <a:p>
            <a:endParaRPr lang="cs-CZ" sz="1200" dirty="0" smtClean="0"/>
          </a:p>
          <a:p>
            <a:r>
              <a:rPr lang="cs-CZ" sz="2000" dirty="0"/>
              <a:t>h</a:t>
            </a:r>
            <a:r>
              <a:rPr lang="cs-CZ" sz="2000" dirty="0" smtClean="0"/>
              <a:t>ouslista (koncert)  </a:t>
            </a:r>
            <a:r>
              <a:rPr lang="cs-CZ" dirty="0" smtClean="0"/>
              <a:t>________________________</a:t>
            </a:r>
          </a:p>
          <a:p>
            <a:endParaRPr lang="cs-CZ" sz="1200" dirty="0" smtClean="0"/>
          </a:p>
          <a:p>
            <a:r>
              <a:rPr lang="cs-CZ" sz="2000" dirty="0" smtClean="0"/>
              <a:t>Tyl (drama)  </a:t>
            </a:r>
            <a:r>
              <a:rPr lang="cs-CZ" dirty="0" smtClean="0"/>
              <a:t>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367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63014"/>
            <a:ext cx="2448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správně i/y: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124744"/>
            <a:ext cx="783849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Šípkov</a:t>
            </a:r>
            <a:r>
              <a:rPr lang="cs-CZ" sz="2000" dirty="0" smtClean="0"/>
              <a:t>_ čaj je zdrav_.  Ozval se </a:t>
            </a:r>
            <a:r>
              <a:rPr lang="cs-CZ" sz="2000" dirty="0" err="1" smtClean="0"/>
              <a:t>pronikav</a:t>
            </a:r>
            <a:r>
              <a:rPr lang="cs-CZ" sz="2000" dirty="0" smtClean="0"/>
              <a:t>_  </a:t>
            </a:r>
            <a:r>
              <a:rPr lang="cs-CZ" sz="2000" dirty="0" err="1" smtClean="0"/>
              <a:t>orl</a:t>
            </a:r>
            <a:r>
              <a:rPr lang="cs-CZ" sz="2000" dirty="0" smtClean="0"/>
              <a:t>_  křik. Četli jste </a:t>
            </a:r>
            <a:r>
              <a:rPr lang="cs-CZ" sz="2000" dirty="0" err="1" smtClean="0"/>
              <a:t>Jiráskov</a:t>
            </a:r>
            <a:r>
              <a:rPr lang="cs-CZ" sz="2000" dirty="0" smtClean="0"/>
              <a:t>_</a:t>
            </a:r>
          </a:p>
          <a:p>
            <a:r>
              <a:rPr lang="cs-CZ" sz="2000" dirty="0" smtClean="0"/>
              <a:t>Psohlavce? Také </a:t>
            </a:r>
            <a:r>
              <a:rPr lang="cs-CZ" sz="2000" dirty="0" err="1" smtClean="0"/>
              <a:t>Jiráskov</a:t>
            </a:r>
            <a:r>
              <a:rPr lang="cs-CZ" sz="2000" dirty="0" smtClean="0"/>
              <a:t>_ Staré pověsti české jsou známé. Sokol_ let je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eobyčejně </a:t>
            </a:r>
            <a:r>
              <a:rPr lang="cs-CZ" sz="2000" dirty="0" err="1" smtClean="0"/>
              <a:t>rychl</a:t>
            </a:r>
            <a:r>
              <a:rPr lang="cs-CZ" sz="2000" dirty="0" smtClean="0"/>
              <a:t>_. Za </a:t>
            </a:r>
            <a:r>
              <a:rPr lang="cs-CZ" sz="2000" dirty="0" err="1" smtClean="0"/>
              <a:t>tepl_ch</a:t>
            </a:r>
            <a:r>
              <a:rPr lang="cs-CZ" sz="2000" dirty="0" smtClean="0"/>
              <a:t> nocí jsme naslouchali </a:t>
            </a:r>
            <a:r>
              <a:rPr lang="cs-CZ" sz="2000" dirty="0" err="1" smtClean="0"/>
              <a:t>žab_mu</a:t>
            </a:r>
            <a:r>
              <a:rPr lang="cs-CZ" sz="2000" dirty="0" smtClean="0"/>
              <a:t> skřehotání.</a:t>
            </a:r>
          </a:p>
          <a:p>
            <a:r>
              <a:rPr lang="cs-CZ" sz="2000" dirty="0" smtClean="0"/>
              <a:t>V polévce byly kousky </a:t>
            </a:r>
            <a:r>
              <a:rPr lang="cs-CZ" sz="2000" dirty="0" err="1" smtClean="0"/>
              <a:t>vepřov_ch</a:t>
            </a:r>
            <a:r>
              <a:rPr lang="cs-CZ" sz="2000" dirty="0" smtClean="0"/>
              <a:t> i </a:t>
            </a:r>
            <a:r>
              <a:rPr lang="cs-CZ" sz="2000" dirty="0" err="1" smtClean="0"/>
              <a:t>hověz_ch</a:t>
            </a:r>
            <a:r>
              <a:rPr lang="cs-CZ" sz="2000" dirty="0" smtClean="0"/>
              <a:t> jater. Poslouchali jsme árie 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e </a:t>
            </a:r>
            <a:r>
              <a:rPr lang="cs-CZ" sz="2000" dirty="0" err="1" smtClean="0"/>
              <a:t>Smetanov</a:t>
            </a:r>
            <a:r>
              <a:rPr lang="cs-CZ" sz="2000" dirty="0" smtClean="0"/>
              <a:t>_ Prodané nevěsty a z </a:t>
            </a:r>
            <a:r>
              <a:rPr lang="cs-CZ" sz="2000" dirty="0" err="1" smtClean="0"/>
              <a:t>Dvořákov</a:t>
            </a:r>
            <a:r>
              <a:rPr lang="cs-CZ" sz="2000" dirty="0" smtClean="0"/>
              <a:t>_ Rusalky. Četli jste o tom, </a:t>
            </a:r>
          </a:p>
          <a:p>
            <a:r>
              <a:rPr lang="cs-CZ" sz="2000" dirty="0" smtClean="0"/>
              <a:t>jak </a:t>
            </a:r>
            <a:r>
              <a:rPr lang="cs-CZ" sz="2000" dirty="0" err="1" smtClean="0"/>
              <a:t>Klabzubov</a:t>
            </a:r>
            <a:r>
              <a:rPr lang="cs-CZ" sz="2000" dirty="0" smtClean="0"/>
              <a:t>_ synové dosáhli </a:t>
            </a:r>
            <a:r>
              <a:rPr lang="cs-CZ" sz="2000" dirty="0" err="1" smtClean="0"/>
              <a:t>světov_ch</a:t>
            </a:r>
            <a:r>
              <a:rPr lang="cs-CZ" sz="2000" dirty="0" smtClean="0"/>
              <a:t> úspěchů?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212975"/>
            <a:ext cx="604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Vypiš přídavná jména podle jednotlivých druhů: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965564"/>
            <a:ext cx="803617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Přídavná jména tvrdá:  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Přídavná jména měkká: 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Přídavná jména přivlastňovací:  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56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96727" y="548680"/>
            <a:ext cx="765607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000" dirty="0" smtClean="0"/>
              <a:t>Těžký chlapík, ubohý student, </a:t>
            </a:r>
            <a:r>
              <a:rPr lang="cs-CZ" sz="2000" u="sng" dirty="0" smtClean="0"/>
              <a:t>hluchý stařík</a:t>
            </a:r>
            <a:r>
              <a:rPr lang="cs-CZ" sz="2000" dirty="0" smtClean="0"/>
              <a:t>, český člověk, </a:t>
            </a:r>
            <a:r>
              <a:rPr lang="cs-CZ" sz="2000" u="sng" dirty="0" smtClean="0"/>
              <a:t>starý kamarád</a:t>
            </a:r>
            <a:r>
              <a:rPr lang="cs-CZ" sz="2000" dirty="0" smtClean="0"/>
              <a:t>, </a:t>
            </a:r>
          </a:p>
          <a:p>
            <a:pPr algn="just"/>
            <a:r>
              <a:rPr lang="cs-CZ" sz="2000" dirty="0" smtClean="0"/>
              <a:t>velký obdivovatel, </a:t>
            </a:r>
            <a:r>
              <a:rPr lang="cs-CZ" sz="2000" u="sng" dirty="0" smtClean="0"/>
              <a:t>olympijský oheň</a:t>
            </a:r>
            <a:r>
              <a:rPr lang="cs-CZ" sz="2000" dirty="0" smtClean="0"/>
              <a:t>, statečný voják, africký domorodec, </a:t>
            </a:r>
          </a:p>
          <a:p>
            <a:pPr algn="just"/>
            <a:r>
              <a:rPr lang="cs-CZ" sz="2000" dirty="0" smtClean="0"/>
              <a:t>divoký kocour, americký prezident, černošský šaman, </a:t>
            </a:r>
            <a:r>
              <a:rPr lang="cs-CZ" sz="2000" u="sng" dirty="0" smtClean="0"/>
              <a:t>maličký psík</a:t>
            </a:r>
            <a:r>
              <a:rPr lang="cs-CZ" sz="2000" dirty="0" smtClean="0"/>
              <a:t>, lehký </a:t>
            </a:r>
          </a:p>
          <a:p>
            <a:pPr algn="just"/>
            <a:r>
              <a:rPr lang="cs-CZ" sz="2000" dirty="0" smtClean="0"/>
              <a:t>atlet, srdnatý chlapec, </a:t>
            </a:r>
            <a:r>
              <a:rPr lang="cs-CZ" sz="2000" u="sng" dirty="0" smtClean="0"/>
              <a:t>moudrý pán</a:t>
            </a:r>
            <a:r>
              <a:rPr lang="cs-CZ" sz="2000" dirty="0" smtClean="0"/>
              <a:t>, obětavý student, nadšený posluchač, </a:t>
            </a:r>
          </a:p>
          <a:p>
            <a:pPr algn="just"/>
            <a:r>
              <a:rPr lang="cs-CZ" sz="2000" dirty="0" smtClean="0"/>
              <a:t>krotký živočich, hezký mládenec, dlouhý had, slibovaný dort.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724095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Přečti celé cvičení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Najdi podstatná jména rodu mužského neživotného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Utvoř smysluplné věty s podtrženými spojeními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Řekli celé cvičení v 1.pádě množného čísla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Napiš celé cvičení v 7. pádě množného čísla do sešitu</a:t>
            </a: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Documents and Settings\uživatel\Local Settings\Temporary Internet Files\Content.IE5\QTFCDS3M\MM90035677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973" y="1991432"/>
            <a:ext cx="1019175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živatel\Local Settings\Temporary Internet Files\Content.IE5\XCSBLP05\MP9004225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645" y="4653136"/>
            <a:ext cx="1262289" cy="1683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32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48680"/>
            <a:ext cx="1417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Čtyřsměrka</a:t>
            </a:r>
            <a:endParaRPr lang="cs-CZ" sz="2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396916"/>
              </p:ext>
            </p:extLst>
          </p:nvPr>
        </p:nvGraphicFramePr>
        <p:xfrm>
          <a:off x="3491880" y="332656"/>
          <a:ext cx="4272138" cy="36576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74682"/>
                <a:gridCol w="474682"/>
                <a:gridCol w="474682"/>
                <a:gridCol w="474682"/>
                <a:gridCol w="549544"/>
                <a:gridCol w="399820"/>
                <a:gridCol w="474682"/>
                <a:gridCol w="474682"/>
                <a:gridCol w="474682"/>
              </a:tblGrid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Í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Ř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Á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Č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Í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CH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Č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</a:tr>
              <a:tr h="352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É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475656" y="4221088"/>
            <a:ext cx="3352416" cy="2110368"/>
          </a:xfrm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sz="1900" dirty="0" smtClean="0"/>
              <a:t>Bílá, ostrý, zlý, hranatý, hladká, levná, studené, špinavá, čilý, slabý, </a:t>
            </a:r>
            <a:r>
              <a:rPr lang="cs-CZ" sz="1900" dirty="0" err="1" smtClean="0"/>
              <a:t>nízká,hustý,pravý,hubená,studený</a:t>
            </a:r>
            <a:r>
              <a:rPr lang="cs-CZ" sz="1900" dirty="0" smtClean="0"/>
              <a:t>, malý, špinavý, </a:t>
            </a:r>
            <a:r>
              <a:rPr lang="cs-CZ" sz="1900" dirty="0" err="1" smtClean="0"/>
              <a:t>divoká,ostrých</a:t>
            </a:r>
            <a:r>
              <a:rPr lang="cs-CZ" sz="1900" dirty="0" smtClean="0"/>
              <a:t>, prázdný, stará, teplý </a:t>
            </a:r>
          </a:p>
          <a:p>
            <a:pPr marL="82296" indent="0">
              <a:buNone/>
            </a:pPr>
            <a:r>
              <a:rPr lang="cs-CZ" sz="1900" dirty="0" smtClean="0">
                <a:solidFill>
                  <a:schemeClr val="accent2"/>
                </a:solidFill>
              </a:rPr>
              <a:t>K uvedeným pří.jm. hledej opačná. Napiš je  na připravené řádky</a:t>
            </a:r>
            <a:r>
              <a:rPr lang="cs-CZ" sz="1800" dirty="0" smtClean="0">
                <a:solidFill>
                  <a:schemeClr val="accent2"/>
                </a:solidFill>
              </a:rPr>
              <a:t>.</a:t>
            </a:r>
            <a:endParaRPr lang="cs-CZ" sz="1800" dirty="0">
              <a:solidFill>
                <a:schemeClr val="accent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276088" y="4077072"/>
            <a:ext cx="3328360" cy="2110368"/>
          </a:xfrm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dirty="0" smtClean="0"/>
              <a:t>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97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722640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Ze zbývajících písmen slož slovo</a:t>
            </a:r>
            <a:r>
              <a:rPr lang="cs-CZ" dirty="0" smtClean="0"/>
              <a:t>:  ____________________________</a:t>
            </a:r>
          </a:p>
          <a:p>
            <a:endParaRPr lang="cs-CZ" dirty="0"/>
          </a:p>
          <a:p>
            <a:r>
              <a:rPr lang="cs-CZ" sz="2000" dirty="0" smtClean="0"/>
              <a:t>Napiš k němu synonyma:  </a:t>
            </a:r>
            <a:r>
              <a:rPr lang="cs-CZ" dirty="0" smtClean="0"/>
              <a:t>__________________________________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2060848"/>
            <a:ext cx="61978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Co jsou synonyma?		Co jsou opozita?</a:t>
            </a:r>
          </a:p>
          <a:p>
            <a:r>
              <a:rPr lang="cs-CZ" sz="2400" dirty="0" smtClean="0">
                <a:solidFill>
                  <a:schemeClr val="accent2"/>
                </a:solidFill>
              </a:rPr>
              <a:t>Podtrhni je modře.		Podtrhni je zeleně.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348746" y="3501008"/>
            <a:ext cx="3712456" cy="280831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/>
              <a:t>p</a:t>
            </a:r>
            <a:r>
              <a:rPr lang="cs-CZ" sz="2000" dirty="0" smtClean="0"/>
              <a:t>án  x  muž</a:t>
            </a:r>
          </a:p>
          <a:p>
            <a:pPr marL="82296" indent="0">
              <a:buNone/>
            </a:pPr>
            <a:r>
              <a:rPr lang="cs-CZ" sz="2000" dirty="0"/>
              <a:t>z</a:t>
            </a:r>
            <a:r>
              <a:rPr lang="cs-CZ" sz="2000" dirty="0" smtClean="0"/>
              <a:t>baběle  x  statečně</a:t>
            </a:r>
          </a:p>
          <a:p>
            <a:pPr marL="82296" indent="0">
              <a:buNone/>
            </a:pPr>
            <a:r>
              <a:rPr lang="cs-CZ" sz="2000" dirty="0"/>
              <a:t>z</a:t>
            </a:r>
            <a:r>
              <a:rPr lang="cs-CZ" sz="2000" dirty="0" smtClean="0"/>
              <a:t>ima  x  teplo</a:t>
            </a:r>
          </a:p>
          <a:p>
            <a:pPr marL="82296" indent="0">
              <a:buNone/>
            </a:pPr>
            <a:r>
              <a:rPr lang="cs-CZ" sz="2000" dirty="0"/>
              <a:t>v</a:t>
            </a:r>
            <a:r>
              <a:rPr lang="cs-CZ" sz="2000" dirty="0" smtClean="0"/>
              <a:t>elký x  malý</a:t>
            </a:r>
          </a:p>
          <a:p>
            <a:pPr marL="82296" indent="0">
              <a:buNone/>
            </a:pPr>
            <a:r>
              <a:rPr lang="cs-CZ" sz="2000" dirty="0"/>
              <a:t>l</a:t>
            </a:r>
            <a:r>
              <a:rPr lang="cs-CZ" sz="2000" dirty="0" smtClean="0"/>
              <a:t>íná  x  pracovitá</a:t>
            </a:r>
          </a:p>
          <a:p>
            <a:pPr marL="82296" indent="0">
              <a:buNone/>
            </a:pPr>
            <a:r>
              <a:rPr lang="cs-CZ" sz="2000" dirty="0"/>
              <a:t>s</a:t>
            </a:r>
            <a:r>
              <a:rPr lang="cs-CZ" sz="2000" dirty="0" smtClean="0"/>
              <a:t>tarost  x  péče</a:t>
            </a:r>
          </a:p>
          <a:p>
            <a:pPr marL="82296" indent="0">
              <a:buNone/>
            </a:pPr>
            <a:r>
              <a:rPr lang="cs-CZ" sz="2000" dirty="0"/>
              <a:t>v</a:t>
            </a:r>
            <a:r>
              <a:rPr lang="cs-CZ" sz="2000" dirty="0" smtClean="0"/>
              <a:t>lhký  x  suchý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292080" y="3501008"/>
            <a:ext cx="3528391" cy="2808311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/>
              <a:t>v</a:t>
            </a:r>
            <a:r>
              <a:rPr lang="cs-CZ" sz="2000" dirty="0" smtClean="0"/>
              <a:t>ečer  x  ráno</a:t>
            </a:r>
          </a:p>
          <a:p>
            <a:pPr marL="82296" indent="0">
              <a:buNone/>
            </a:pPr>
            <a:r>
              <a:rPr lang="cs-CZ" sz="2000" dirty="0"/>
              <a:t>p</a:t>
            </a:r>
            <a:r>
              <a:rPr lang="cs-CZ" sz="2000" dirty="0" smtClean="0"/>
              <a:t>ěkně  x  krásně</a:t>
            </a:r>
          </a:p>
          <a:p>
            <a:pPr marL="82296" indent="0">
              <a:buNone/>
            </a:pPr>
            <a:r>
              <a:rPr lang="cs-CZ" sz="2000" dirty="0"/>
              <a:t>s</a:t>
            </a:r>
            <a:r>
              <a:rPr lang="cs-CZ" sz="2000" dirty="0" smtClean="0"/>
              <a:t>ladký  x  kyselý</a:t>
            </a:r>
          </a:p>
          <a:p>
            <a:pPr marL="82296" indent="0">
              <a:buNone/>
            </a:pPr>
            <a:r>
              <a:rPr lang="cs-CZ" sz="2000" dirty="0"/>
              <a:t>c</a:t>
            </a:r>
            <a:r>
              <a:rPr lang="cs-CZ" sz="2000" dirty="0" smtClean="0"/>
              <a:t>hlapec  x  hoch</a:t>
            </a:r>
          </a:p>
          <a:p>
            <a:pPr marL="82296" indent="0">
              <a:buNone/>
            </a:pPr>
            <a:r>
              <a:rPr lang="cs-CZ" sz="2000" dirty="0" smtClean="0"/>
              <a:t>žena  x  dáma</a:t>
            </a:r>
          </a:p>
          <a:p>
            <a:pPr marL="82296" indent="0">
              <a:buNone/>
            </a:pPr>
            <a:r>
              <a:rPr lang="cs-CZ" sz="2000" dirty="0"/>
              <a:t>n</a:t>
            </a:r>
            <a:r>
              <a:rPr lang="cs-CZ" sz="2000" dirty="0" smtClean="0"/>
              <a:t>ůž  x  kudla</a:t>
            </a:r>
          </a:p>
          <a:p>
            <a:pPr marL="82296" indent="0">
              <a:buNone/>
            </a:pPr>
            <a:r>
              <a:rPr lang="cs-CZ" sz="2000" dirty="0"/>
              <a:t>p</a:t>
            </a:r>
            <a:r>
              <a:rPr lang="cs-CZ" sz="2000" dirty="0" smtClean="0"/>
              <a:t>racuje  x  odpočívá</a:t>
            </a:r>
            <a:endParaRPr lang="cs-CZ" sz="2000" dirty="0"/>
          </a:p>
        </p:txBody>
      </p:sp>
      <p:pic>
        <p:nvPicPr>
          <p:cNvPr id="2050" name="Picture 2" descr="C:\Documents and Settings\uživatel\Local Settings\Temporary Internet Files\Content.IE5\WFF76GLL\MM91000114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68960"/>
            <a:ext cx="160972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živatel\Local Settings\Temporary Internet Files\Content.IE5\WTM3CXYN\MM90036530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184" y="2596078"/>
            <a:ext cx="1442644" cy="144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35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708920"/>
            <a:ext cx="783849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Šípkov</a:t>
            </a:r>
            <a:r>
              <a:rPr lang="cs-CZ" sz="2000" dirty="0"/>
              <a:t>ý</a:t>
            </a:r>
            <a:r>
              <a:rPr lang="cs-CZ" sz="2000" dirty="0" smtClean="0"/>
              <a:t> čaj je zdravý.  Ozval se pronikav</a:t>
            </a:r>
            <a:r>
              <a:rPr lang="cs-CZ" sz="2000" dirty="0"/>
              <a:t>ý</a:t>
            </a:r>
            <a:r>
              <a:rPr lang="cs-CZ" sz="2000" dirty="0" smtClean="0"/>
              <a:t>  orl</a:t>
            </a:r>
            <a:r>
              <a:rPr lang="cs-CZ" sz="2000" dirty="0"/>
              <a:t>í</a:t>
            </a:r>
            <a:r>
              <a:rPr lang="cs-CZ" sz="2000" dirty="0" smtClean="0"/>
              <a:t>  křik. Četli jste Jiráskovy</a:t>
            </a:r>
          </a:p>
          <a:p>
            <a:r>
              <a:rPr lang="cs-CZ" sz="2000" dirty="0" smtClean="0"/>
              <a:t>Psohlavce? Také Jiráskov</a:t>
            </a:r>
            <a:r>
              <a:rPr lang="cs-CZ" sz="2000" dirty="0"/>
              <a:t>y</a:t>
            </a:r>
            <a:r>
              <a:rPr lang="cs-CZ" sz="2000" dirty="0" smtClean="0"/>
              <a:t> Staré pověsti české jsou známé. Sokolí let je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eobyčejně rychlý. Za teplých nocí jsme naslouchali žabímu skřehotání.</a:t>
            </a:r>
          </a:p>
          <a:p>
            <a:r>
              <a:rPr lang="cs-CZ" sz="2000" dirty="0" smtClean="0"/>
              <a:t>V polévce byly kousky vepřových i hovězích jater. Poslouchali jsme árie 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e Smetanov</a:t>
            </a:r>
            <a:r>
              <a:rPr lang="cs-CZ" sz="2000" dirty="0"/>
              <a:t>y</a:t>
            </a:r>
            <a:r>
              <a:rPr lang="cs-CZ" sz="2000" dirty="0" smtClean="0"/>
              <a:t> Prodané nevěsty a z Dvořákov</a:t>
            </a:r>
            <a:r>
              <a:rPr lang="cs-CZ" sz="2000" dirty="0"/>
              <a:t>y</a:t>
            </a:r>
            <a:r>
              <a:rPr lang="cs-CZ" sz="2000" dirty="0" smtClean="0"/>
              <a:t> Rusalky. Četli jste o tom, </a:t>
            </a:r>
          </a:p>
          <a:p>
            <a:r>
              <a:rPr lang="cs-CZ" sz="2000" dirty="0" smtClean="0"/>
              <a:t>jak </a:t>
            </a:r>
            <a:r>
              <a:rPr lang="cs-CZ" sz="2000" dirty="0" err="1" smtClean="0"/>
              <a:t>Klabzubovi</a:t>
            </a:r>
            <a:r>
              <a:rPr lang="cs-CZ" sz="2000" dirty="0" smtClean="0"/>
              <a:t> </a:t>
            </a:r>
            <a:r>
              <a:rPr lang="cs-CZ" sz="2000" dirty="0" smtClean="0"/>
              <a:t>synové dosáhli světových úspěchů?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556792"/>
            <a:ext cx="6660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Tajenka:    </a:t>
            </a:r>
            <a:r>
              <a:rPr lang="cs-CZ" sz="2400" b="1" i="1" dirty="0" smtClean="0"/>
              <a:t>krásný	</a:t>
            </a:r>
            <a:r>
              <a:rPr lang="cs-CZ" dirty="0" smtClean="0"/>
              <a:t>Slova podobná: </a:t>
            </a:r>
            <a:r>
              <a:rPr lang="cs-CZ" sz="2400" b="1" i="1" dirty="0" smtClean="0"/>
              <a:t>hezký, pěkný…</a:t>
            </a:r>
            <a:endParaRPr lang="cs-CZ" sz="24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548680"/>
            <a:ext cx="2501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Řešení pro učitele: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1141985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194507" y="692696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229665" y="1556792"/>
            <a:ext cx="7056784" cy="347472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Obrázky galerie Microsoft PowerPoint</a:t>
            </a:r>
          </a:p>
          <a:p>
            <a:r>
              <a:rPr lang="cs-CZ" sz="2000" dirty="0" smtClean="0"/>
              <a:t>Pracovní </a:t>
            </a:r>
            <a:r>
              <a:rPr lang="cs-CZ" sz="2000" dirty="0"/>
              <a:t>s</a:t>
            </a:r>
            <a:r>
              <a:rPr lang="cs-CZ" sz="2000" dirty="0" smtClean="0"/>
              <a:t>ešit ČJ pro 5.ročník – 1. díl, </a:t>
            </a:r>
            <a:r>
              <a:rPr lang="cs-CZ" sz="2000" dirty="0" err="1" smtClean="0"/>
              <a:t>Prodos</a:t>
            </a:r>
            <a:endParaRPr lang="cs-CZ" sz="2000" dirty="0" smtClean="0"/>
          </a:p>
          <a:p>
            <a:r>
              <a:rPr lang="cs-CZ" sz="2000" dirty="0" smtClean="0"/>
              <a:t>Křížovky,  </a:t>
            </a:r>
            <a:r>
              <a:rPr lang="cs-CZ" sz="2000" dirty="0" err="1" smtClean="0"/>
              <a:t>osmisměrky</a:t>
            </a:r>
            <a:r>
              <a:rPr lang="cs-CZ" sz="2000" dirty="0" smtClean="0"/>
              <a:t>,  doplňovačky,  </a:t>
            </a:r>
            <a:r>
              <a:rPr lang="cs-CZ" sz="2000" dirty="0" err="1" smtClean="0"/>
              <a:t>fiBLUG</a:t>
            </a:r>
            <a:endParaRPr lang="cs-CZ" sz="2000" dirty="0" smtClean="0"/>
          </a:p>
          <a:p>
            <a:r>
              <a:rPr lang="cs-CZ" sz="2000" dirty="0" smtClean="0"/>
              <a:t>Vlastní tvorba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6104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136</TotalTime>
  <Words>647</Words>
  <Application>Microsoft Office PowerPoint</Application>
  <PresentationFormat>Předvádění na obrazovce (4:3)</PresentationFormat>
  <Paragraphs>185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</cp:revision>
  <dcterms:created xsi:type="dcterms:W3CDTF">2013-06-18T20:28:15Z</dcterms:created>
  <dcterms:modified xsi:type="dcterms:W3CDTF">2013-06-25T17:39:02Z</dcterms:modified>
</cp:coreProperties>
</file>