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400" dirty="0" smtClean="0"/>
            <a:t>Název školy: ZŠ a MŠ, </a:t>
          </a:r>
          <a:r>
            <a:rPr lang="cs-CZ" sz="1400" dirty="0" smtClean="0"/>
            <a:t>Police nad Metují, okres Náchod</a:t>
          </a:r>
          <a:endParaRPr lang="cs-CZ" sz="14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Autor: </a:t>
          </a:r>
          <a:r>
            <a:rPr lang="cs-CZ" sz="1600" dirty="0" smtClean="0"/>
            <a:t>Mgr. Jana Šulcová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b="1" dirty="0" smtClean="0"/>
            <a:t>VY_32_INOVACE_4A_14  </a:t>
          </a:r>
          <a:r>
            <a:rPr lang="cs-CZ" dirty="0" smtClean="0"/>
            <a:t>Téma:  Přídavná jména procvičování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 </a:t>
          </a:r>
          <a:r>
            <a:rPr lang="cs-CZ" dirty="0" smtClean="0"/>
            <a:t>Český jazyk 5.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  <dgm:t>
        <a:bodyPr/>
        <a:lstStyle/>
        <a:p>
          <a:endParaRPr lang="cs-CZ"/>
        </a:p>
      </dgm:t>
    </dgm:pt>
    <dgm:pt modelId="{5BDA8D49-C64C-4FDF-ACCF-171444A32B21}" type="pres">
      <dgm:prSet presAssocID="{0C6E1E16-08A6-4B86-AB9F-749A7749D4C9}" presName="circle2" presStyleLbl="node1" presStyleIdx="1" presStyleCnt="7"/>
      <dgm:spPr/>
      <dgm:t>
        <a:bodyPr/>
        <a:lstStyle/>
        <a:p>
          <a:endParaRPr lang="cs-CZ"/>
        </a:p>
      </dgm:t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  <dgm:t>
        <a:bodyPr/>
        <a:lstStyle/>
        <a:p>
          <a:endParaRPr lang="cs-CZ"/>
        </a:p>
      </dgm:t>
    </dgm:pt>
    <dgm:pt modelId="{4A11C032-4DF2-44E5-8C80-1286B3D4B133}" type="pres">
      <dgm:prSet presAssocID="{FBBFC3EA-9D9D-4F3A-BEA6-9C2C0E46BF20}" presName="circle3" presStyleLbl="node1" presStyleIdx="2" presStyleCnt="7"/>
      <dgm:spPr/>
      <dgm:t>
        <a:bodyPr/>
        <a:lstStyle/>
        <a:p>
          <a:endParaRPr lang="cs-CZ"/>
        </a:p>
      </dgm:t>
    </dgm:pt>
    <dgm:pt modelId="{601CDFA2-8205-4060-95D5-B0A001D0D0E3}" type="pres">
      <dgm:prSet presAssocID="{FBBFC3EA-9D9D-4F3A-BEA6-9C2C0E46BF20}" presName="rect3" presStyleLbl="alignAcc1" presStyleIdx="2" presStyleCnt="7" custScaleX="93856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  <dgm:t>
        <a:bodyPr/>
        <a:lstStyle/>
        <a:p>
          <a:endParaRPr lang="cs-CZ"/>
        </a:p>
      </dgm:t>
    </dgm:pt>
    <dgm:pt modelId="{BB3828A8-1683-43A3-8BCA-2995B7EAE8F3}" type="pres">
      <dgm:prSet presAssocID="{019433A1-1324-4DE1-9E6F-32B851095F74}" presName="circle4" presStyleLbl="node1" presStyleIdx="3" presStyleCnt="7"/>
      <dgm:spPr/>
      <dgm:t>
        <a:bodyPr/>
        <a:lstStyle/>
        <a:p>
          <a:endParaRPr lang="cs-CZ"/>
        </a:p>
      </dgm:t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  <dgm:t>
        <a:bodyPr/>
        <a:lstStyle/>
        <a:p>
          <a:endParaRPr lang="cs-CZ"/>
        </a:p>
      </dgm:t>
    </dgm:pt>
    <dgm:pt modelId="{7C8531F2-00DF-4DB1-A6C6-AF46193E1BBF}" type="pres">
      <dgm:prSet presAssocID="{C73C7642-F245-4585-8F88-243F9FAEF6CA}" presName="circle5" presStyleLbl="node1" presStyleIdx="4" presStyleCnt="7"/>
      <dgm:spPr/>
      <dgm:t>
        <a:bodyPr/>
        <a:lstStyle/>
        <a:p>
          <a:endParaRPr lang="cs-CZ"/>
        </a:p>
      </dgm:t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  <dgm:t>
        <a:bodyPr/>
        <a:lstStyle/>
        <a:p>
          <a:endParaRPr lang="cs-CZ"/>
        </a:p>
      </dgm:t>
    </dgm:pt>
    <dgm:pt modelId="{14E80F71-B028-4CCE-8C5A-7AE67F9A28C6}" type="pres">
      <dgm:prSet presAssocID="{EBC41103-E2E5-4D48-9B4B-425520D3D098}" presName="circle6" presStyleLbl="node1" presStyleIdx="5" presStyleCnt="7"/>
      <dgm:spPr/>
      <dgm:t>
        <a:bodyPr/>
        <a:lstStyle/>
        <a:p>
          <a:endParaRPr lang="cs-CZ"/>
        </a:p>
      </dgm:t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  <dgm:t>
        <a:bodyPr/>
        <a:lstStyle/>
        <a:p>
          <a:endParaRPr lang="cs-CZ"/>
        </a:p>
      </dgm:t>
    </dgm:pt>
    <dgm:pt modelId="{1A909E4D-639C-4CB7-A7CE-FC1133FAA37E}" type="pres">
      <dgm:prSet presAssocID="{9F18DD90-522E-4A06-9EDB-3FF7C7EB6637}" presName="circle7" presStyleLbl="node1" presStyleIdx="6" presStyleCnt="7"/>
      <dgm:spPr/>
      <dgm:t>
        <a:bodyPr/>
        <a:lstStyle/>
        <a:p>
          <a:endParaRPr lang="cs-CZ"/>
        </a:p>
      </dgm:t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7D7BA6-4699-4A9D-9007-ABD2674B4D9B}" type="presOf" srcId="{FBBFC3EA-9D9D-4F3A-BEA6-9C2C0E46BF20}" destId="{3F478621-DC04-4E99-8ED0-6EF817E39D41}" srcOrd="1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C462FD62-6593-40D0-B842-613BE1EED836}" type="presOf" srcId="{0C6E1E16-08A6-4B86-AB9F-749A7749D4C9}" destId="{D8344A4C-A59C-418B-AE84-1CF03F62012F}" srcOrd="0" destOrd="0" presId="urn:microsoft.com/office/officeart/2005/8/layout/target3"/>
    <dgm:cxn modelId="{9E288663-E64B-4028-BE33-AFF9DBD34125}" type="presOf" srcId="{019433A1-1324-4DE1-9E6F-32B851095F74}" destId="{83FE2C4A-F11C-43B1-9923-1AFAA3244381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9A759BD6-A96F-4AEF-B690-8B1421367224}" type="presOf" srcId="{EBC41103-E2E5-4D48-9B4B-425520D3D098}" destId="{F732C171-B6A8-40AC-BE86-9061B3C3D3B8}" srcOrd="0" destOrd="0" presId="urn:microsoft.com/office/officeart/2005/8/layout/target3"/>
    <dgm:cxn modelId="{AEA29E47-3DAC-43AB-BF83-086542F228DE}" type="presOf" srcId="{445C7998-7549-48B0-BD68-D4F0167F02E5}" destId="{4D19AB04-24FA-40C2-B203-52AE3D15E171}" srcOrd="1" destOrd="0" presId="urn:microsoft.com/office/officeart/2005/8/layout/target3"/>
    <dgm:cxn modelId="{065B5DB5-2B3D-446B-90CE-BE58D061EE60}" type="presOf" srcId="{9F18DD90-522E-4A06-9EDB-3FF7C7EB6637}" destId="{D102FEF8-6917-41D2-AE5D-914C1EA8F84A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91E3BD1F-2701-4385-9785-CD79EE4B4AA6}" type="presOf" srcId="{FBBFC3EA-9D9D-4F3A-BEA6-9C2C0E46BF20}" destId="{601CDFA2-8205-4060-95D5-B0A001D0D0E3}" srcOrd="0" destOrd="0" presId="urn:microsoft.com/office/officeart/2005/8/layout/target3"/>
    <dgm:cxn modelId="{5F00107E-7B9F-40A5-99BA-1A3CA905C195}" type="presOf" srcId="{EBC41103-E2E5-4D48-9B4B-425520D3D098}" destId="{D3CEBA79-51F7-49AC-8104-9DE2B978BFF4}" srcOrd="1" destOrd="0" presId="urn:microsoft.com/office/officeart/2005/8/layout/target3"/>
    <dgm:cxn modelId="{00799596-73DF-479E-BBA2-4B07A91732E7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732C1373-50B3-4C82-9B19-35CDDA0FA8F7}" type="presOf" srcId="{C73C7642-F245-4585-8F88-243F9FAEF6CA}" destId="{0E0F4EFC-82FA-4EC4-801E-BC2F931EC339}" srcOrd="1" destOrd="0" presId="urn:microsoft.com/office/officeart/2005/8/layout/target3"/>
    <dgm:cxn modelId="{E3F593F0-9C9D-4638-809C-046D347B5B75}" type="presOf" srcId="{9F18DD90-522E-4A06-9EDB-3FF7C7EB6637}" destId="{932F2F5B-E5E6-4E00-9503-10413FFBA7E0}" srcOrd="1" destOrd="0" presId="urn:microsoft.com/office/officeart/2005/8/layout/target3"/>
    <dgm:cxn modelId="{D2D9C149-82A3-4402-9F55-FEBA2278F22D}" type="presOf" srcId="{019433A1-1324-4DE1-9E6F-32B851095F74}" destId="{CC1D5B29-8413-4412-9F6D-55E531B84639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FA562F7-B4B5-41B0-8AF5-C53671DF7FD1}" type="presOf" srcId="{0C6E1E16-08A6-4B86-AB9F-749A7749D4C9}" destId="{B7652895-8F40-40B1-8BC2-AD2A1592E4B6}" srcOrd="1" destOrd="0" presId="urn:microsoft.com/office/officeart/2005/8/layout/target3"/>
    <dgm:cxn modelId="{1E929F3B-6584-46A6-81C9-C2308019AB86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984C9B69-0747-44F6-92A9-4CF10E974D7C}" type="presOf" srcId="{C73C7642-F245-4585-8F88-243F9FAEF6CA}" destId="{304CA11A-E17E-4999-A128-C72BF543B20D}" srcOrd="0" destOrd="0" presId="urn:microsoft.com/office/officeart/2005/8/layout/target3"/>
    <dgm:cxn modelId="{D66EC60A-AF96-46E6-A3E5-F00B5F720FA3}" type="presParOf" srcId="{71045F8C-00FA-488E-A7BD-E2E6753D979D}" destId="{3577EC6B-C980-4F34-8C69-4365E7B8FC8C}" srcOrd="0" destOrd="0" presId="urn:microsoft.com/office/officeart/2005/8/layout/target3"/>
    <dgm:cxn modelId="{97D209DA-C93A-42BE-A527-415047527E83}" type="presParOf" srcId="{71045F8C-00FA-488E-A7BD-E2E6753D979D}" destId="{6940EB87-DC1D-4BC3-9408-9AC2E1FFC039}" srcOrd="1" destOrd="0" presId="urn:microsoft.com/office/officeart/2005/8/layout/target3"/>
    <dgm:cxn modelId="{A47A02C9-E2EB-4CC2-BBFA-DED35DF44D89}" type="presParOf" srcId="{71045F8C-00FA-488E-A7BD-E2E6753D979D}" destId="{BC35EE03-4121-4EF9-923D-7CB6D30D358D}" srcOrd="2" destOrd="0" presId="urn:microsoft.com/office/officeart/2005/8/layout/target3"/>
    <dgm:cxn modelId="{D6621A08-5E9B-4A0B-BB04-BC4D6740F432}" type="presParOf" srcId="{71045F8C-00FA-488E-A7BD-E2E6753D979D}" destId="{D3840DFA-901C-4049-8AB2-27AC2BA34540}" srcOrd="3" destOrd="0" presId="urn:microsoft.com/office/officeart/2005/8/layout/target3"/>
    <dgm:cxn modelId="{65D3A401-9DE7-4F48-8BAC-5B9BA6C4D62B}" type="presParOf" srcId="{71045F8C-00FA-488E-A7BD-E2E6753D979D}" destId="{5BDA8D49-C64C-4FDF-ACCF-171444A32B21}" srcOrd="4" destOrd="0" presId="urn:microsoft.com/office/officeart/2005/8/layout/target3"/>
    <dgm:cxn modelId="{92BB9B38-A98C-4201-99B4-EBCE923810A0}" type="presParOf" srcId="{71045F8C-00FA-488E-A7BD-E2E6753D979D}" destId="{D8344A4C-A59C-418B-AE84-1CF03F62012F}" srcOrd="5" destOrd="0" presId="urn:microsoft.com/office/officeart/2005/8/layout/target3"/>
    <dgm:cxn modelId="{78788A9F-898C-4748-A4C3-5FBE738F101F}" type="presParOf" srcId="{71045F8C-00FA-488E-A7BD-E2E6753D979D}" destId="{57DDA582-354B-4295-AE97-083B34E96D1A}" srcOrd="6" destOrd="0" presId="urn:microsoft.com/office/officeart/2005/8/layout/target3"/>
    <dgm:cxn modelId="{CED89734-58C2-40C8-911D-2F7C8B4AC3BA}" type="presParOf" srcId="{71045F8C-00FA-488E-A7BD-E2E6753D979D}" destId="{4A11C032-4DF2-44E5-8C80-1286B3D4B133}" srcOrd="7" destOrd="0" presId="urn:microsoft.com/office/officeart/2005/8/layout/target3"/>
    <dgm:cxn modelId="{F3DD4D56-3D2C-44DB-832F-C68626BE3388}" type="presParOf" srcId="{71045F8C-00FA-488E-A7BD-E2E6753D979D}" destId="{601CDFA2-8205-4060-95D5-B0A001D0D0E3}" srcOrd="8" destOrd="0" presId="urn:microsoft.com/office/officeart/2005/8/layout/target3"/>
    <dgm:cxn modelId="{74B50529-8AD8-45F2-94B5-B383DB9CA30F}" type="presParOf" srcId="{71045F8C-00FA-488E-A7BD-E2E6753D979D}" destId="{EA95FEE9-5F68-48C7-93BB-0F8C419DA96D}" srcOrd="9" destOrd="0" presId="urn:microsoft.com/office/officeart/2005/8/layout/target3"/>
    <dgm:cxn modelId="{3443FA8C-3232-4F5E-9DC1-F1CCBAC0F131}" type="presParOf" srcId="{71045F8C-00FA-488E-A7BD-E2E6753D979D}" destId="{BB3828A8-1683-43A3-8BCA-2995B7EAE8F3}" srcOrd="10" destOrd="0" presId="urn:microsoft.com/office/officeart/2005/8/layout/target3"/>
    <dgm:cxn modelId="{A0E2ABF8-19C4-45C3-9632-4C0AAB92A95E}" type="presParOf" srcId="{71045F8C-00FA-488E-A7BD-E2E6753D979D}" destId="{CC1D5B29-8413-4412-9F6D-55E531B84639}" srcOrd="11" destOrd="0" presId="urn:microsoft.com/office/officeart/2005/8/layout/target3"/>
    <dgm:cxn modelId="{1DBD975A-00B9-4E1B-A340-9A709F9BEAE8}" type="presParOf" srcId="{71045F8C-00FA-488E-A7BD-E2E6753D979D}" destId="{AEEDACE7-4427-455B-A155-2C3381828BD7}" srcOrd="12" destOrd="0" presId="urn:microsoft.com/office/officeart/2005/8/layout/target3"/>
    <dgm:cxn modelId="{BE288B30-CFA3-4825-9F96-174B44F89C59}" type="presParOf" srcId="{71045F8C-00FA-488E-A7BD-E2E6753D979D}" destId="{7C8531F2-00DF-4DB1-A6C6-AF46193E1BBF}" srcOrd="13" destOrd="0" presId="urn:microsoft.com/office/officeart/2005/8/layout/target3"/>
    <dgm:cxn modelId="{0D1719EF-15E9-4FB9-8130-49B9FECB3E55}" type="presParOf" srcId="{71045F8C-00FA-488E-A7BD-E2E6753D979D}" destId="{304CA11A-E17E-4999-A128-C72BF543B20D}" srcOrd="14" destOrd="0" presId="urn:microsoft.com/office/officeart/2005/8/layout/target3"/>
    <dgm:cxn modelId="{857F7BE8-0A55-4A9C-8BCC-DF5D3F5E0B0E}" type="presParOf" srcId="{71045F8C-00FA-488E-A7BD-E2E6753D979D}" destId="{C67EF5F7-B425-49AF-82F9-2446588ED851}" srcOrd="15" destOrd="0" presId="urn:microsoft.com/office/officeart/2005/8/layout/target3"/>
    <dgm:cxn modelId="{1F57BDF0-5A61-4FE4-BC3B-0585FFCC4B71}" type="presParOf" srcId="{71045F8C-00FA-488E-A7BD-E2E6753D979D}" destId="{14E80F71-B028-4CCE-8C5A-7AE67F9A28C6}" srcOrd="16" destOrd="0" presId="urn:microsoft.com/office/officeart/2005/8/layout/target3"/>
    <dgm:cxn modelId="{C76BA82B-B34C-4CFD-AC46-D46B9C85E751}" type="presParOf" srcId="{71045F8C-00FA-488E-A7BD-E2E6753D979D}" destId="{F732C171-B6A8-40AC-BE86-9061B3C3D3B8}" srcOrd="17" destOrd="0" presId="urn:microsoft.com/office/officeart/2005/8/layout/target3"/>
    <dgm:cxn modelId="{4481F705-4A61-43CA-BFF9-503C3E5B9C9B}" type="presParOf" srcId="{71045F8C-00FA-488E-A7BD-E2E6753D979D}" destId="{D8C5187E-68B6-4E2E-86D0-57087190219B}" srcOrd="18" destOrd="0" presId="urn:microsoft.com/office/officeart/2005/8/layout/target3"/>
    <dgm:cxn modelId="{590DBA59-7B39-4039-A36E-029F2C823B0C}" type="presParOf" srcId="{71045F8C-00FA-488E-A7BD-E2E6753D979D}" destId="{1A909E4D-639C-4CB7-A7CE-FC1133FAA37E}" srcOrd="19" destOrd="0" presId="urn:microsoft.com/office/officeart/2005/8/layout/target3"/>
    <dgm:cxn modelId="{1B35E2D0-C7A6-48A6-A9B1-EB735506630E}" type="presParOf" srcId="{71045F8C-00FA-488E-A7BD-E2E6753D979D}" destId="{D102FEF8-6917-41D2-AE5D-914C1EA8F84A}" srcOrd="20" destOrd="0" presId="urn:microsoft.com/office/officeart/2005/8/layout/target3"/>
    <dgm:cxn modelId="{5D49F75B-C8FB-4541-ACE4-7F076F6A5A96}" type="presParOf" srcId="{71045F8C-00FA-488E-A7BD-E2E6753D979D}" destId="{4D19AB04-24FA-40C2-B203-52AE3D15E171}" srcOrd="21" destOrd="0" presId="urn:microsoft.com/office/officeart/2005/8/layout/target3"/>
    <dgm:cxn modelId="{64B8A6CF-24ED-4200-81C2-ED31CB69554E}" type="presParOf" srcId="{71045F8C-00FA-488E-A7BD-E2E6753D979D}" destId="{B7652895-8F40-40B1-8BC2-AD2A1592E4B6}" srcOrd="22" destOrd="0" presId="urn:microsoft.com/office/officeart/2005/8/layout/target3"/>
    <dgm:cxn modelId="{BE9BB898-0FC4-4361-AEF6-D8DB8437B0BD}" type="presParOf" srcId="{71045F8C-00FA-488E-A7BD-E2E6753D979D}" destId="{3F478621-DC04-4E99-8ED0-6EF817E39D41}" srcOrd="23" destOrd="0" presId="urn:microsoft.com/office/officeart/2005/8/layout/target3"/>
    <dgm:cxn modelId="{C071A684-D6E0-45A7-9F15-D3DBBEC9447F}" type="presParOf" srcId="{71045F8C-00FA-488E-A7BD-E2E6753D979D}" destId="{83FE2C4A-F11C-43B1-9923-1AFAA3244381}" srcOrd="24" destOrd="0" presId="urn:microsoft.com/office/officeart/2005/8/layout/target3"/>
    <dgm:cxn modelId="{CC256193-6E14-4C8E-8D8B-46EAC1AA4E83}" type="presParOf" srcId="{71045F8C-00FA-488E-A7BD-E2E6753D979D}" destId="{0E0F4EFC-82FA-4EC4-801E-BC2F931EC339}" srcOrd="25" destOrd="0" presId="urn:microsoft.com/office/officeart/2005/8/layout/target3"/>
    <dgm:cxn modelId="{4393CC54-8214-44CA-9E76-AAF3EF36929F}" type="presParOf" srcId="{71045F8C-00FA-488E-A7BD-E2E6753D979D}" destId="{D3CEBA79-51F7-49AC-8104-9DE2B978BFF4}" srcOrd="26" destOrd="0" presId="urn:microsoft.com/office/officeart/2005/8/layout/target3"/>
    <dgm:cxn modelId="{E39AC15F-7679-415D-8CA9-6204A5C02155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536504" cy="453650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268252" y="0"/>
          <a:ext cx="5868651" cy="45365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ZŠ a MŠ, </a:t>
          </a:r>
          <a:r>
            <a:rPr lang="cs-CZ" sz="1400" kern="1200" dirty="0" smtClean="0"/>
            <a:t>Police nad Metují, okres Náchod</a:t>
          </a:r>
          <a:endParaRPr lang="cs-CZ" sz="1400" kern="1200" dirty="0"/>
        </a:p>
      </dsp:txBody>
      <dsp:txXfrm>
        <a:off x="2268252" y="0"/>
        <a:ext cx="5868651" cy="453649"/>
      </dsp:txXfrm>
    </dsp:sp>
    <dsp:sp modelId="{5BDA8D49-C64C-4FDF-ACCF-171444A32B21}">
      <dsp:nvSpPr>
        <dsp:cNvPr id="0" name=""/>
        <dsp:cNvSpPr/>
      </dsp:nvSpPr>
      <dsp:spPr>
        <a:xfrm>
          <a:off x="340237" y="453649"/>
          <a:ext cx="3856029" cy="385602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268252" y="453649"/>
          <a:ext cx="5868651" cy="38560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268252" y="453649"/>
        <a:ext cx="5868651" cy="453649"/>
      </dsp:txXfrm>
    </dsp:sp>
    <dsp:sp modelId="{4A11C032-4DF2-44E5-8C80-1286B3D4B133}">
      <dsp:nvSpPr>
        <dsp:cNvPr id="0" name=""/>
        <dsp:cNvSpPr/>
      </dsp:nvSpPr>
      <dsp:spPr>
        <a:xfrm>
          <a:off x="680474" y="907299"/>
          <a:ext cx="3175554" cy="317555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448536" y="907299"/>
          <a:ext cx="5508082" cy="31755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Mgr. Jana Šulcová</a:t>
          </a:r>
          <a:endParaRPr lang="cs-CZ" sz="1600" kern="1200" dirty="0"/>
        </a:p>
      </dsp:txBody>
      <dsp:txXfrm>
        <a:off x="2448536" y="907299"/>
        <a:ext cx="5508082" cy="453649"/>
      </dsp:txXfrm>
    </dsp:sp>
    <dsp:sp modelId="{BB3828A8-1683-43A3-8BCA-2995B7EAE8F3}">
      <dsp:nvSpPr>
        <dsp:cNvPr id="0" name=""/>
        <dsp:cNvSpPr/>
      </dsp:nvSpPr>
      <dsp:spPr>
        <a:xfrm>
          <a:off x="1020712" y="1360949"/>
          <a:ext cx="2495079" cy="249507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268252" y="1360949"/>
          <a:ext cx="5868651" cy="24950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b="1" kern="1200" dirty="0" smtClean="0"/>
            <a:t>VY_32_INOVACE_4A_14  </a:t>
          </a:r>
          <a:r>
            <a:rPr lang="cs-CZ" sz="1400" kern="1200" dirty="0" smtClean="0"/>
            <a:t>Téma:  Přídavná jména procvičování</a:t>
          </a:r>
          <a:endParaRPr lang="cs-CZ" sz="1400" kern="1200" dirty="0"/>
        </a:p>
      </dsp:txBody>
      <dsp:txXfrm>
        <a:off x="2268252" y="1360949"/>
        <a:ext cx="5868651" cy="453654"/>
      </dsp:txXfrm>
    </dsp:sp>
    <dsp:sp modelId="{7C8531F2-00DF-4DB1-A6C6-AF46193E1BBF}">
      <dsp:nvSpPr>
        <dsp:cNvPr id="0" name=""/>
        <dsp:cNvSpPr/>
      </dsp:nvSpPr>
      <dsp:spPr>
        <a:xfrm>
          <a:off x="1360952" y="1814603"/>
          <a:ext cx="1814599" cy="181459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268252" y="1814603"/>
          <a:ext cx="5868651" cy="1814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 </a:t>
          </a:r>
          <a:r>
            <a:rPr lang="cs-CZ" sz="1400" kern="1200" dirty="0" smtClean="0"/>
            <a:t>Český jazyk 5. ročník</a:t>
          </a:r>
          <a:endParaRPr lang="cs-CZ" sz="1400" kern="1200" dirty="0"/>
        </a:p>
      </dsp:txBody>
      <dsp:txXfrm>
        <a:off x="2268252" y="1814603"/>
        <a:ext cx="5868651" cy="453649"/>
      </dsp:txXfrm>
    </dsp:sp>
    <dsp:sp modelId="{14E80F71-B028-4CCE-8C5A-7AE67F9A28C6}">
      <dsp:nvSpPr>
        <dsp:cNvPr id="0" name=""/>
        <dsp:cNvSpPr/>
      </dsp:nvSpPr>
      <dsp:spPr>
        <a:xfrm>
          <a:off x="1701189" y="2268253"/>
          <a:ext cx="1134124" cy="113412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268252" y="2268253"/>
          <a:ext cx="5868651" cy="11341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CZ.1.07/1.4.00/21.1431</a:t>
          </a:r>
          <a:endParaRPr lang="cs-CZ" sz="1400" kern="1200" dirty="0"/>
        </a:p>
      </dsp:txBody>
      <dsp:txXfrm>
        <a:off x="2268252" y="2268253"/>
        <a:ext cx="5868651" cy="453649"/>
      </dsp:txXfrm>
    </dsp:sp>
    <dsp:sp modelId="{1A909E4D-639C-4CB7-A7CE-FC1133FAA37E}">
      <dsp:nvSpPr>
        <dsp:cNvPr id="0" name=""/>
        <dsp:cNvSpPr/>
      </dsp:nvSpPr>
      <dsp:spPr>
        <a:xfrm>
          <a:off x="2041427" y="2721903"/>
          <a:ext cx="453649" cy="45364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268252" y="2721903"/>
          <a:ext cx="5868651" cy="4536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2268252" y="2721903"/>
        <a:ext cx="5868651" cy="453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26B32B4-F0D1-4ECB-9F5A-98B0077272F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5712597-6736-4D62-B234-3AA6FDC9767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80244392"/>
              </p:ext>
            </p:extLst>
          </p:nvPr>
        </p:nvGraphicFramePr>
        <p:xfrm>
          <a:off x="827584" y="1700808"/>
          <a:ext cx="813690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1844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03648" y="476672"/>
            <a:ext cx="6512511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23528" y="1412776"/>
            <a:ext cx="7776864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z="2000" dirty="0" smtClean="0"/>
              <a:t>prezentace pro žáky 5.ročníku  ZŠ,  předmět český jazyk</a:t>
            </a:r>
          </a:p>
          <a:p>
            <a:r>
              <a:rPr lang="cs-CZ" sz="2000" dirty="0" smtClean="0"/>
              <a:t>žáci procvičují přídavná jména</a:t>
            </a:r>
          </a:p>
          <a:p>
            <a:r>
              <a:rPr lang="cs-CZ" sz="2000" dirty="0" smtClean="0"/>
              <a:t>na interaktivní tabuli žáci doplňují a luští </a:t>
            </a:r>
            <a:r>
              <a:rPr lang="cs-CZ" sz="2000" dirty="0" err="1" smtClean="0"/>
              <a:t>osmisměrku</a:t>
            </a:r>
            <a:endParaRPr lang="cs-CZ" sz="2000" dirty="0" smtClean="0"/>
          </a:p>
          <a:p>
            <a:r>
              <a:rPr lang="cs-CZ" sz="2000" dirty="0" smtClean="0"/>
              <a:t>na interaktivní tabuli pracují společně, možno vytisknout jako pracovní list</a:t>
            </a:r>
          </a:p>
          <a:p>
            <a:pPr marL="45720" indent="0">
              <a:buFont typeface="Wingdings 2"/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330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488832" cy="792088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Utvoř  1. pád množného čísla přídavných jmen přivlastňovacích: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75656" y="1556792"/>
            <a:ext cx="352044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soudce		spisy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soudce		psi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učitel		žáci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učitel		notesy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C000"/>
                </a:solidFill>
              </a:rPr>
              <a:t>s</a:t>
            </a:r>
            <a:r>
              <a:rPr lang="cs-CZ" sz="2000" dirty="0" smtClean="0">
                <a:solidFill>
                  <a:srgbClr val="FFC000"/>
                </a:solidFill>
              </a:rPr>
              <a:t>polužák	kamarádi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C000"/>
                </a:solidFill>
              </a:rPr>
              <a:t>s</a:t>
            </a:r>
            <a:r>
              <a:rPr lang="cs-CZ" sz="2000" dirty="0" smtClean="0">
                <a:solidFill>
                  <a:srgbClr val="FFC000"/>
                </a:solidFill>
              </a:rPr>
              <a:t>polužák	boty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C000"/>
                </a:solidFill>
              </a:rPr>
              <a:t>s</a:t>
            </a:r>
            <a:r>
              <a:rPr lang="cs-CZ" sz="2000" dirty="0" smtClean="0">
                <a:solidFill>
                  <a:srgbClr val="FFC000"/>
                </a:solidFill>
              </a:rPr>
              <a:t>polužák	dopisy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92D050"/>
                </a:solidFill>
              </a:rPr>
              <a:t>matka		knihy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92D050"/>
                </a:solidFill>
              </a:rPr>
              <a:t>m</a:t>
            </a:r>
            <a:r>
              <a:rPr lang="cs-CZ" sz="2000" dirty="0" smtClean="0">
                <a:solidFill>
                  <a:srgbClr val="92D050"/>
                </a:solidFill>
              </a:rPr>
              <a:t>atka		bratři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d</a:t>
            </a:r>
            <a:r>
              <a:rPr lang="cs-CZ" sz="2000" dirty="0" smtClean="0">
                <a:solidFill>
                  <a:srgbClr val="FF0000"/>
                </a:solidFill>
              </a:rPr>
              <a:t>ěda		bratři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d</a:t>
            </a:r>
            <a:r>
              <a:rPr lang="cs-CZ" sz="2000" dirty="0" smtClean="0">
                <a:solidFill>
                  <a:srgbClr val="FF0000"/>
                </a:solidFill>
              </a:rPr>
              <a:t>ěda		vozy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d</a:t>
            </a:r>
            <a:r>
              <a:rPr lang="cs-CZ" sz="2000" dirty="0" smtClean="0">
                <a:solidFill>
                  <a:srgbClr val="FF0000"/>
                </a:solidFill>
              </a:rPr>
              <a:t>ěda		slepice</a:t>
            </a:r>
            <a:endParaRPr lang="cs-CZ" sz="2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uživatel\Local Settings\Temporary Internet Files\Content.IE5\4PQJKLIN\MP9004309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1268760"/>
            <a:ext cx="2106950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živatel\Local Settings\Temporary Internet Files\Content.IE5\XCSBLP05\MC90044145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564904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živatel\Local Settings\Temporary Internet Files\Content.IE5\4PQJKLIN\MC9004352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733" y="4581128"/>
            <a:ext cx="2085975" cy="101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81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488832" cy="792088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Kontrola, dávej pozor!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soudce		spisy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soudce		psi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učitel		žáci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učitel		notesy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C000"/>
                </a:solidFill>
              </a:rPr>
              <a:t>s</a:t>
            </a:r>
            <a:r>
              <a:rPr lang="cs-CZ" sz="2000" dirty="0" smtClean="0">
                <a:solidFill>
                  <a:srgbClr val="FFC000"/>
                </a:solidFill>
              </a:rPr>
              <a:t>polužák	kamarádi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C000"/>
                </a:solidFill>
              </a:rPr>
              <a:t>s</a:t>
            </a:r>
            <a:r>
              <a:rPr lang="cs-CZ" sz="2000" dirty="0" smtClean="0">
                <a:solidFill>
                  <a:srgbClr val="FFC000"/>
                </a:solidFill>
              </a:rPr>
              <a:t>polužák	boty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C000"/>
                </a:solidFill>
              </a:rPr>
              <a:t>s</a:t>
            </a:r>
            <a:r>
              <a:rPr lang="cs-CZ" sz="2000" dirty="0" smtClean="0">
                <a:solidFill>
                  <a:srgbClr val="FFC000"/>
                </a:solidFill>
              </a:rPr>
              <a:t>polužák	dopisy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92D050"/>
                </a:solidFill>
              </a:rPr>
              <a:t>matka		knihy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92D050"/>
                </a:solidFill>
              </a:rPr>
              <a:t>m</a:t>
            </a:r>
            <a:r>
              <a:rPr lang="cs-CZ" sz="2000" dirty="0" smtClean="0">
                <a:solidFill>
                  <a:srgbClr val="92D050"/>
                </a:solidFill>
              </a:rPr>
              <a:t>atka		bratři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d</a:t>
            </a:r>
            <a:r>
              <a:rPr lang="cs-CZ" sz="2000" dirty="0" smtClean="0">
                <a:solidFill>
                  <a:srgbClr val="FF0000"/>
                </a:solidFill>
              </a:rPr>
              <a:t>ěda		bratři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d</a:t>
            </a:r>
            <a:r>
              <a:rPr lang="cs-CZ" sz="2000" dirty="0" smtClean="0">
                <a:solidFill>
                  <a:srgbClr val="FF0000"/>
                </a:solidFill>
              </a:rPr>
              <a:t>ěda		vozy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d</a:t>
            </a:r>
            <a:r>
              <a:rPr lang="cs-CZ" sz="2000" dirty="0" smtClean="0">
                <a:solidFill>
                  <a:srgbClr val="FF0000"/>
                </a:solidFill>
              </a:rPr>
              <a:t>ěda		slepice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oudcov</a:t>
            </a: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y  </a:t>
            </a:r>
            <a:r>
              <a:rPr lang="cs-CZ" sz="2000" dirty="0" smtClean="0"/>
              <a:t>spisy</a:t>
            </a:r>
          </a:p>
          <a:p>
            <a:pPr marL="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oudcov</a:t>
            </a: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i  </a:t>
            </a:r>
            <a:r>
              <a:rPr lang="cs-CZ" sz="2000" dirty="0" smtClean="0"/>
              <a:t>psi</a:t>
            </a:r>
          </a:p>
          <a:p>
            <a:pPr marL="0" indent="0">
              <a:buNone/>
            </a:pPr>
            <a:r>
              <a:rPr lang="cs-CZ" sz="2000" dirty="0"/>
              <a:t>u</a:t>
            </a:r>
            <a:r>
              <a:rPr lang="cs-CZ" sz="2000" dirty="0" smtClean="0"/>
              <a:t>čitelov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i  </a:t>
            </a:r>
            <a:r>
              <a:rPr lang="cs-CZ" sz="2000" dirty="0" smtClean="0"/>
              <a:t>žáci</a:t>
            </a:r>
          </a:p>
          <a:p>
            <a:pPr marL="0" indent="0">
              <a:buNone/>
            </a:pPr>
            <a:r>
              <a:rPr lang="cs-CZ" sz="2000" dirty="0"/>
              <a:t>u</a:t>
            </a:r>
            <a:r>
              <a:rPr lang="cs-CZ" sz="2000" dirty="0" smtClean="0"/>
              <a:t>čitelov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y  </a:t>
            </a:r>
            <a:r>
              <a:rPr lang="cs-CZ" sz="2000" dirty="0" smtClean="0"/>
              <a:t>notesy</a:t>
            </a:r>
          </a:p>
          <a:p>
            <a:pPr marL="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polužákov</a:t>
            </a:r>
            <a:r>
              <a:rPr lang="cs-CZ" sz="2000" dirty="0" smtClean="0">
                <a:solidFill>
                  <a:srgbClr val="FFC000"/>
                </a:solidFill>
              </a:rPr>
              <a:t>i  </a:t>
            </a:r>
            <a:r>
              <a:rPr lang="cs-CZ" sz="2000" dirty="0" smtClean="0"/>
              <a:t>kamarádi</a:t>
            </a:r>
          </a:p>
          <a:p>
            <a:pPr marL="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polužákov</a:t>
            </a:r>
            <a:r>
              <a:rPr lang="cs-CZ" sz="2000" dirty="0" smtClean="0">
                <a:solidFill>
                  <a:srgbClr val="FFC000"/>
                </a:solidFill>
              </a:rPr>
              <a:t>y  </a:t>
            </a:r>
            <a:r>
              <a:rPr lang="cs-CZ" sz="2000" dirty="0" smtClean="0"/>
              <a:t>boty</a:t>
            </a:r>
          </a:p>
          <a:p>
            <a:pPr marL="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polužákov</a:t>
            </a:r>
            <a:r>
              <a:rPr lang="cs-CZ" sz="2000" dirty="0" smtClean="0">
                <a:solidFill>
                  <a:srgbClr val="FFC000"/>
                </a:solidFill>
              </a:rPr>
              <a:t>y  </a:t>
            </a:r>
            <a:r>
              <a:rPr lang="cs-CZ" sz="2000" dirty="0" smtClean="0"/>
              <a:t>dopisy</a:t>
            </a:r>
          </a:p>
          <a:p>
            <a:pPr marL="0" indent="0">
              <a:buNone/>
            </a:pPr>
            <a:r>
              <a:rPr lang="cs-CZ" sz="2000" dirty="0" smtClean="0"/>
              <a:t>matčin</a:t>
            </a:r>
            <a:r>
              <a:rPr lang="cs-CZ" sz="2000" dirty="0" smtClean="0">
                <a:solidFill>
                  <a:srgbClr val="92D050"/>
                </a:solidFill>
              </a:rPr>
              <a:t>y	  </a:t>
            </a:r>
            <a:r>
              <a:rPr lang="cs-CZ" sz="2000" dirty="0" smtClean="0"/>
              <a:t>knihy</a:t>
            </a:r>
          </a:p>
          <a:p>
            <a:pPr marL="0" indent="0">
              <a:buNone/>
            </a:pPr>
            <a:r>
              <a:rPr lang="cs-CZ" sz="2000" dirty="0" smtClean="0"/>
              <a:t>matčin</a:t>
            </a:r>
            <a:r>
              <a:rPr lang="cs-CZ" sz="2000" dirty="0" smtClean="0">
                <a:solidFill>
                  <a:srgbClr val="92D050"/>
                </a:solidFill>
              </a:rPr>
              <a:t>i	 </a:t>
            </a:r>
            <a:r>
              <a:rPr lang="cs-CZ" sz="2000" dirty="0" smtClean="0"/>
              <a:t>bratři</a:t>
            </a:r>
          </a:p>
          <a:p>
            <a:pPr marL="0" indent="0">
              <a:buNone/>
            </a:pPr>
            <a:r>
              <a:rPr lang="cs-CZ" sz="2000" dirty="0"/>
              <a:t>d</a:t>
            </a:r>
            <a:r>
              <a:rPr lang="cs-CZ" sz="2000" dirty="0" smtClean="0"/>
              <a:t>ědov</a:t>
            </a:r>
            <a:r>
              <a:rPr lang="cs-CZ" sz="2000" dirty="0" smtClean="0">
                <a:solidFill>
                  <a:srgbClr val="FF0000"/>
                </a:solidFill>
              </a:rPr>
              <a:t>i 	</a:t>
            </a:r>
            <a:r>
              <a:rPr lang="cs-CZ" sz="2000" dirty="0" smtClean="0"/>
              <a:t>bratři</a:t>
            </a:r>
          </a:p>
          <a:p>
            <a:pPr marL="0" indent="0">
              <a:buNone/>
            </a:pPr>
            <a:r>
              <a:rPr lang="cs-CZ" sz="2000" dirty="0" smtClean="0"/>
              <a:t>dědov</a:t>
            </a:r>
            <a:r>
              <a:rPr lang="cs-CZ" sz="2000" dirty="0" smtClean="0">
                <a:solidFill>
                  <a:srgbClr val="FF0000"/>
                </a:solidFill>
              </a:rPr>
              <a:t>y	</a:t>
            </a:r>
            <a:r>
              <a:rPr lang="cs-CZ" sz="2000" dirty="0" smtClean="0"/>
              <a:t>vozy</a:t>
            </a:r>
          </a:p>
          <a:p>
            <a:pPr marL="0" indent="0">
              <a:buNone/>
            </a:pPr>
            <a:r>
              <a:rPr lang="cs-CZ" sz="2000" dirty="0" smtClean="0"/>
              <a:t>dědov</a:t>
            </a:r>
            <a:r>
              <a:rPr lang="cs-CZ" sz="2000" dirty="0" smtClean="0">
                <a:solidFill>
                  <a:srgbClr val="FF0000"/>
                </a:solidFill>
              </a:rPr>
              <a:t>y	</a:t>
            </a:r>
            <a:r>
              <a:rPr lang="cs-CZ" sz="2000" dirty="0" smtClean="0"/>
              <a:t>slepice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278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32848" cy="72008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>Doplň z nabídky vhodné slovo. Potom doplň vynechané písmeno. Napiš do sešitu.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7239000" cy="39798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Turnaje se zúčastnili </a:t>
            </a:r>
            <a:r>
              <a:rPr lang="cs-CZ" sz="2400" dirty="0" err="1" smtClean="0"/>
              <a:t>špičkov</a:t>
            </a:r>
            <a:r>
              <a:rPr lang="cs-CZ" sz="2400" dirty="0" smtClean="0"/>
              <a:t>_  ___________  hráči.</a:t>
            </a:r>
          </a:p>
          <a:p>
            <a:pPr marL="0" indent="0">
              <a:buNone/>
            </a:pPr>
            <a:r>
              <a:rPr lang="cs-CZ" sz="2400" dirty="0" smtClean="0"/>
              <a:t>Do </a:t>
            </a:r>
            <a:r>
              <a:rPr lang="cs-CZ" sz="2400" dirty="0" err="1" smtClean="0"/>
              <a:t>Karlov_ch</a:t>
            </a:r>
            <a:r>
              <a:rPr lang="cs-CZ" sz="2400" dirty="0" smtClean="0"/>
              <a:t> Varů se každoročně sjíždějí _______ herci.</a:t>
            </a:r>
          </a:p>
          <a:p>
            <a:pPr marL="0" indent="0">
              <a:buNone/>
            </a:pPr>
            <a:r>
              <a:rPr lang="cs-CZ" sz="2400" dirty="0" smtClean="0"/>
              <a:t>Zubař zhotovil </a:t>
            </a:r>
            <a:r>
              <a:rPr lang="cs-CZ" sz="2400" dirty="0" err="1" smtClean="0"/>
              <a:t>dědečkov</a:t>
            </a:r>
            <a:r>
              <a:rPr lang="cs-CZ" sz="2400" dirty="0" smtClean="0"/>
              <a:t>_  nov_  _________ chrup.</a:t>
            </a:r>
          </a:p>
          <a:p>
            <a:pPr marL="0" indent="0">
              <a:buNone/>
            </a:pPr>
            <a:r>
              <a:rPr lang="cs-CZ" sz="2400" dirty="0" smtClean="0"/>
              <a:t>Na suché vlasy použij _____________  šampon.</a:t>
            </a:r>
          </a:p>
          <a:p>
            <a:pPr marL="0" indent="0">
              <a:buNone/>
            </a:pPr>
            <a:r>
              <a:rPr lang="cs-CZ" sz="2400" dirty="0" smtClean="0"/>
              <a:t>Olina má řetízek z ____________  zlata.</a:t>
            </a:r>
          </a:p>
          <a:p>
            <a:pPr marL="0" indent="0">
              <a:buNone/>
            </a:pPr>
            <a:r>
              <a:rPr lang="cs-CZ" sz="2400" dirty="0" smtClean="0"/>
              <a:t>__________  tělo je chráněno kostěným krunýřem.</a:t>
            </a:r>
          </a:p>
          <a:p>
            <a:pPr marL="0" indent="0">
              <a:buNone/>
            </a:pPr>
            <a:r>
              <a:rPr lang="cs-CZ" sz="2400" dirty="0" smtClean="0"/>
              <a:t>__________ šaty byly pošity </a:t>
            </a:r>
            <a:r>
              <a:rPr lang="cs-CZ" sz="2400" dirty="0" err="1" smtClean="0"/>
              <a:t>bíl_m</a:t>
            </a:r>
            <a:r>
              <a:rPr lang="cs-CZ" sz="2400" dirty="0" smtClean="0"/>
              <a:t>_  </a:t>
            </a:r>
            <a:r>
              <a:rPr lang="cs-CZ" sz="2400" dirty="0" err="1" smtClean="0"/>
              <a:t>perlam</a:t>
            </a:r>
            <a:r>
              <a:rPr lang="cs-CZ" sz="2400" dirty="0" smtClean="0"/>
              <a:t>_.</a:t>
            </a:r>
          </a:p>
          <a:p>
            <a:pPr marL="0" indent="0">
              <a:buNone/>
            </a:pPr>
            <a:r>
              <a:rPr lang="cs-CZ" sz="2400" dirty="0" smtClean="0"/>
              <a:t>_________ med se vyznačuje __________  účinky.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5733256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Nabídka: Nevěstin_, </a:t>
            </a:r>
            <a:r>
              <a:rPr lang="cs-CZ" dirty="0" err="1" smtClean="0"/>
              <a:t>filmov</a:t>
            </a:r>
            <a:r>
              <a:rPr lang="cs-CZ" dirty="0" smtClean="0"/>
              <a:t>_, </a:t>
            </a:r>
            <a:r>
              <a:rPr lang="cs-CZ" dirty="0" err="1" smtClean="0"/>
              <a:t>léčiv_m</a:t>
            </a:r>
            <a:r>
              <a:rPr lang="cs-CZ" dirty="0" smtClean="0"/>
              <a:t>_, uměl_, </a:t>
            </a:r>
            <a:r>
              <a:rPr lang="cs-CZ" dirty="0" err="1" smtClean="0"/>
              <a:t>tenisov</a:t>
            </a:r>
            <a:r>
              <a:rPr lang="cs-CZ" dirty="0" smtClean="0"/>
              <a:t>_, Včel_, </a:t>
            </a:r>
            <a:r>
              <a:rPr lang="cs-CZ" dirty="0" err="1" smtClean="0"/>
              <a:t>březov</a:t>
            </a:r>
            <a:r>
              <a:rPr lang="cs-CZ" dirty="0" smtClean="0"/>
              <a:t>_,</a:t>
            </a:r>
          </a:p>
          <a:p>
            <a:r>
              <a:rPr lang="cs-CZ" dirty="0" smtClean="0"/>
              <a:t>              Želv_, </a:t>
            </a:r>
            <a:r>
              <a:rPr lang="cs-CZ" dirty="0" err="1" smtClean="0"/>
              <a:t>ryz</a:t>
            </a:r>
            <a:r>
              <a:rPr lang="cs-CZ" dirty="0" smtClean="0"/>
              <a:t>-ho.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988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550019"/>
              </p:ext>
            </p:extLst>
          </p:nvPr>
        </p:nvGraphicFramePr>
        <p:xfrm>
          <a:off x="755576" y="1484784"/>
          <a:ext cx="3768080" cy="29667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23528" y="303038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Najděte 12 přídavných jmen: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1628800"/>
            <a:ext cx="34563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__________________</a:t>
            </a:r>
          </a:p>
          <a:p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br>
              <a:rPr lang="cs-CZ" sz="2400" dirty="0" smtClean="0"/>
            </a:br>
            <a:r>
              <a:rPr lang="cs-CZ" sz="2400" dirty="0" smtClean="0"/>
              <a:t>__________________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912" y="949369"/>
            <a:ext cx="4484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Š</a:t>
            </a:r>
            <a:r>
              <a:rPr lang="cs-CZ" dirty="0" smtClean="0"/>
              <a:t>krtej postupně a piš na připravené linky.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4869160"/>
            <a:ext cx="39084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Přídavná jména roztřiď:</a:t>
            </a:r>
          </a:p>
          <a:p>
            <a:r>
              <a:rPr lang="cs-CZ" dirty="0" smtClean="0"/>
              <a:t>   </a:t>
            </a:r>
            <a:r>
              <a:rPr lang="cs-CZ" dirty="0" smtClean="0">
                <a:solidFill>
                  <a:srgbClr val="0070C0"/>
                </a:solidFill>
              </a:rPr>
              <a:t>tvrdá</a:t>
            </a:r>
            <a:r>
              <a:rPr lang="cs-CZ" dirty="0" smtClean="0"/>
              <a:t> - podtrhni </a:t>
            </a:r>
            <a:r>
              <a:rPr lang="cs-CZ" dirty="0" smtClean="0">
                <a:solidFill>
                  <a:srgbClr val="0070C0"/>
                </a:solidFill>
              </a:rPr>
              <a:t>modře</a:t>
            </a:r>
          </a:p>
          <a:p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B050"/>
                </a:solidFill>
              </a:rPr>
              <a:t>měkká</a:t>
            </a:r>
            <a:r>
              <a:rPr lang="cs-CZ" dirty="0" smtClean="0"/>
              <a:t> - podtrhni </a:t>
            </a:r>
            <a:r>
              <a:rPr lang="cs-CZ" dirty="0" smtClean="0">
                <a:solidFill>
                  <a:srgbClr val="00B050"/>
                </a:solidFill>
              </a:rPr>
              <a:t>zeleně</a:t>
            </a:r>
          </a:p>
          <a:p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přivlastňovací</a:t>
            </a:r>
            <a:r>
              <a:rPr lang="cs-CZ" dirty="0" smtClean="0"/>
              <a:t> - podtrhni </a:t>
            </a:r>
            <a:r>
              <a:rPr lang="cs-CZ" dirty="0" smtClean="0">
                <a:solidFill>
                  <a:srgbClr val="FF0000"/>
                </a:solidFill>
              </a:rPr>
              <a:t>červeně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841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8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Řešení 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525015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Přídavná jména </a:t>
            </a:r>
            <a:r>
              <a:rPr lang="cs-CZ" sz="2000" dirty="0" smtClean="0">
                <a:solidFill>
                  <a:srgbClr val="0070C0"/>
                </a:solidFill>
              </a:rPr>
              <a:t>tvrdá</a:t>
            </a:r>
            <a:r>
              <a:rPr lang="cs-CZ" sz="2000" dirty="0"/>
              <a:t>:</a:t>
            </a:r>
            <a:r>
              <a:rPr lang="cs-CZ" sz="2000" dirty="0" smtClean="0"/>
              <a:t> </a:t>
            </a:r>
          </a:p>
          <a:p>
            <a:r>
              <a:rPr lang="cs-CZ" sz="2000" dirty="0" smtClean="0">
                <a:solidFill>
                  <a:srgbClr val="0070C0"/>
                </a:solidFill>
              </a:rPr>
              <a:t>	milá , líný, tencí, zdravý</a:t>
            </a:r>
          </a:p>
          <a:p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Přídavná jména </a:t>
            </a:r>
            <a:r>
              <a:rPr lang="cs-CZ" sz="2000" dirty="0" smtClean="0">
                <a:solidFill>
                  <a:srgbClr val="00B050"/>
                </a:solidFill>
              </a:rPr>
              <a:t>měkká</a:t>
            </a:r>
            <a:r>
              <a:rPr lang="cs-CZ" sz="2000" dirty="0"/>
              <a:t>:</a:t>
            </a:r>
            <a:r>
              <a:rPr lang="cs-CZ" sz="2000" dirty="0" smtClean="0"/>
              <a:t> </a:t>
            </a:r>
          </a:p>
          <a:p>
            <a:r>
              <a:rPr lang="cs-CZ" sz="2000" dirty="0" smtClean="0">
                <a:solidFill>
                  <a:srgbClr val="00B050"/>
                </a:solidFill>
              </a:rPr>
              <a:t>	kočičí, ryzí, jarní, menší</a:t>
            </a:r>
          </a:p>
          <a:p>
            <a:endParaRPr lang="cs-CZ" sz="2000" dirty="0" smtClean="0">
              <a:solidFill>
                <a:srgbClr val="00B050"/>
              </a:solidFill>
            </a:endParaRPr>
          </a:p>
          <a:p>
            <a:r>
              <a:rPr lang="cs-CZ" sz="2000" dirty="0"/>
              <a:t>Přídavná jména </a:t>
            </a:r>
            <a:r>
              <a:rPr lang="cs-CZ" sz="2000" dirty="0" smtClean="0">
                <a:solidFill>
                  <a:srgbClr val="FF0000"/>
                </a:solidFill>
              </a:rPr>
              <a:t>přivlastňovací</a:t>
            </a:r>
            <a:r>
              <a:rPr lang="cs-CZ" sz="2000" dirty="0" smtClean="0"/>
              <a:t>: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	Čapkův, maminčina, dceřin, Pavlovo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72116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3568" y="836712"/>
            <a:ext cx="6512511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683568" y="1556792"/>
            <a:ext cx="7056784" cy="347472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Obrázky galerie Microsoft PowerPoint</a:t>
            </a:r>
          </a:p>
          <a:p>
            <a:r>
              <a:rPr lang="cs-CZ" sz="2000" dirty="0" smtClean="0"/>
              <a:t>Pracovní </a:t>
            </a:r>
            <a:r>
              <a:rPr lang="cs-CZ" sz="2000" dirty="0"/>
              <a:t>s</a:t>
            </a:r>
            <a:r>
              <a:rPr lang="cs-CZ" sz="2000" dirty="0" smtClean="0"/>
              <a:t>ešit ČJ pro 5.ročník, Nová škola Brno</a:t>
            </a:r>
          </a:p>
          <a:p>
            <a:r>
              <a:rPr lang="cs-CZ" sz="2000" dirty="0" smtClean="0"/>
              <a:t>Měkké I a tvrdé Y ve slovech, BLUG</a:t>
            </a:r>
          </a:p>
          <a:p>
            <a:r>
              <a:rPr lang="cs-CZ" sz="2000" dirty="0" smtClean="0"/>
              <a:t>Vlastní tvorba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0448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81</TotalTime>
  <Words>347</Words>
  <Application>Microsoft Office PowerPoint</Application>
  <PresentationFormat>Předvádění na obrazovce (4:3)</PresentationFormat>
  <Paragraphs>161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Prezentace aplikace PowerPoint</vt:lpstr>
      <vt:lpstr>Prezentace aplikace PowerPoint</vt:lpstr>
      <vt:lpstr>Utvoř  1. pád množného čísla přídavných jmen přivlastňovacích:</vt:lpstr>
      <vt:lpstr>Kontrola, dávej pozor!</vt:lpstr>
      <vt:lpstr>Doplň z nabídky vhodné slovo. Potom doplň vynechané písmeno. Napiš do sešitu.</vt:lpstr>
      <vt:lpstr>Prezentace aplikace PowerPoint</vt:lpstr>
      <vt:lpstr>Prezentace aplikace PowerPoint</vt:lpstr>
      <vt:lpstr>Prezentace aplikace PowerPoint</vt:lpstr>
    </vt:vector>
  </TitlesOfParts>
  <Company>BBB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10</cp:revision>
  <dcterms:created xsi:type="dcterms:W3CDTF">2013-06-15T22:15:23Z</dcterms:created>
  <dcterms:modified xsi:type="dcterms:W3CDTF">2013-06-25T17:43:37Z</dcterms:modified>
</cp:coreProperties>
</file>