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 smtClean="0"/>
            <a:t>Název školy: </a:t>
          </a:r>
          <a:r>
            <a:rPr lang="cs-CZ" sz="1400" dirty="0" smtClean="0"/>
            <a:t>ZŠ a MŠ, </a:t>
          </a:r>
          <a:r>
            <a:rPr lang="cs-CZ" sz="1400" dirty="0" smtClean="0"/>
            <a:t>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1" dirty="0" smtClean="0"/>
            <a:t>VY_32_INOVACE_4A_15  </a:t>
          </a:r>
          <a:r>
            <a:rPr lang="cs-CZ" dirty="0" smtClean="0"/>
            <a:t>Téma:  Čas minulý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</a:t>
          </a:r>
          <a:r>
            <a:rPr lang="cs-CZ" dirty="0" smtClean="0"/>
            <a:t>Český  jazyk 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AF8BFEF3-F4A0-4F2F-9182-AE70D1333107}" type="presOf" srcId="{9F18DD90-522E-4A06-9EDB-3FF7C7EB6637}" destId="{932F2F5B-E5E6-4E00-9503-10413FFBA7E0}" srcOrd="1" destOrd="0" presId="urn:microsoft.com/office/officeart/2005/8/layout/target3"/>
    <dgm:cxn modelId="{A195C851-B2DB-4F4B-B1B3-57FC9C44D272}" type="presOf" srcId="{EBC41103-E2E5-4D48-9B4B-425520D3D098}" destId="{D3CEBA79-51F7-49AC-8104-9DE2B978BFF4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CC97834-E00C-4213-A900-597926BDCFA4}" type="presOf" srcId="{0C6E1E16-08A6-4B86-AB9F-749A7749D4C9}" destId="{B7652895-8F40-40B1-8BC2-AD2A1592E4B6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440961-44FE-4E56-AEC5-383AF13C1529}" type="presOf" srcId="{C73C7642-F245-4585-8F88-243F9FAEF6CA}" destId="{304CA11A-E17E-4999-A128-C72BF543B20D}" srcOrd="0" destOrd="0" presId="urn:microsoft.com/office/officeart/2005/8/layout/target3"/>
    <dgm:cxn modelId="{C2207537-B068-4A1C-8C6E-DAB50F2FC449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9BBEBFE1-812A-4354-9EE7-254053A2B73F}" type="presOf" srcId="{9F18DD90-522E-4A06-9EDB-3FF7C7EB6637}" destId="{D102FEF8-6917-41D2-AE5D-914C1EA8F84A}" srcOrd="0" destOrd="0" presId="urn:microsoft.com/office/officeart/2005/8/layout/target3"/>
    <dgm:cxn modelId="{48EA4855-5E34-4270-988A-DF44024B45A4}" type="presOf" srcId="{019433A1-1324-4DE1-9E6F-32B851095F74}" destId="{83FE2C4A-F11C-43B1-9923-1AFAA324438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C77B0963-76C6-44EB-800E-A23F746F3627}" type="presOf" srcId="{EBC41103-E2E5-4D48-9B4B-425520D3D098}" destId="{F732C171-B6A8-40AC-BE86-9061B3C3D3B8}" srcOrd="0" destOrd="0" presId="urn:microsoft.com/office/officeart/2005/8/layout/target3"/>
    <dgm:cxn modelId="{6B9E5B67-95E7-44C1-8934-D5F8054D77D0}" type="presOf" srcId="{39F8B381-5807-488E-AC22-73DD4140ED4A}" destId="{71045F8C-00FA-488E-A7BD-E2E6753D979D}" srcOrd="0" destOrd="0" presId="urn:microsoft.com/office/officeart/2005/8/layout/target3"/>
    <dgm:cxn modelId="{AF861C4D-DEC5-446C-930F-2F3D20F1E6A5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FEAF2ED-9290-425C-916E-00B7A5E57ADA}" type="presOf" srcId="{019433A1-1324-4DE1-9E6F-32B851095F74}" destId="{CC1D5B29-8413-4412-9F6D-55E531B84639}" srcOrd="0" destOrd="0" presId="urn:microsoft.com/office/officeart/2005/8/layout/target3"/>
    <dgm:cxn modelId="{5123FA36-0CE0-4AD7-9A59-F79E7B4F7AD3}" type="presOf" srcId="{445C7998-7549-48B0-BD68-D4F0167F02E5}" destId="{4D19AB04-24FA-40C2-B203-52AE3D15E171}" srcOrd="1" destOrd="0" presId="urn:microsoft.com/office/officeart/2005/8/layout/target3"/>
    <dgm:cxn modelId="{5154E0AE-AE1A-467D-970B-D25EA0F2B895}" type="presOf" srcId="{FBBFC3EA-9D9D-4F3A-BEA6-9C2C0E46BF20}" destId="{3F478621-DC04-4E99-8ED0-6EF817E39D41}" srcOrd="1" destOrd="0" presId="urn:microsoft.com/office/officeart/2005/8/layout/target3"/>
    <dgm:cxn modelId="{1E199A91-DF37-415F-9F69-D07FD3F151C5}" type="presOf" srcId="{C73C7642-F245-4585-8F88-243F9FAEF6CA}" destId="{0E0F4EFC-82FA-4EC4-801E-BC2F931EC339}" srcOrd="1" destOrd="0" presId="urn:microsoft.com/office/officeart/2005/8/layout/target3"/>
    <dgm:cxn modelId="{C5442EA0-9E8C-4203-9FD8-B96659BC09B4}" type="presOf" srcId="{0C6E1E16-08A6-4B86-AB9F-749A7749D4C9}" destId="{D8344A4C-A59C-418B-AE84-1CF03F62012F}" srcOrd="0" destOrd="0" presId="urn:microsoft.com/office/officeart/2005/8/layout/target3"/>
    <dgm:cxn modelId="{C9CF5ECE-7F50-4CD5-8CCF-0D5C27BD901D}" type="presParOf" srcId="{71045F8C-00FA-488E-A7BD-E2E6753D979D}" destId="{3577EC6B-C980-4F34-8C69-4365E7B8FC8C}" srcOrd="0" destOrd="0" presId="urn:microsoft.com/office/officeart/2005/8/layout/target3"/>
    <dgm:cxn modelId="{6D9B3D2E-36DB-41C5-8FF2-0D690AFC0F91}" type="presParOf" srcId="{71045F8C-00FA-488E-A7BD-E2E6753D979D}" destId="{6940EB87-DC1D-4BC3-9408-9AC2E1FFC039}" srcOrd="1" destOrd="0" presId="urn:microsoft.com/office/officeart/2005/8/layout/target3"/>
    <dgm:cxn modelId="{EFEE5B64-8E35-4418-9ABC-1730D9AC9162}" type="presParOf" srcId="{71045F8C-00FA-488E-A7BD-E2E6753D979D}" destId="{BC35EE03-4121-4EF9-923D-7CB6D30D358D}" srcOrd="2" destOrd="0" presId="urn:microsoft.com/office/officeart/2005/8/layout/target3"/>
    <dgm:cxn modelId="{B2614B75-0D75-4931-B68D-4F44CB61D296}" type="presParOf" srcId="{71045F8C-00FA-488E-A7BD-E2E6753D979D}" destId="{D3840DFA-901C-4049-8AB2-27AC2BA34540}" srcOrd="3" destOrd="0" presId="urn:microsoft.com/office/officeart/2005/8/layout/target3"/>
    <dgm:cxn modelId="{B7C39EB4-CC78-4F38-9C3B-4BB4673A1846}" type="presParOf" srcId="{71045F8C-00FA-488E-A7BD-E2E6753D979D}" destId="{5BDA8D49-C64C-4FDF-ACCF-171444A32B21}" srcOrd="4" destOrd="0" presId="urn:microsoft.com/office/officeart/2005/8/layout/target3"/>
    <dgm:cxn modelId="{E74A95CA-1104-4E4C-99DF-5A4F0349AEE9}" type="presParOf" srcId="{71045F8C-00FA-488E-A7BD-E2E6753D979D}" destId="{D8344A4C-A59C-418B-AE84-1CF03F62012F}" srcOrd="5" destOrd="0" presId="urn:microsoft.com/office/officeart/2005/8/layout/target3"/>
    <dgm:cxn modelId="{074A67E7-99FF-4190-A2E3-789F5A8463F6}" type="presParOf" srcId="{71045F8C-00FA-488E-A7BD-E2E6753D979D}" destId="{57DDA582-354B-4295-AE97-083B34E96D1A}" srcOrd="6" destOrd="0" presId="urn:microsoft.com/office/officeart/2005/8/layout/target3"/>
    <dgm:cxn modelId="{168B85EE-9DD0-47D5-84DE-639322816A03}" type="presParOf" srcId="{71045F8C-00FA-488E-A7BD-E2E6753D979D}" destId="{4A11C032-4DF2-44E5-8C80-1286B3D4B133}" srcOrd="7" destOrd="0" presId="urn:microsoft.com/office/officeart/2005/8/layout/target3"/>
    <dgm:cxn modelId="{C75ECD23-BD7E-4A13-B30E-3B81B1B06790}" type="presParOf" srcId="{71045F8C-00FA-488E-A7BD-E2E6753D979D}" destId="{601CDFA2-8205-4060-95D5-B0A001D0D0E3}" srcOrd="8" destOrd="0" presId="urn:microsoft.com/office/officeart/2005/8/layout/target3"/>
    <dgm:cxn modelId="{0F85A391-6476-4017-9B03-4943DB908D13}" type="presParOf" srcId="{71045F8C-00FA-488E-A7BD-E2E6753D979D}" destId="{EA95FEE9-5F68-48C7-93BB-0F8C419DA96D}" srcOrd="9" destOrd="0" presId="urn:microsoft.com/office/officeart/2005/8/layout/target3"/>
    <dgm:cxn modelId="{49C3F867-283E-486D-9274-634063F4A0BF}" type="presParOf" srcId="{71045F8C-00FA-488E-A7BD-E2E6753D979D}" destId="{BB3828A8-1683-43A3-8BCA-2995B7EAE8F3}" srcOrd="10" destOrd="0" presId="urn:microsoft.com/office/officeart/2005/8/layout/target3"/>
    <dgm:cxn modelId="{0BA83258-CCD7-41D6-A17D-9C80EFBFDC75}" type="presParOf" srcId="{71045F8C-00FA-488E-A7BD-E2E6753D979D}" destId="{CC1D5B29-8413-4412-9F6D-55E531B84639}" srcOrd="11" destOrd="0" presId="urn:microsoft.com/office/officeart/2005/8/layout/target3"/>
    <dgm:cxn modelId="{4447EBD4-6B6D-42CB-B3AC-720C1537FA26}" type="presParOf" srcId="{71045F8C-00FA-488E-A7BD-E2E6753D979D}" destId="{AEEDACE7-4427-455B-A155-2C3381828BD7}" srcOrd="12" destOrd="0" presId="urn:microsoft.com/office/officeart/2005/8/layout/target3"/>
    <dgm:cxn modelId="{79990ADC-DA88-4121-9C72-4DAD177A940D}" type="presParOf" srcId="{71045F8C-00FA-488E-A7BD-E2E6753D979D}" destId="{7C8531F2-00DF-4DB1-A6C6-AF46193E1BBF}" srcOrd="13" destOrd="0" presId="urn:microsoft.com/office/officeart/2005/8/layout/target3"/>
    <dgm:cxn modelId="{D1376B39-00A8-4EDB-9F15-F27C5B87266B}" type="presParOf" srcId="{71045F8C-00FA-488E-A7BD-E2E6753D979D}" destId="{304CA11A-E17E-4999-A128-C72BF543B20D}" srcOrd="14" destOrd="0" presId="urn:microsoft.com/office/officeart/2005/8/layout/target3"/>
    <dgm:cxn modelId="{33D9D86C-82E3-4DA3-BC51-A906134FBBFF}" type="presParOf" srcId="{71045F8C-00FA-488E-A7BD-E2E6753D979D}" destId="{C67EF5F7-B425-49AF-82F9-2446588ED851}" srcOrd="15" destOrd="0" presId="urn:microsoft.com/office/officeart/2005/8/layout/target3"/>
    <dgm:cxn modelId="{40F55636-8B90-4DB0-A9F7-35D1D709353F}" type="presParOf" srcId="{71045F8C-00FA-488E-A7BD-E2E6753D979D}" destId="{14E80F71-B028-4CCE-8C5A-7AE67F9A28C6}" srcOrd="16" destOrd="0" presId="urn:microsoft.com/office/officeart/2005/8/layout/target3"/>
    <dgm:cxn modelId="{152FABBF-003A-4044-B6E2-A9DEBBD4064C}" type="presParOf" srcId="{71045F8C-00FA-488E-A7BD-E2E6753D979D}" destId="{F732C171-B6A8-40AC-BE86-9061B3C3D3B8}" srcOrd="17" destOrd="0" presId="urn:microsoft.com/office/officeart/2005/8/layout/target3"/>
    <dgm:cxn modelId="{A36EB055-CF9B-4B25-ABF4-801909CFD0AB}" type="presParOf" srcId="{71045F8C-00FA-488E-A7BD-E2E6753D979D}" destId="{D8C5187E-68B6-4E2E-86D0-57087190219B}" srcOrd="18" destOrd="0" presId="urn:microsoft.com/office/officeart/2005/8/layout/target3"/>
    <dgm:cxn modelId="{1F980893-5520-4732-A1C2-06DB60479989}" type="presParOf" srcId="{71045F8C-00FA-488E-A7BD-E2E6753D979D}" destId="{1A909E4D-639C-4CB7-A7CE-FC1133FAA37E}" srcOrd="19" destOrd="0" presId="urn:microsoft.com/office/officeart/2005/8/layout/target3"/>
    <dgm:cxn modelId="{56186639-E6F6-4AC1-B1D7-1C0E5228DC3E}" type="presParOf" srcId="{71045F8C-00FA-488E-A7BD-E2E6753D979D}" destId="{D102FEF8-6917-41D2-AE5D-914C1EA8F84A}" srcOrd="20" destOrd="0" presId="urn:microsoft.com/office/officeart/2005/8/layout/target3"/>
    <dgm:cxn modelId="{DAF830CA-E30B-406B-9AA6-8C20070C736F}" type="presParOf" srcId="{71045F8C-00FA-488E-A7BD-E2E6753D979D}" destId="{4D19AB04-24FA-40C2-B203-52AE3D15E171}" srcOrd="21" destOrd="0" presId="urn:microsoft.com/office/officeart/2005/8/layout/target3"/>
    <dgm:cxn modelId="{B085F99F-8994-4183-8B69-34D8E5907322}" type="presParOf" srcId="{71045F8C-00FA-488E-A7BD-E2E6753D979D}" destId="{B7652895-8F40-40B1-8BC2-AD2A1592E4B6}" srcOrd="22" destOrd="0" presId="urn:microsoft.com/office/officeart/2005/8/layout/target3"/>
    <dgm:cxn modelId="{4D1C48D6-AB5A-4666-92B9-AB53A438DD3E}" type="presParOf" srcId="{71045F8C-00FA-488E-A7BD-E2E6753D979D}" destId="{3F478621-DC04-4E99-8ED0-6EF817E39D41}" srcOrd="23" destOrd="0" presId="urn:microsoft.com/office/officeart/2005/8/layout/target3"/>
    <dgm:cxn modelId="{65610D41-A602-40ED-90BC-5791F730A807}" type="presParOf" srcId="{71045F8C-00FA-488E-A7BD-E2E6753D979D}" destId="{83FE2C4A-F11C-43B1-9923-1AFAA3244381}" srcOrd="24" destOrd="0" presId="urn:microsoft.com/office/officeart/2005/8/layout/target3"/>
    <dgm:cxn modelId="{13BE28EF-F3F4-4740-A4F9-7CCA6F117F66}" type="presParOf" srcId="{71045F8C-00FA-488E-A7BD-E2E6753D979D}" destId="{0E0F4EFC-82FA-4EC4-801E-BC2F931EC339}" srcOrd="25" destOrd="0" presId="urn:microsoft.com/office/officeart/2005/8/layout/target3"/>
    <dgm:cxn modelId="{E952EE8A-408C-41C5-9FFA-9423E2F3D199}" type="presParOf" srcId="{71045F8C-00FA-488E-A7BD-E2E6753D979D}" destId="{D3CEBA79-51F7-49AC-8104-9DE2B978BFF4}" srcOrd="26" destOrd="0" presId="urn:microsoft.com/office/officeart/2005/8/layout/target3"/>
    <dgm:cxn modelId="{B73D30C0-35F2-45F3-B51D-3568C6B71401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320480" cy="432048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160240" y="0"/>
          <a:ext cx="5544616" cy="4320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kern="1200" dirty="0" smtClean="0"/>
            <a:t>ZŠ a MŠ, </a:t>
          </a:r>
          <a:r>
            <a:rPr lang="cs-CZ" sz="1400" kern="1200" dirty="0" smtClean="0"/>
            <a:t>Police nad Metují, okres Náchod</a:t>
          </a:r>
          <a:endParaRPr lang="cs-CZ" sz="1400" kern="1200" dirty="0"/>
        </a:p>
      </dsp:txBody>
      <dsp:txXfrm>
        <a:off x="2160240" y="0"/>
        <a:ext cx="5544616" cy="432047"/>
      </dsp:txXfrm>
    </dsp:sp>
    <dsp:sp modelId="{5BDA8D49-C64C-4FDF-ACCF-171444A32B21}">
      <dsp:nvSpPr>
        <dsp:cNvPr id="0" name=""/>
        <dsp:cNvSpPr/>
      </dsp:nvSpPr>
      <dsp:spPr>
        <a:xfrm>
          <a:off x="324035" y="432047"/>
          <a:ext cx="3672408" cy="367240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160240" y="432047"/>
          <a:ext cx="5544616" cy="3672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160240" y="432047"/>
        <a:ext cx="5544616" cy="432047"/>
      </dsp:txXfrm>
    </dsp:sp>
    <dsp:sp modelId="{4A11C032-4DF2-44E5-8C80-1286B3D4B133}">
      <dsp:nvSpPr>
        <dsp:cNvPr id="0" name=""/>
        <dsp:cNvSpPr/>
      </dsp:nvSpPr>
      <dsp:spPr>
        <a:xfrm>
          <a:off x="648071" y="864094"/>
          <a:ext cx="3024337" cy="302433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330570" y="864094"/>
          <a:ext cx="5203954" cy="30243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Jana Šulcová</a:t>
          </a:r>
          <a:endParaRPr lang="cs-CZ" sz="1700" kern="1200" dirty="0"/>
        </a:p>
      </dsp:txBody>
      <dsp:txXfrm>
        <a:off x="2330570" y="864094"/>
        <a:ext cx="5203954" cy="432047"/>
      </dsp:txXfrm>
    </dsp:sp>
    <dsp:sp modelId="{BB3828A8-1683-43A3-8BCA-2995B7EAE8F3}">
      <dsp:nvSpPr>
        <dsp:cNvPr id="0" name=""/>
        <dsp:cNvSpPr/>
      </dsp:nvSpPr>
      <dsp:spPr>
        <a:xfrm>
          <a:off x="972107" y="1296142"/>
          <a:ext cx="2376265" cy="2376265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160240" y="1296142"/>
          <a:ext cx="5544616" cy="2376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b="1" kern="1200" dirty="0" smtClean="0"/>
            <a:t>VY_32_INOVACE_4A_15  </a:t>
          </a:r>
          <a:r>
            <a:rPr lang="cs-CZ" sz="1700" kern="1200" dirty="0" smtClean="0"/>
            <a:t>Téma:  Čas minulý</a:t>
          </a:r>
          <a:endParaRPr lang="cs-CZ" sz="1700" kern="1200" dirty="0"/>
        </a:p>
      </dsp:txBody>
      <dsp:txXfrm>
        <a:off x="2160240" y="1296142"/>
        <a:ext cx="5544616" cy="432051"/>
      </dsp:txXfrm>
    </dsp:sp>
    <dsp:sp modelId="{7C8531F2-00DF-4DB1-A6C6-AF46193E1BBF}">
      <dsp:nvSpPr>
        <dsp:cNvPr id="0" name=""/>
        <dsp:cNvSpPr/>
      </dsp:nvSpPr>
      <dsp:spPr>
        <a:xfrm>
          <a:off x="1296144" y="1728193"/>
          <a:ext cx="1728190" cy="172819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160240" y="1728193"/>
          <a:ext cx="5544616" cy="17281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 </a:t>
          </a:r>
          <a:r>
            <a:rPr lang="cs-CZ" sz="1700" kern="1200" dirty="0" smtClean="0"/>
            <a:t>Český  jazyk  5. ročník</a:t>
          </a:r>
          <a:endParaRPr lang="cs-CZ" sz="1700" kern="1200" dirty="0"/>
        </a:p>
      </dsp:txBody>
      <dsp:txXfrm>
        <a:off x="2160240" y="1728193"/>
        <a:ext cx="5544616" cy="432047"/>
      </dsp:txXfrm>
    </dsp:sp>
    <dsp:sp modelId="{14E80F71-B028-4CCE-8C5A-7AE67F9A28C6}">
      <dsp:nvSpPr>
        <dsp:cNvPr id="0" name=""/>
        <dsp:cNvSpPr/>
      </dsp:nvSpPr>
      <dsp:spPr>
        <a:xfrm>
          <a:off x="1620180" y="2160241"/>
          <a:ext cx="1080118" cy="108011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160240" y="2160241"/>
          <a:ext cx="5544616" cy="10801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160240" y="2160241"/>
        <a:ext cx="5544616" cy="432047"/>
      </dsp:txXfrm>
    </dsp:sp>
    <dsp:sp modelId="{1A909E4D-639C-4CB7-A7CE-FC1133FAA37E}">
      <dsp:nvSpPr>
        <dsp:cNvPr id="0" name=""/>
        <dsp:cNvSpPr/>
      </dsp:nvSpPr>
      <dsp:spPr>
        <a:xfrm>
          <a:off x="1944216" y="2592288"/>
          <a:ext cx="432047" cy="43204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160240" y="2592288"/>
          <a:ext cx="5544616" cy="4320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160240" y="2592288"/>
        <a:ext cx="5544616" cy="4320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60C31C7-2EE7-4E14-8A4D-05C0051B5C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FB11B9CD-05EA-4B0C-A7C8-032A64B889D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1835264"/>
              </p:ext>
            </p:extLst>
          </p:nvPr>
        </p:nvGraphicFramePr>
        <p:xfrm>
          <a:off x="827584" y="1628800"/>
          <a:ext cx="7704856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8595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prezentace pro žáky 5.ročníku  ZŠ,  předmět český jazyk</a:t>
            </a:r>
          </a:p>
          <a:p>
            <a:r>
              <a:rPr lang="cs-CZ" sz="2000" dirty="0" smtClean="0"/>
              <a:t>žáci procvičují slovesa v čase minulém</a:t>
            </a:r>
          </a:p>
          <a:p>
            <a:r>
              <a:rPr lang="cs-CZ" sz="2000" dirty="0" smtClean="0"/>
              <a:t>na interaktivní tabuli převádějí do času minulého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důvodňují pravopis a píší do sešitu</a:t>
            </a:r>
          </a:p>
          <a:p>
            <a:r>
              <a:rPr lang="cs-CZ" sz="2000" dirty="0" smtClean="0"/>
              <a:t>na interaktivní tabuli pracují společně, možno vytisknout jako pracovní list</a:t>
            </a:r>
          </a:p>
          <a:p>
            <a:pPr marL="45720" indent="0">
              <a:buFont typeface="Arial" pitchFamily="34" charset="0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64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340768"/>
            <a:ext cx="8784976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Mistři </a:t>
            </a:r>
            <a:r>
              <a:rPr lang="cs-CZ" sz="2800" dirty="0"/>
              <a:t>pilují  pilníkem kovový výlisek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Potřebují </a:t>
            </a:r>
            <a:r>
              <a:rPr lang="cs-CZ" sz="2800" dirty="0"/>
              <a:t>ho dát do rozbitého výkonného stroje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Stroj </a:t>
            </a:r>
            <a:r>
              <a:rPr lang="cs-CZ" sz="2800" dirty="0"/>
              <a:t>točí ozubenými koly. </a:t>
            </a:r>
            <a:endParaRPr lang="cs-CZ" sz="2800" dirty="0" smtClean="0"/>
          </a:p>
          <a:p>
            <a:endParaRPr lang="cs-CZ" sz="1400" dirty="0" smtClean="0"/>
          </a:p>
          <a:p>
            <a:r>
              <a:rPr lang="cs-CZ" sz="2800" dirty="0" smtClean="0"/>
              <a:t>Těžké </a:t>
            </a:r>
            <a:r>
              <a:rPr lang="cs-CZ" sz="2800" dirty="0"/>
              <a:t>nápravy se projíždějí hlubokými výmoly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Trpěliví </a:t>
            </a:r>
            <a:r>
              <a:rPr lang="cs-CZ" sz="2800" dirty="0"/>
              <a:t>cestující za skly oken klimbají, až jim hlavy </a:t>
            </a:r>
            <a:r>
              <a:rPr lang="cs-CZ" sz="2800" dirty="0" smtClean="0"/>
              <a:t>padají.</a:t>
            </a:r>
          </a:p>
          <a:p>
            <a:endParaRPr lang="cs-CZ" sz="1400" dirty="0" smtClean="0"/>
          </a:p>
          <a:p>
            <a:r>
              <a:rPr lang="cs-CZ" sz="2800" dirty="0" smtClean="0"/>
              <a:t>Řidiči </a:t>
            </a:r>
            <a:r>
              <a:rPr lang="cs-CZ" sz="2800" dirty="0"/>
              <a:t>sledují pozornýma očima za slunečními brýlemi vozovku.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548680"/>
            <a:ext cx="51443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Slovesa dej do minulého času:</a:t>
            </a:r>
            <a:endParaRPr lang="cs-CZ" sz="2800" i="1" dirty="0"/>
          </a:p>
        </p:txBody>
      </p:sp>
      <p:sp>
        <p:nvSpPr>
          <p:cNvPr id="4" name="Obdélník 3"/>
          <p:cNvSpPr/>
          <p:nvPr/>
        </p:nvSpPr>
        <p:spPr>
          <a:xfrm>
            <a:off x="4572000" y="6060112"/>
            <a:ext cx="33169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Odůvodni pravopis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19688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340768"/>
            <a:ext cx="8784976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Mistři </a:t>
            </a:r>
            <a:r>
              <a:rPr lang="cs-CZ" sz="2800" dirty="0" smtClean="0">
                <a:solidFill>
                  <a:srgbClr val="FF0000"/>
                </a:solidFill>
              </a:rPr>
              <a:t>pilovali</a:t>
            </a:r>
            <a:r>
              <a:rPr lang="cs-CZ" sz="2800" dirty="0" smtClean="0"/>
              <a:t>  </a:t>
            </a:r>
            <a:r>
              <a:rPr lang="cs-CZ" sz="2800" dirty="0"/>
              <a:t>pilníkem kovový výlisek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Potřebovali</a:t>
            </a:r>
            <a:r>
              <a:rPr lang="cs-CZ" sz="2800" dirty="0" smtClean="0"/>
              <a:t> </a:t>
            </a:r>
            <a:r>
              <a:rPr lang="cs-CZ" sz="2800" dirty="0"/>
              <a:t>ho dát do rozbitého výkonného stroje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Stroj </a:t>
            </a:r>
            <a:r>
              <a:rPr lang="cs-CZ" sz="2800" dirty="0" smtClean="0">
                <a:solidFill>
                  <a:srgbClr val="FF0000"/>
                </a:solidFill>
              </a:rPr>
              <a:t>točil</a:t>
            </a:r>
            <a:r>
              <a:rPr lang="cs-CZ" sz="2800" dirty="0" smtClean="0"/>
              <a:t> </a:t>
            </a:r>
            <a:r>
              <a:rPr lang="cs-CZ" sz="2800" dirty="0"/>
              <a:t>ozubenými koly. </a:t>
            </a:r>
            <a:endParaRPr lang="cs-CZ" sz="2800" dirty="0" smtClean="0"/>
          </a:p>
          <a:p>
            <a:endParaRPr lang="cs-CZ" sz="1400" dirty="0" smtClean="0"/>
          </a:p>
          <a:p>
            <a:r>
              <a:rPr lang="cs-CZ" sz="2800" dirty="0" smtClean="0"/>
              <a:t>Těžké </a:t>
            </a:r>
            <a:r>
              <a:rPr lang="cs-CZ" sz="2800" dirty="0"/>
              <a:t>nápravy se </a:t>
            </a:r>
            <a:r>
              <a:rPr lang="cs-CZ" sz="2800" dirty="0" smtClean="0">
                <a:solidFill>
                  <a:srgbClr val="FF0000"/>
                </a:solidFill>
              </a:rPr>
              <a:t>projížděly</a:t>
            </a:r>
            <a:r>
              <a:rPr lang="cs-CZ" sz="2800" dirty="0" smtClean="0"/>
              <a:t> </a:t>
            </a:r>
            <a:r>
              <a:rPr lang="cs-CZ" sz="2800" dirty="0"/>
              <a:t>hlubokými výmoly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Trpěliví </a:t>
            </a:r>
            <a:r>
              <a:rPr lang="cs-CZ" sz="2800" dirty="0"/>
              <a:t>cestující za skly oken </a:t>
            </a:r>
            <a:r>
              <a:rPr lang="cs-CZ" sz="2800" dirty="0" smtClean="0">
                <a:solidFill>
                  <a:srgbClr val="FF0000"/>
                </a:solidFill>
              </a:rPr>
              <a:t>klimbali</a:t>
            </a:r>
            <a:r>
              <a:rPr lang="cs-CZ" sz="2800" dirty="0" smtClean="0"/>
              <a:t>, </a:t>
            </a:r>
            <a:r>
              <a:rPr lang="cs-CZ" sz="2800" dirty="0"/>
              <a:t>až jim hlavy </a:t>
            </a:r>
            <a:r>
              <a:rPr lang="cs-CZ" sz="2800" dirty="0" smtClean="0">
                <a:solidFill>
                  <a:srgbClr val="FF0000"/>
                </a:solidFill>
              </a:rPr>
              <a:t>padaly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Řidiči </a:t>
            </a:r>
            <a:r>
              <a:rPr lang="cs-CZ" sz="2800" dirty="0" smtClean="0">
                <a:solidFill>
                  <a:srgbClr val="FF0000"/>
                </a:solidFill>
              </a:rPr>
              <a:t>sledovaly</a:t>
            </a:r>
            <a:r>
              <a:rPr lang="cs-CZ" sz="2800" dirty="0" smtClean="0"/>
              <a:t> </a:t>
            </a:r>
            <a:r>
              <a:rPr lang="cs-CZ" sz="2800" dirty="0"/>
              <a:t>pozornýma očima za slunečními brýlemi vozovku.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548680"/>
            <a:ext cx="16450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Kontrola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87805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4116" y="1196752"/>
            <a:ext cx="8496944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Chlapci </a:t>
            </a:r>
            <a:r>
              <a:rPr lang="cs-CZ" sz="2800" dirty="0"/>
              <a:t>ryjí tatínkovy a tetiny záhony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Dívky </a:t>
            </a:r>
            <a:r>
              <a:rPr lang="cs-CZ" sz="2800" dirty="0"/>
              <a:t>vytrhávají mrkev a potom okopávají cibuli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Děti </a:t>
            </a:r>
            <a:r>
              <a:rPr lang="cs-CZ" sz="2800" dirty="0"/>
              <a:t>jsou nezvykle pracovité. </a:t>
            </a:r>
            <a:endParaRPr lang="cs-CZ" sz="2800" dirty="0" smtClean="0"/>
          </a:p>
          <a:p>
            <a:endParaRPr lang="cs-CZ" sz="1400" dirty="0" smtClean="0"/>
          </a:p>
          <a:p>
            <a:r>
              <a:rPr lang="cs-CZ" sz="2800" dirty="0" smtClean="0"/>
              <a:t>Jen </a:t>
            </a:r>
            <a:r>
              <a:rPr lang="cs-CZ" sz="2800" dirty="0"/>
              <a:t>jestli při vyučování něco nevyvádějí v budově školy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Učitelky </a:t>
            </a:r>
            <a:r>
              <a:rPr lang="cs-CZ" sz="2800" dirty="0"/>
              <a:t>vyhlížejí z okna vysoké budovy zpozdilé žáky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Vyznamenaní </a:t>
            </a:r>
            <a:r>
              <a:rPr lang="cs-CZ" sz="2800" dirty="0"/>
              <a:t>výsadkáři vypínají hruď a salutují.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476672"/>
            <a:ext cx="51603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Slovesa napiš v minulém čase:</a:t>
            </a:r>
            <a:endParaRPr lang="cs-CZ" sz="2800" i="1" dirty="0"/>
          </a:p>
        </p:txBody>
      </p:sp>
      <p:sp>
        <p:nvSpPr>
          <p:cNvPr id="4" name="Obdélník 3"/>
          <p:cNvSpPr/>
          <p:nvPr/>
        </p:nvSpPr>
        <p:spPr>
          <a:xfrm>
            <a:off x="4283968" y="6039464"/>
            <a:ext cx="33169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Odůvodni pravopis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40417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4116" y="1196752"/>
            <a:ext cx="8496944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Chlapci </a:t>
            </a:r>
            <a:r>
              <a:rPr lang="cs-CZ" sz="2800" dirty="0" smtClean="0">
                <a:solidFill>
                  <a:srgbClr val="FF0000"/>
                </a:solidFill>
              </a:rPr>
              <a:t>ryli</a:t>
            </a:r>
            <a:r>
              <a:rPr lang="cs-CZ" sz="2800" dirty="0" smtClean="0"/>
              <a:t> </a:t>
            </a:r>
            <a:r>
              <a:rPr lang="cs-CZ" sz="2800" dirty="0"/>
              <a:t>tatínkovy a tetiny záhony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Dívky </a:t>
            </a:r>
            <a:r>
              <a:rPr lang="cs-CZ" sz="2800" dirty="0" smtClean="0">
                <a:solidFill>
                  <a:srgbClr val="FF0000"/>
                </a:solidFill>
              </a:rPr>
              <a:t>vytrhávaly</a:t>
            </a:r>
            <a:r>
              <a:rPr lang="cs-CZ" sz="2800" dirty="0" smtClean="0"/>
              <a:t> </a:t>
            </a:r>
            <a:r>
              <a:rPr lang="cs-CZ" sz="2800" dirty="0"/>
              <a:t>mrkev a potom </a:t>
            </a:r>
            <a:r>
              <a:rPr lang="cs-CZ" sz="2800" dirty="0" smtClean="0">
                <a:solidFill>
                  <a:srgbClr val="FF0000"/>
                </a:solidFill>
              </a:rPr>
              <a:t>okopávaly</a:t>
            </a:r>
            <a:r>
              <a:rPr lang="cs-CZ" sz="2800" dirty="0" smtClean="0"/>
              <a:t> </a:t>
            </a:r>
            <a:r>
              <a:rPr lang="cs-CZ" sz="2800" dirty="0"/>
              <a:t>cibuli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Děti </a:t>
            </a:r>
            <a:r>
              <a:rPr lang="cs-CZ" sz="2800" dirty="0" smtClean="0">
                <a:solidFill>
                  <a:srgbClr val="FF0000"/>
                </a:solidFill>
              </a:rPr>
              <a:t>byly</a:t>
            </a:r>
            <a:r>
              <a:rPr lang="cs-CZ" sz="2800" dirty="0" smtClean="0"/>
              <a:t> </a:t>
            </a:r>
            <a:r>
              <a:rPr lang="cs-CZ" sz="2800" dirty="0"/>
              <a:t>nezvykle pracovité. </a:t>
            </a:r>
            <a:endParaRPr lang="cs-CZ" sz="2800" dirty="0" smtClean="0"/>
          </a:p>
          <a:p>
            <a:endParaRPr lang="cs-CZ" sz="1400" dirty="0" smtClean="0"/>
          </a:p>
          <a:p>
            <a:r>
              <a:rPr lang="cs-CZ" sz="2800" dirty="0" smtClean="0"/>
              <a:t>Jen </a:t>
            </a:r>
            <a:r>
              <a:rPr lang="cs-CZ" sz="2800" dirty="0"/>
              <a:t>jestli při vyučování něco </a:t>
            </a:r>
            <a:r>
              <a:rPr lang="cs-CZ" sz="2800" dirty="0" smtClean="0">
                <a:solidFill>
                  <a:srgbClr val="FF0000"/>
                </a:solidFill>
              </a:rPr>
              <a:t>nevyváděly</a:t>
            </a:r>
            <a:r>
              <a:rPr lang="cs-CZ" sz="2800" dirty="0" smtClean="0"/>
              <a:t> </a:t>
            </a:r>
            <a:r>
              <a:rPr lang="cs-CZ" sz="2800" dirty="0"/>
              <a:t>v budově školy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Učitelky </a:t>
            </a:r>
            <a:r>
              <a:rPr lang="cs-CZ" sz="2800" dirty="0" smtClean="0">
                <a:solidFill>
                  <a:srgbClr val="FF0000"/>
                </a:solidFill>
              </a:rPr>
              <a:t>vyhlížely</a:t>
            </a:r>
            <a:r>
              <a:rPr lang="cs-CZ" sz="2800" dirty="0" smtClean="0"/>
              <a:t> </a:t>
            </a:r>
            <a:r>
              <a:rPr lang="cs-CZ" sz="2800" dirty="0"/>
              <a:t>z okna vysoké budovy zpozdilé žáky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dirty="0" smtClean="0"/>
              <a:t>Vyznamenaní </a:t>
            </a:r>
            <a:r>
              <a:rPr lang="cs-CZ" sz="2800" dirty="0"/>
              <a:t>výsadkáři </a:t>
            </a:r>
            <a:r>
              <a:rPr lang="cs-CZ" sz="2800" dirty="0" smtClean="0">
                <a:solidFill>
                  <a:srgbClr val="FF0000"/>
                </a:solidFill>
              </a:rPr>
              <a:t>vypínali</a:t>
            </a:r>
            <a:r>
              <a:rPr lang="cs-CZ" sz="2800" dirty="0" smtClean="0"/>
              <a:t> </a:t>
            </a:r>
            <a:r>
              <a:rPr lang="cs-CZ" sz="2800" dirty="0"/>
              <a:t>hruď a </a:t>
            </a:r>
            <a:r>
              <a:rPr lang="cs-CZ" sz="2800" dirty="0" smtClean="0">
                <a:solidFill>
                  <a:srgbClr val="FF0000"/>
                </a:solidFill>
              </a:rPr>
              <a:t>salutovali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39552" y="476672"/>
            <a:ext cx="17347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Kontrola: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32828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404664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1556792"/>
            <a:ext cx="6400800" cy="34747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28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59</TotalTime>
  <Words>244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</cp:revision>
  <dcterms:created xsi:type="dcterms:W3CDTF">2013-06-24T19:55:34Z</dcterms:created>
  <dcterms:modified xsi:type="dcterms:W3CDTF">2013-06-25T17:59:34Z</dcterms:modified>
</cp:coreProperties>
</file>