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400" dirty="0" smtClean="0"/>
            <a:t>Název školy: ZŠ a MŠ, </a:t>
          </a:r>
          <a:r>
            <a:rPr lang="cs-CZ" sz="1400" dirty="0" smtClean="0"/>
            <a:t>Police nad Metují, okres Náchod</a:t>
          </a:r>
          <a:endParaRPr lang="cs-CZ" sz="14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Jana Šulcová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400" dirty="0"/>
            <a:t>Název : </a:t>
          </a:r>
          <a:r>
            <a:rPr lang="cs-CZ" sz="1500" b="1" dirty="0" smtClean="0"/>
            <a:t>VY_32_INOVACE_4A_16 </a:t>
          </a:r>
          <a:r>
            <a:rPr lang="cs-CZ" sz="1500" dirty="0" smtClean="0"/>
            <a:t>Téma: Procvičování učiva 5. ročník</a:t>
          </a:r>
          <a:r>
            <a:rPr lang="cs-CZ" sz="1500" b="1" dirty="0" smtClean="0"/>
            <a:t> </a:t>
          </a:r>
          <a:endParaRPr lang="cs-CZ" sz="15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Český jazyk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D2951FE-3DF9-4F1C-B755-4528555A5F13}" type="presOf" srcId="{019433A1-1324-4DE1-9E6F-32B851095F74}" destId="{CC1D5B29-8413-4412-9F6D-55E531B84639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D869246-8157-492D-99D0-E7BD9E68E611}" type="presOf" srcId="{445C7998-7549-48B0-BD68-D4F0167F02E5}" destId="{BC35EE03-4121-4EF9-923D-7CB6D30D358D}" srcOrd="0" destOrd="0" presId="urn:microsoft.com/office/officeart/2005/8/layout/target3"/>
    <dgm:cxn modelId="{403A2591-EB0A-4D67-BC84-CBC0CEA31609}" type="presOf" srcId="{C73C7642-F245-4585-8F88-243F9FAEF6CA}" destId="{0E0F4EFC-82FA-4EC4-801E-BC2F931EC339}" srcOrd="1" destOrd="0" presId="urn:microsoft.com/office/officeart/2005/8/layout/target3"/>
    <dgm:cxn modelId="{471617ED-394C-46D6-8AC0-6902DF35E89C}" type="presOf" srcId="{EBC41103-E2E5-4D48-9B4B-425520D3D098}" destId="{F732C171-B6A8-40AC-BE86-9061B3C3D3B8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935E2653-B04B-43D3-AEFF-9252440678EB}" type="presOf" srcId="{9F18DD90-522E-4A06-9EDB-3FF7C7EB6637}" destId="{D102FEF8-6917-41D2-AE5D-914C1EA8F84A}" srcOrd="0" destOrd="0" presId="urn:microsoft.com/office/officeart/2005/8/layout/target3"/>
    <dgm:cxn modelId="{311E6537-6878-4957-8596-56B7A5E22D1C}" type="presOf" srcId="{FBBFC3EA-9D9D-4F3A-BEA6-9C2C0E46BF20}" destId="{3F478621-DC04-4E99-8ED0-6EF817E39D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56E330FF-D214-4F83-ABD6-A943FF985E8E}" type="presOf" srcId="{FBBFC3EA-9D9D-4F3A-BEA6-9C2C0E46BF20}" destId="{601CDFA2-8205-4060-95D5-B0A001D0D0E3}" srcOrd="0" destOrd="0" presId="urn:microsoft.com/office/officeart/2005/8/layout/target3"/>
    <dgm:cxn modelId="{AC5202EE-A4F9-4655-8689-AB164AD7D285}" type="presOf" srcId="{019433A1-1324-4DE1-9E6F-32B851095F74}" destId="{83FE2C4A-F11C-43B1-9923-1AFAA324438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9329FB38-C74C-4114-9496-6A6F91E874E1}" type="presOf" srcId="{9F18DD90-522E-4A06-9EDB-3FF7C7EB6637}" destId="{932F2F5B-E5E6-4E00-9503-10413FFBA7E0}" srcOrd="1" destOrd="0" presId="urn:microsoft.com/office/officeart/2005/8/layout/target3"/>
    <dgm:cxn modelId="{27365BA8-6E75-4886-993D-EFBE5D185DF3}" type="presOf" srcId="{C73C7642-F245-4585-8F88-243F9FAEF6CA}" destId="{304CA11A-E17E-4999-A128-C72BF543B20D}" srcOrd="0" destOrd="0" presId="urn:microsoft.com/office/officeart/2005/8/layout/target3"/>
    <dgm:cxn modelId="{C2B9393C-D4D2-4BF4-B433-3A49EF4A5F5C}" type="presOf" srcId="{445C7998-7549-48B0-BD68-D4F0167F02E5}" destId="{4D19AB04-24FA-40C2-B203-52AE3D15E171}" srcOrd="1" destOrd="0" presId="urn:microsoft.com/office/officeart/2005/8/layout/target3"/>
    <dgm:cxn modelId="{764BD508-C2F2-4A6D-9914-68653AE6CAAC}" type="presOf" srcId="{0C6E1E16-08A6-4B86-AB9F-749A7749D4C9}" destId="{D8344A4C-A59C-418B-AE84-1CF03F62012F}" srcOrd="0" destOrd="0" presId="urn:microsoft.com/office/officeart/2005/8/layout/target3"/>
    <dgm:cxn modelId="{24B03653-BB51-4DEC-AEBE-AB27EBD7930B}" type="presOf" srcId="{39F8B381-5807-488E-AC22-73DD4140ED4A}" destId="{71045F8C-00FA-488E-A7BD-E2E6753D979D}" srcOrd="0" destOrd="0" presId="urn:microsoft.com/office/officeart/2005/8/layout/target3"/>
    <dgm:cxn modelId="{15A7F436-4880-4B3F-9BA8-896FD6E64B48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AA71495-9136-4857-8109-8988503646D8}" type="presOf" srcId="{0C6E1E16-08A6-4B86-AB9F-749A7749D4C9}" destId="{B7652895-8F40-40B1-8BC2-AD2A1592E4B6}" srcOrd="1" destOrd="0" presId="urn:microsoft.com/office/officeart/2005/8/layout/target3"/>
    <dgm:cxn modelId="{98B245BC-B2A3-4DD7-8207-ACEC0CE44BCD}" type="presParOf" srcId="{71045F8C-00FA-488E-A7BD-E2E6753D979D}" destId="{3577EC6B-C980-4F34-8C69-4365E7B8FC8C}" srcOrd="0" destOrd="0" presId="urn:microsoft.com/office/officeart/2005/8/layout/target3"/>
    <dgm:cxn modelId="{1B4AD4B5-185D-448E-829D-1DB158397B2D}" type="presParOf" srcId="{71045F8C-00FA-488E-A7BD-E2E6753D979D}" destId="{6940EB87-DC1D-4BC3-9408-9AC2E1FFC039}" srcOrd="1" destOrd="0" presId="urn:microsoft.com/office/officeart/2005/8/layout/target3"/>
    <dgm:cxn modelId="{7F88371D-426C-49FF-9D23-23A46B6CC1A7}" type="presParOf" srcId="{71045F8C-00FA-488E-A7BD-E2E6753D979D}" destId="{BC35EE03-4121-4EF9-923D-7CB6D30D358D}" srcOrd="2" destOrd="0" presId="urn:microsoft.com/office/officeart/2005/8/layout/target3"/>
    <dgm:cxn modelId="{A0DDDA53-8A62-4ECF-8C14-3E40011A97CB}" type="presParOf" srcId="{71045F8C-00FA-488E-A7BD-E2E6753D979D}" destId="{D3840DFA-901C-4049-8AB2-27AC2BA34540}" srcOrd="3" destOrd="0" presId="urn:microsoft.com/office/officeart/2005/8/layout/target3"/>
    <dgm:cxn modelId="{5A5B38F9-5FA2-47B5-B399-99D5C3B02915}" type="presParOf" srcId="{71045F8C-00FA-488E-A7BD-E2E6753D979D}" destId="{5BDA8D49-C64C-4FDF-ACCF-171444A32B21}" srcOrd="4" destOrd="0" presId="urn:microsoft.com/office/officeart/2005/8/layout/target3"/>
    <dgm:cxn modelId="{5C9B80B9-1EFF-434E-9CD0-C1D13F0F10A5}" type="presParOf" srcId="{71045F8C-00FA-488E-A7BD-E2E6753D979D}" destId="{D8344A4C-A59C-418B-AE84-1CF03F62012F}" srcOrd="5" destOrd="0" presId="urn:microsoft.com/office/officeart/2005/8/layout/target3"/>
    <dgm:cxn modelId="{1999C116-72F2-45CF-9A1B-2DAE3EDBF468}" type="presParOf" srcId="{71045F8C-00FA-488E-A7BD-E2E6753D979D}" destId="{57DDA582-354B-4295-AE97-083B34E96D1A}" srcOrd="6" destOrd="0" presId="urn:microsoft.com/office/officeart/2005/8/layout/target3"/>
    <dgm:cxn modelId="{E1E9014B-4997-4CDC-9454-3C86BC110895}" type="presParOf" srcId="{71045F8C-00FA-488E-A7BD-E2E6753D979D}" destId="{4A11C032-4DF2-44E5-8C80-1286B3D4B133}" srcOrd="7" destOrd="0" presId="urn:microsoft.com/office/officeart/2005/8/layout/target3"/>
    <dgm:cxn modelId="{CA55946E-B568-4720-AF02-3B31A21ED3C6}" type="presParOf" srcId="{71045F8C-00FA-488E-A7BD-E2E6753D979D}" destId="{601CDFA2-8205-4060-95D5-B0A001D0D0E3}" srcOrd="8" destOrd="0" presId="urn:microsoft.com/office/officeart/2005/8/layout/target3"/>
    <dgm:cxn modelId="{3B70D48B-4A8E-466D-8AB1-A0B12982D7DF}" type="presParOf" srcId="{71045F8C-00FA-488E-A7BD-E2E6753D979D}" destId="{EA95FEE9-5F68-48C7-93BB-0F8C419DA96D}" srcOrd="9" destOrd="0" presId="urn:microsoft.com/office/officeart/2005/8/layout/target3"/>
    <dgm:cxn modelId="{6763C34B-0304-452A-971F-A339B1039B57}" type="presParOf" srcId="{71045F8C-00FA-488E-A7BD-E2E6753D979D}" destId="{BB3828A8-1683-43A3-8BCA-2995B7EAE8F3}" srcOrd="10" destOrd="0" presId="urn:microsoft.com/office/officeart/2005/8/layout/target3"/>
    <dgm:cxn modelId="{FB4DBFD2-5671-4052-8C0B-00ACC905F8C3}" type="presParOf" srcId="{71045F8C-00FA-488E-A7BD-E2E6753D979D}" destId="{CC1D5B29-8413-4412-9F6D-55E531B84639}" srcOrd="11" destOrd="0" presId="urn:microsoft.com/office/officeart/2005/8/layout/target3"/>
    <dgm:cxn modelId="{074F39FE-20BE-4A36-8025-6A5CBF310318}" type="presParOf" srcId="{71045F8C-00FA-488E-A7BD-E2E6753D979D}" destId="{AEEDACE7-4427-455B-A155-2C3381828BD7}" srcOrd="12" destOrd="0" presId="urn:microsoft.com/office/officeart/2005/8/layout/target3"/>
    <dgm:cxn modelId="{CE91B50F-6237-4701-B91E-3AD6979749F8}" type="presParOf" srcId="{71045F8C-00FA-488E-A7BD-E2E6753D979D}" destId="{7C8531F2-00DF-4DB1-A6C6-AF46193E1BBF}" srcOrd="13" destOrd="0" presId="urn:microsoft.com/office/officeart/2005/8/layout/target3"/>
    <dgm:cxn modelId="{52C7B247-4573-42C8-964A-F0DFCCA4BB89}" type="presParOf" srcId="{71045F8C-00FA-488E-A7BD-E2E6753D979D}" destId="{304CA11A-E17E-4999-A128-C72BF543B20D}" srcOrd="14" destOrd="0" presId="urn:microsoft.com/office/officeart/2005/8/layout/target3"/>
    <dgm:cxn modelId="{B425AC9D-A193-42FE-A90E-9B31E6DAA1BE}" type="presParOf" srcId="{71045F8C-00FA-488E-A7BD-E2E6753D979D}" destId="{C67EF5F7-B425-49AF-82F9-2446588ED851}" srcOrd="15" destOrd="0" presId="urn:microsoft.com/office/officeart/2005/8/layout/target3"/>
    <dgm:cxn modelId="{2E656E74-3D20-4996-A8DF-181F2A4B4B12}" type="presParOf" srcId="{71045F8C-00FA-488E-A7BD-E2E6753D979D}" destId="{14E80F71-B028-4CCE-8C5A-7AE67F9A28C6}" srcOrd="16" destOrd="0" presId="urn:microsoft.com/office/officeart/2005/8/layout/target3"/>
    <dgm:cxn modelId="{3D023A38-6684-466C-A179-04C8AEB84E38}" type="presParOf" srcId="{71045F8C-00FA-488E-A7BD-E2E6753D979D}" destId="{F732C171-B6A8-40AC-BE86-9061B3C3D3B8}" srcOrd="17" destOrd="0" presId="urn:microsoft.com/office/officeart/2005/8/layout/target3"/>
    <dgm:cxn modelId="{CFB30D88-B342-480C-9F7C-3A98DB73DF45}" type="presParOf" srcId="{71045F8C-00FA-488E-A7BD-E2E6753D979D}" destId="{D8C5187E-68B6-4E2E-86D0-57087190219B}" srcOrd="18" destOrd="0" presId="urn:microsoft.com/office/officeart/2005/8/layout/target3"/>
    <dgm:cxn modelId="{14F5E107-F26F-4CC6-B643-7812AF5528AE}" type="presParOf" srcId="{71045F8C-00FA-488E-A7BD-E2E6753D979D}" destId="{1A909E4D-639C-4CB7-A7CE-FC1133FAA37E}" srcOrd="19" destOrd="0" presId="urn:microsoft.com/office/officeart/2005/8/layout/target3"/>
    <dgm:cxn modelId="{A754E26E-157A-4E60-9D89-7010E491E89E}" type="presParOf" srcId="{71045F8C-00FA-488E-A7BD-E2E6753D979D}" destId="{D102FEF8-6917-41D2-AE5D-914C1EA8F84A}" srcOrd="20" destOrd="0" presId="urn:microsoft.com/office/officeart/2005/8/layout/target3"/>
    <dgm:cxn modelId="{3EF9663C-1E2F-4EBB-8249-474D5F493615}" type="presParOf" srcId="{71045F8C-00FA-488E-A7BD-E2E6753D979D}" destId="{4D19AB04-24FA-40C2-B203-52AE3D15E171}" srcOrd="21" destOrd="0" presId="urn:microsoft.com/office/officeart/2005/8/layout/target3"/>
    <dgm:cxn modelId="{74EC7BC4-A4D9-44EB-BE12-5818238D1E1A}" type="presParOf" srcId="{71045F8C-00FA-488E-A7BD-E2E6753D979D}" destId="{B7652895-8F40-40B1-8BC2-AD2A1592E4B6}" srcOrd="22" destOrd="0" presId="urn:microsoft.com/office/officeart/2005/8/layout/target3"/>
    <dgm:cxn modelId="{7CF02E79-09E8-4085-843E-6C7FE16B0514}" type="presParOf" srcId="{71045F8C-00FA-488E-A7BD-E2E6753D979D}" destId="{3F478621-DC04-4E99-8ED0-6EF817E39D41}" srcOrd="23" destOrd="0" presId="urn:microsoft.com/office/officeart/2005/8/layout/target3"/>
    <dgm:cxn modelId="{A2D356F6-D737-464B-B0A2-87E764419D2C}" type="presParOf" srcId="{71045F8C-00FA-488E-A7BD-E2E6753D979D}" destId="{83FE2C4A-F11C-43B1-9923-1AFAA3244381}" srcOrd="24" destOrd="0" presId="urn:microsoft.com/office/officeart/2005/8/layout/target3"/>
    <dgm:cxn modelId="{92929A46-69A5-4B25-838F-59FD1244ADE2}" type="presParOf" srcId="{71045F8C-00FA-488E-A7BD-E2E6753D979D}" destId="{0E0F4EFC-82FA-4EC4-801E-BC2F931EC339}" srcOrd="25" destOrd="0" presId="urn:microsoft.com/office/officeart/2005/8/layout/target3"/>
    <dgm:cxn modelId="{296C29E2-5181-4C72-B49E-4181E94F23BE}" type="presParOf" srcId="{71045F8C-00FA-488E-A7BD-E2E6753D979D}" destId="{D3CEBA79-51F7-49AC-8104-9DE2B978BFF4}" srcOrd="26" destOrd="0" presId="urn:microsoft.com/office/officeart/2005/8/layout/target3"/>
    <dgm:cxn modelId="{2F2D0969-6EBD-4B7F-8C6D-BEFB3271AA03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8" cy="4032448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4" y="0"/>
          <a:ext cx="6120680" cy="40324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ZŠ a MŠ, </a:t>
          </a:r>
          <a:r>
            <a:rPr lang="cs-CZ" sz="1400" kern="1200" dirty="0" smtClean="0"/>
            <a:t>Police nad Metují, okres Náchod</a:t>
          </a:r>
          <a:endParaRPr lang="cs-CZ" sz="1400" kern="1200" dirty="0"/>
        </a:p>
      </dsp:txBody>
      <dsp:txXfrm>
        <a:off x="2016224" y="0"/>
        <a:ext cx="6120680" cy="403244"/>
      </dsp:txXfrm>
    </dsp:sp>
    <dsp:sp modelId="{5BDA8D49-C64C-4FDF-ACCF-171444A32B21}">
      <dsp:nvSpPr>
        <dsp:cNvPr id="0" name=""/>
        <dsp:cNvSpPr/>
      </dsp:nvSpPr>
      <dsp:spPr>
        <a:xfrm>
          <a:off x="302433" y="403244"/>
          <a:ext cx="3427581" cy="3427581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16224" y="403244"/>
          <a:ext cx="6120680" cy="34275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016224" y="403244"/>
        <a:ext cx="6120680" cy="403244"/>
      </dsp:txXfrm>
    </dsp:sp>
    <dsp:sp modelId="{4A11C032-4DF2-44E5-8C80-1286B3D4B133}">
      <dsp:nvSpPr>
        <dsp:cNvPr id="0" name=""/>
        <dsp:cNvSpPr/>
      </dsp:nvSpPr>
      <dsp:spPr>
        <a:xfrm>
          <a:off x="604866" y="806488"/>
          <a:ext cx="2822714" cy="2822714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204251" y="806488"/>
          <a:ext cx="5744625" cy="282271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Autor: </a:t>
          </a:r>
          <a:r>
            <a:rPr lang="cs-CZ" sz="1700" kern="1200" dirty="0" smtClean="0"/>
            <a:t>Mgr. Jana Šulcová</a:t>
          </a:r>
          <a:endParaRPr lang="cs-CZ" sz="1700" kern="1200" dirty="0"/>
        </a:p>
      </dsp:txBody>
      <dsp:txXfrm>
        <a:off x="2204251" y="806488"/>
        <a:ext cx="5744625" cy="403244"/>
      </dsp:txXfrm>
    </dsp:sp>
    <dsp:sp modelId="{BB3828A8-1683-43A3-8BCA-2995B7EAE8F3}">
      <dsp:nvSpPr>
        <dsp:cNvPr id="0" name=""/>
        <dsp:cNvSpPr/>
      </dsp:nvSpPr>
      <dsp:spPr>
        <a:xfrm>
          <a:off x="907299" y="1209732"/>
          <a:ext cx="2217848" cy="2217848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16224" y="1209732"/>
          <a:ext cx="6120680" cy="22178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500" b="1" kern="1200" dirty="0" smtClean="0"/>
            <a:t>VY_32_INOVACE_4A_16 </a:t>
          </a:r>
          <a:r>
            <a:rPr lang="cs-CZ" sz="1500" kern="1200" dirty="0" smtClean="0"/>
            <a:t>Téma: Procvičování učiva 5. ročník</a:t>
          </a:r>
          <a:r>
            <a:rPr lang="cs-CZ" sz="1500" b="1" kern="1200" dirty="0" smtClean="0"/>
            <a:t> </a:t>
          </a:r>
          <a:endParaRPr lang="cs-CZ" sz="1500" kern="1200" dirty="0"/>
        </a:p>
      </dsp:txBody>
      <dsp:txXfrm>
        <a:off x="2016224" y="1209732"/>
        <a:ext cx="6120680" cy="403248"/>
      </dsp:txXfrm>
    </dsp:sp>
    <dsp:sp modelId="{7C8531F2-00DF-4DB1-A6C6-AF46193E1BBF}">
      <dsp:nvSpPr>
        <dsp:cNvPr id="0" name=""/>
        <dsp:cNvSpPr/>
      </dsp:nvSpPr>
      <dsp:spPr>
        <a:xfrm>
          <a:off x="1209735" y="1612981"/>
          <a:ext cx="1612977" cy="1612977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16224" y="1612981"/>
          <a:ext cx="6120680" cy="16129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</a:t>
          </a:r>
          <a:r>
            <a:rPr lang="cs-CZ" sz="1700" kern="1200" dirty="0" smtClean="0"/>
            <a:t>Český jazyk 5. ročník</a:t>
          </a:r>
          <a:endParaRPr lang="cs-CZ" sz="1700" kern="1200" dirty="0"/>
        </a:p>
      </dsp:txBody>
      <dsp:txXfrm>
        <a:off x="2016224" y="1612981"/>
        <a:ext cx="6120680" cy="403244"/>
      </dsp:txXfrm>
    </dsp:sp>
    <dsp:sp modelId="{14E80F71-B028-4CCE-8C5A-7AE67F9A28C6}">
      <dsp:nvSpPr>
        <dsp:cNvPr id="0" name=""/>
        <dsp:cNvSpPr/>
      </dsp:nvSpPr>
      <dsp:spPr>
        <a:xfrm>
          <a:off x="1512168" y="2016225"/>
          <a:ext cx="1008110" cy="1008110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16224" y="2016225"/>
          <a:ext cx="6120680" cy="10081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projektu</a:t>
          </a:r>
          <a:r>
            <a:rPr lang="cs-CZ" sz="1700" kern="1200" dirty="0" smtClean="0"/>
            <a:t>: CZ.1.07/1.4.00/21.1431</a:t>
          </a:r>
          <a:endParaRPr lang="cs-CZ" sz="1700" kern="1200" dirty="0"/>
        </a:p>
      </dsp:txBody>
      <dsp:txXfrm>
        <a:off x="2016224" y="2016225"/>
        <a:ext cx="6120680" cy="403244"/>
      </dsp:txXfrm>
    </dsp:sp>
    <dsp:sp modelId="{1A909E4D-639C-4CB7-A7CE-FC1133FAA37E}">
      <dsp:nvSpPr>
        <dsp:cNvPr id="0" name=""/>
        <dsp:cNvSpPr/>
      </dsp:nvSpPr>
      <dsp:spPr>
        <a:xfrm>
          <a:off x="1814601" y="2419469"/>
          <a:ext cx="403244" cy="403244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16224" y="2419469"/>
          <a:ext cx="6120680" cy="4032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016224" y="2419469"/>
        <a:ext cx="6120680" cy="403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E53BB6-A6EB-471D-92E7-2B95DBD83B02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15FE0D7-E57B-4431-A56A-A267EB7F124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80143601"/>
              </p:ext>
            </p:extLst>
          </p:nvPr>
        </p:nvGraphicFramePr>
        <p:xfrm>
          <a:off x="611560" y="1700808"/>
          <a:ext cx="813690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6863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03648" y="476672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23528" y="1412776"/>
            <a:ext cx="8424936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prezentace pro žáky 5.ročníku  ZŠ,  předmět český jazyk</a:t>
            </a:r>
          </a:p>
          <a:p>
            <a:r>
              <a:rPr lang="cs-CZ" sz="2000" dirty="0"/>
              <a:t>o</a:t>
            </a:r>
            <a:r>
              <a:rPr lang="cs-CZ" sz="2000" dirty="0" smtClean="0"/>
              <a:t>pakování učiva</a:t>
            </a:r>
          </a:p>
          <a:p>
            <a:r>
              <a:rPr lang="cs-CZ" sz="2000" dirty="0" smtClean="0"/>
              <a:t>na interaktivní tabuli </a:t>
            </a:r>
            <a:r>
              <a:rPr lang="cs-CZ" sz="2000" dirty="0" smtClean="0"/>
              <a:t>žáci doplňují </a:t>
            </a:r>
            <a:endParaRPr lang="cs-CZ" sz="2000" dirty="0" smtClean="0"/>
          </a:p>
          <a:p>
            <a:r>
              <a:rPr lang="cs-CZ" sz="2000" dirty="0"/>
              <a:t>m</a:t>
            </a:r>
            <a:r>
              <a:rPr lang="cs-CZ" sz="2000" dirty="0" smtClean="0"/>
              <a:t>ožno vytisknout jako pracovní list pro práci ve dvojicích nebo pro samostatnou práci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ontrola správnosti samostatně, vyučujícím nebo sousedem v lavici</a:t>
            </a:r>
          </a:p>
          <a:p>
            <a:pPr marL="45720" indent="0">
              <a:buFont typeface="Wingdings"/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3421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598" y="1161633"/>
            <a:ext cx="821723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Zajíc se uchýlil do ___</a:t>
            </a:r>
            <a:r>
              <a:rPr lang="cs-CZ" sz="2000" dirty="0" err="1" smtClean="0"/>
              <a:t>pečí</a:t>
            </a:r>
            <a:r>
              <a:rPr lang="cs-CZ" sz="2000" dirty="0" smtClean="0"/>
              <a:t>. Vědec __jevil nový </a:t>
            </a:r>
            <a:r>
              <a:rPr lang="cs-CZ" sz="2000" dirty="0" err="1" smtClean="0"/>
              <a:t>lék.Táta</a:t>
            </a:r>
            <a:r>
              <a:rPr lang="cs-CZ" sz="2000" dirty="0" smtClean="0"/>
              <a:t>  ___svítil </a:t>
            </a:r>
            <a:r>
              <a:rPr lang="cs-CZ" sz="2000" dirty="0" err="1" smtClean="0"/>
              <a:t>světlo.Větroň</a:t>
            </a:r>
            <a:r>
              <a:rPr lang="cs-CZ" sz="2000" dirty="0" smtClean="0"/>
              <a:t> </a:t>
            </a:r>
            <a:r>
              <a:rPr lang="cs-CZ" sz="2000" dirty="0" smtClean="0"/>
              <a:t>se </a:t>
            </a:r>
            <a:r>
              <a:rPr lang="cs-CZ" sz="2000" dirty="0" smtClean="0"/>
              <a:t>__</a:t>
            </a:r>
            <a:r>
              <a:rPr lang="cs-CZ" sz="2000" dirty="0" err="1" smtClean="0"/>
              <a:t>nášel</a:t>
            </a:r>
            <a:r>
              <a:rPr lang="cs-CZ" sz="2000" dirty="0" smtClean="0"/>
              <a:t> v </a:t>
            </a:r>
            <a:r>
              <a:rPr lang="cs-CZ" sz="2000" dirty="0" err="1" smtClean="0"/>
              <a:t>oblacích.Lidé</a:t>
            </a:r>
            <a:r>
              <a:rPr lang="cs-CZ" sz="2000" dirty="0" smtClean="0"/>
              <a:t> se __</a:t>
            </a:r>
            <a:r>
              <a:rPr lang="cs-CZ" sz="2000" dirty="0" err="1" smtClean="0"/>
              <a:t>romáždili</a:t>
            </a:r>
            <a:r>
              <a:rPr lang="cs-CZ" sz="2000" dirty="0" smtClean="0"/>
              <a:t> na </a:t>
            </a:r>
            <a:r>
              <a:rPr lang="cs-CZ" sz="2000" dirty="0" err="1" smtClean="0"/>
              <a:t>náměstí.Mraky</a:t>
            </a:r>
            <a:r>
              <a:rPr lang="cs-CZ" sz="2000" dirty="0" smtClean="0"/>
              <a:t> hrozivě _</a:t>
            </a:r>
            <a:r>
              <a:rPr lang="cs-CZ" sz="2000" dirty="0" err="1" smtClean="0"/>
              <a:t>čenaly</a:t>
            </a:r>
            <a:r>
              <a:rPr lang="cs-CZ" sz="2000" dirty="0" smtClean="0"/>
              <a:t>.___</a:t>
            </a:r>
            <a:r>
              <a:rPr lang="cs-CZ" sz="2000" dirty="0" smtClean="0"/>
              <a:t>zuření psi se rozběhli z kopce </a:t>
            </a:r>
            <a:r>
              <a:rPr lang="cs-CZ" sz="2000" dirty="0" err="1" smtClean="0"/>
              <a:t>dolů.Umíš</a:t>
            </a:r>
            <a:r>
              <a:rPr lang="cs-CZ" sz="2000" dirty="0" smtClean="0"/>
              <a:t> __pravit kolo? S radostí jsme se s </a:t>
            </a:r>
            <a:r>
              <a:rPr lang="cs-CZ" sz="2000" dirty="0" smtClean="0"/>
              <a:t>nimi  </a:t>
            </a:r>
            <a:r>
              <a:rPr lang="cs-CZ" sz="2000" dirty="0" smtClean="0"/>
              <a:t>__</a:t>
            </a:r>
            <a:r>
              <a:rPr lang="cs-CZ" sz="2000" dirty="0" err="1" smtClean="0"/>
              <a:t>známili</a:t>
            </a:r>
            <a:r>
              <a:rPr lang="cs-CZ" sz="2000" dirty="0" smtClean="0"/>
              <a:t>. ___pusť cukr ve </a:t>
            </a:r>
            <a:r>
              <a:rPr lang="cs-CZ" sz="2000" dirty="0" err="1" smtClean="0"/>
              <a:t>vodě.Vlajka</a:t>
            </a:r>
            <a:r>
              <a:rPr lang="cs-CZ" sz="2000" dirty="0" smtClean="0"/>
              <a:t> stoupala __hůru.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2512" y="692696"/>
            <a:ext cx="4865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1.Doplň správně předponu: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512" y="2804795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2. Doplň předponu  s-,z- </a:t>
            </a:r>
            <a:r>
              <a:rPr lang="cs-CZ" sz="2400" b="1" dirty="0" err="1" smtClean="0"/>
              <a:t>vz</a:t>
            </a:r>
            <a:r>
              <a:rPr lang="cs-CZ" sz="2400" b="1" dirty="0" smtClean="0"/>
              <a:t>- :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4882" y="3176389"/>
            <a:ext cx="7956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_hlédl výstavu, _úžila sukni, špatné _vědomí, __</a:t>
            </a:r>
            <a:r>
              <a:rPr lang="cs-CZ" sz="2000" dirty="0" err="1" smtClean="0"/>
              <a:t>tal</a:t>
            </a:r>
            <a:r>
              <a:rPr lang="cs-CZ" sz="2000" dirty="0" smtClean="0"/>
              <a:t> z postele, _ložil </a:t>
            </a:r>
            <a:r>
              <a:rPr lang="cs-CZ" sz="2000" dirty="0" err="1" smtClean="0"/>
              <a:t>papír,kůň</a:t>
            </a:r>
            <a:r>
              <a:rPr lang="cs-CZ" sz="2000" dirty="0" smtClean="0"/>
              <a:t> </a:t>
            </a:r>
            <a:r>
              <a:rPr lang="cs-CZ" sz="2000" dirty="0" smtClean="0"/>
              <a:t>se __</a:t>
            </a:r>
            <a:r>
              <a:rPr lang="cs-CZ" sz="2000" dirty="0" err="1" smtClean="0"/>
              <a:t>pínal</a:t>
            </a:r>
            <a:r>
              <a:rPr lang="cs-CZ" sz="2000" dirty="0" smtClean="0"/>
              <a:t>,  _</a:t>
            </a:r>
            <a:r>
              <a:rPr lang="cs-CZ" sz="2000" dirty="0" err="1" smtClean="0"/>
              <a:t>bírat</a:t>
            </a:r>
            <a:r>
              <a:rPr lang="cs-CZ" sz="2000" dirty="0" smtClean="0"/>
              <a:t> léčivé byliny, drahá __</a:t>
            </a:r>
            <a:r>
              <a:rPr lang="cs-CZ" sz="2000" dirty="0" err="1" smtClean="0"/>
              <a:t>tupenka</a:t>
            </a:r>
            <a:r>
              <a:rPr lang="cs-CZ" sz="2000" dirty="0" smtClean="0"/>
              <a:t>, _hořet na </a:t>
            </a:r>
            <a:r>
              <a:rPr lang="cs-CZ" sz="2000" dirty="0" err="1" smtClean="0"/>
              <a:t>popel,Strýc</a:t>
            </a:r>
            <a:r>
              <a:rPr lang="cs-CZ" sz="2000" dirty="0" smtClean="0"/>
              <a:t> </a:t>
            </a:r>
            <a:r>
              <a:rPr lang="cs-CZ" sz="2000" dirty="0" smtClean="0"/>
              <a:t>__stárl, _volili předsedu vlády, -míchat barvy dohromady.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512" y="4499828"/>
            <a:ext cx="189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3</a:t>
            </a:r>
            <a:r>
              <a:rPr lang="cs-CZ" sz="2400" b="1" dirty="0" smtClean="0"/>
              <a:t>. Doplň i/y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513" y="4869160"/>
            <a:ext cx="8321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Nov_ </a:t>
            </a:r>
            <a:r>
              <a:rPr lang="cs-CZ" sz="2000" dirty="0" err="1" smtClean="0"/>
              <a:t>ob_vatelé</a:t>
            </a:r>
            <a:r>
              <a:rPr lang="cs-CZ" sz="2000" dirty="0" smtClean="0"/>
              <a:t>, </a:t>
            </a:r>
            <a:r>
              <a:rPr lang="cs-CZ" sz="2000" dirty="0" err="1" smtClean="0"/>
              <a:t>slavn</a:t>
            </a:r>
            <a:r>
              <a:rPr lang="cs-CZ" sz="2000" dirty="0" smtClean="0"/>
              <a:t>_ sportovci, shnil_  jablka, </a:t>
            </a:r>
            <a:r>
              <a:rPr lang="cs-CZ" sz="2000" dirty="0" err="1" smtClean="0"/>
              <a:t>v_soké</a:t>
            </a:r>
            <a:r>
              <a:rPr lang="cs-CZ" sz="2000" dirty="0" smtClean="0"/>
              <a:t> </a:t>
            </a:r>
            <a:r>
              <a:rPr lang="cs-CZ" sz="2000" dirty="0" err="1" smtClean="0"/>
              <a:t>stavb</a:t>
            </a:r>
            <a:r>
              <a:rPr lang="cs-CZ" sz="2000" dirty="0" smtClean="0"/>
              <a:t>_, </a:t>
            </a:r>
            <a:r>
              <a:rPr lang="cs-CZ" sz="2000" dirty="0" err="1" smtClean="0"/>
              <a:t>m_ši</a:t>
            </a:r>
            <a:r>
              <a:rPr lang="cs-CZ" sz="2000" dirty="0"/>
              <a:t> </a:t>
            </a:r>
            <a:r>
              <a:rPr lang="cs-CZ" sz="2000" dirty="0" err="1" smtClean="0"/>
              <a:t>napol_ch,pod</a:t>
            </a:r>
            <a:r>
              <a:rPr lang="cs-CZ" sz="2000" dirty="0" smtClean="0"/>
              <a:t> </a:t>
            </a:r>
            <a:r>
              <a:rPr lang="cs-CZ" sz="2000" dirty="0" err="1" smtClean="0"/>
              <a:t>štíhl_m</a:t>
            </a:r>
            <a:r>
              <a:rPr lang="cs-CZ" sz="2000" dirty="0" smtClean="0"/>
              <a:t>  stromem, před </a:t>
            </a:r>
            <a:r>
              <a:rPr lang="cs-CZ" sz="2000" dirty="0" err="1" smtClean="0"/>
              <a:t>Milanov_m</a:t>
            </a:r>
            <a:r>
              <a:rPr lang="cs-CZ" sz="2000" dirty="0" smtClean="0"/>
              <a:t>  domem, </a:t>
            </a:r>
            <a:r>
              <a:rPr lang="cs-CZ" sz="2000" dirty="0" err="1" smtClean="0"/>
              <a:t>malířov</a:t>
            </a:r>
            <a:r>
              <a:rPr lang="cs-CZ" sz="2000" dirty="0" smtClean="0"/>
              <a:t>_  kresby, čtu </a:t>
            </a:r>
            <a:r>
              <a:rPr lang="cs-CZ" sz="2000" dirty="0" err="1" smtClean="0"/>
              <a:t>Karafiátov</a:t>
            </a:r>
            <a:r>
              <a:rPr lang="cs-CZ" sz="2000" dirty="0" smtClean="0"/>
              <a:t>_  Broučky, </a:t>
            </a:r>
            <a:r>
              <a:rPr lang="cs-CZ" sz="2000" dirty="0" err="1" smtClean="0"/>
              <a:t>m_tina</a:t>
            </a:r>
            <a:r>
              <a:rPr lang="cs-CZ" sz="2000" dirty="0" smtClean="0"/>
              <a:t>  s  </a:t>
            </a:r>
            <a:r>
              <a:rPr lang="cs-CZ" sz="2000" dirty="0" err="1" smtClean="0"/>
              <a:t>v_hřívajíc_m</a:t>
            </a:r>
            <a:r>
              <a:rPr lang="cs-CZ" sz="2000" dirty="0" smtClean="0"/>
              <a:t>_  se  plaz_, krab_  salát, o  </a:t>
            </a:r>
            <a:r>
              <a:rPr lang="cs-CZ" sz="2000" dirty="0" err="1" smtClean="0"/>
              <a:t>Přemyslov</a:t>
            </a:r>
            <a:r>
              <a:rPr lang="cs-CZ" sz="2000" dirty="0" smtClean="0"/>
              <a:t>_.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11136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747083"/>
              </p:ext>
            </p:extLst>
          </p:nvPr>
        </p:nvGraphicFramePr>
        <p:xfrm>
          <a:off x="626559" y="839634"/>
          <a:ext cx="5265249" cy="33375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722044"/>
                <a:gridCol w="783237"/>
                <a:gridCol w="964107"/>
                <a:gridCol w="764085"/>
                <a:gridCol w="103177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VZOR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  stolu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bez  přátel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přines mi pero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 lavici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 milenci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s radostí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 pískovištích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polic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26558" y="188640"/>
            <a:ext cx="26452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4. Doplň tabulky:</a:t>
            </a:r>
            <a:endParaRPr lang="cs-CZ" sz="2400" b="1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118521"/>
              </p:ext>
            </p:extLst>
          </p:nvPr>
        </p:nvGraphicFramePr>
        <p:xfrm>
          <a:off x="6084168" y="902028"/>
          <a:ext cx="2880320" cy="36068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440160"/>
                <a:gridCol w="14401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ZPŮSOB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nemluvte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šel</a:t>
                      </a:r>
                      <a:r>
                        <a:rPr lang="cs-CZ" baseline="0" dirty="0" smtClean="0"/>
                        <a:t>  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vrátili  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psali bychom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doběhni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budu spát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skáčeme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počítej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93829" y="4663906"/>
            <a:ext cx="62504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5"/>
            </a:pPr>
            <a:r>
              <a:rPr lang="cs-CZ" sz="2000" b="1" dirty="0" smtClean="0"/>
              <a:t>Vymysli větu s každým spojením z levé tabulky.</a:t>
            </a:r>
          </a:p>
          <a:p>
            <a:r>
              <a:rPr lang="cs-CZ" sz="2000" b="1" dirty="0" smtClean="0"/>
              <a:t>      </a:t>
            </a:r>
            <a:r>
              <a:rPr lang="cs-CZ" sz="2000" b="1" dirty="0" smtClean="0"/>
              <a:t>Nakresli </a:t>
            </a:r>
            <a:r>
              <a:rPr lang="cs-CZ" sz="2000" b="1" dirty="0" smtClean="0"/>
              <a:t>obrázky ke 2 větám, které jsi vymyslel.</a:t>
            </a:r>
          </a:p>
          <a:p>
            <a:r>
              <a:rPr lang="cs-CZ" sz="2000" b="1" dirty="0" smtClean="0"/>
              <a:t>      </a:t>
            </a:r>
            <a:r>
              <a:rPr lang="cs-CZ" sz="2000" b="1" dirty="0" smtClean="0"/>
              <a:t>Urči </a:t>
            </a:r>
            <a:r>
              <a:rPr lang="cs-CZ" sz="2000" b="1" dirty="0" smtClean="0"/>
              <a:t>osobu, číslo a čas u sloves v pravé tabulce.</a:t>
            </a:r>
            <a:endParaRPr lang="cs-CZ" sz="2000" b="1" dirty="0"/>
          </a:p>
        </p:txBody>
      </p:sp>
      <p:pic>
        <p:nvPicPr>
          <p:cNvPr id="1026" name="Picture 2" descr="C:\Documents and Settings\uživatel\Local Settings\Temporary Internet Files\Content.IE5\3RXVBDWW\MC9004419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69160"/>
            <a:ext cx="2232025" cy="12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067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8665" y="836712"/>
            <a:ext cx="813754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Zajíc se uchýlil do </a:t>
            </a:r>
            <a:r>
              <a:rPr lang="cs-CZ" sz="2000" dirty="0" smtClean="0">
                <a:solidFill>
                  <a:srgbClr val="FF0000"/>
                </a:solidFill>
              </a:rPr>
              <a:t>bez</a:t>
            </a:r>
            <a:r>
              <a:rPr lang="cs-CZ" sz="2000" dirty="0" smtClean="0"/>
              <a:t>pečí. Vědec </a:t>
            </a:r>
            <a:r>
              <a:rPr lang="cs-CZ" sz="2000" dirty="0" smtClean="0">
                <a:solidFill>
                  <a:srgbClr val="FF0000"/>
                </a:solidFill>
              </a:rPr>
              <a:t>ob</a:t>
            </a:r>
            <a:r>
              <a:rPr lang="cs-CZ" sz="2000" dirty="0" smtClean="0"/>
              <a:t>jevil nový </a:t>
            </a:r>
            <a:r>
              <a:rPr lang="cs-CZ" sz="2000" dirty="0" err="1" smtClean="0"/>
              <a:t>lék.Táta</a:t>
            </a:r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roz</a:t>
            </a:r>
            <a:r>
              <a:rPr lang="cs-CZ" sz="2000" dirty="0" smtClean="0"/>
              <a:t>svítil </a:t>
            </a:r>
            <a:r>
              <a:rPr lang="cs-CZ" sz="2000" dirty="0" err="1" smtClean="0"/>
              <a:t>světlo.Větroň</a:t>
            </a:r>
            <a:r>
              <a:rPr lang="cs-CZ" sz="2000" dirty="0" smtClean="0"/>
              <a:t> </a:t>
            </a:r>
            <a:r>
              <a:rPr lang="cs-CZ" sz="2000" dirty="0" smtClean="0"/>
              <a:t>se </a:t>
            </a:r>
            <a:r>
              <a:rPr lang="cs-CZ" sz="2000" dirty="0" smtClean="0">
                <a:solidFill>
                  <a:srgbClr val="FF0000"/>
                </a:solidFill>
              </a:rPr>
              <a:t>vz</a:t>
            </a:r>
            <a:r>
              <a:rPr lang="cs-CZ" sz="2000" dirty="0" smtClean="0"/>
              <a:t>nášel v oblacích. Lidé se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hromáždili na náměstí</a:t>
            </a:r>
            <a:r>
              <a:rPr lang="cs-CZ" sz="2000" dirty="0" smtClean="0"/>
              <a:t>. Mraky </a:t>
            </a:r>
            <a:r>
              <a:rPr lang="cs-CZ" sz="2000" dirty="0" smtClean="0"/>
              <a:t>hrozivě </a:t>
            </a:r>
            <a:r>
              <a:rPr lang="cs-CZ" sz="2000" dirty="0" err="1" smtClean="0">
                <a:solidFill>
                  <a:srgbClr val="FF0000"/>
                </a:solidFill>
              </a:rPr>
              <a:t>z</a:t>
            </a:r>
            <a:r>
              <a:rPr lang="cs-CZ" sz="2000" dirty="0" err="1" smtClean="0"/>
              <a:t>čenaly</a:t>
            </a:r>
            <a:r>
              <a:rPr lang="cs-CZ" sz="2000" dirty="0" smtClean="0"/>
              <a:t>. </a:t>
            </a:r>
            <a:r>
              <a:rPr lang="cs-CZ" sz="2000" dirty="0" smtClean="0">
                <a:solidFill>
                  <a:srgbClr val="FF0000"/>
                </a:solidFill>
              </a:rPr>
              <a:t>Roz</a:t>
            </a:r>
            <a:r>
              <a:rPr lang="cs-CZ" sz="2000" dirty="0" smtClean="0"/>
              <a:t>zuření psi se rozběhli z kopce </a:t>
            </a:r>
            <a:r>
              <a:rPr lang="cs-CZ" sz="2000" dirty="0" err="1" smtClean="0"/>
              <a:t>dolů.Umíš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pravit kolo? S radostí jsme se s nimi  </a:t>
            </a:r>
            <a:r>
              <a:rPr lang="cs-CZ" sz="2000" dirty="0" smtClean="0">
                <a:solidFill>
                  <a:srgbClr val="FF0000"/>
                </a:solidFill>
              </a:rPr>
              <a:t>se</a:t>
            </a:r>
            <a:r>
              <a:rPr lang="cs-CZ" sz="2000" dirty="0" smtClean="0"/>
              <a:t>známili. </a:t>
            </a:r>
            <a:r>
              <a:rPr lang="cs-CZ" sz="2000" dirty="0" smtClean="0">
                <a:solidFill>
                  <a:srgbClr val="FF0000"/>
                </a:solidFill>
              </a:rPr>
              <a:t>Roz</a:t>
            </a:r>
            <a:r>
              <a:rPr lang="cs-CZ" sz="2000" dirty="0" smtClean="0"/>
              <a:t>pusť cukr ve vodě. Vlajka stoupala </a:t>
            </a:r>
            <a:r>
              <a:rPr lang="cs-CZ" sz="2000" dirty="0" smtClean="0">
                <a:solidFill>
                  <a:srgbClr val="FF0000"/>
                </a:solidFill>
              </a:rPr>
              <a:t>vz</a:t>
            </a:r>
            <a:r>
              <a:rPr lang="cs-CZ" sz="2000" dirty="0" smtClean="0"/>
              <a:t>hůru.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485" y="2780928"/>
            <a:ext cx="77621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Z</a:t>
            </a:r>
            <a:r>
              <a:rPr lang="cs-CZ" sz="2000" dirty="0" smtClean="0"/>
              <a:t>hlédl výstavu, </a:t>
            </a:r>
            <a:r>
              <a:rPr lang="cs-CZ" sz="2000" dirty="0" smtClean="0">
                <a:solidFill>
                  <a:srgbClr val="FF0000"/>
                </a:solidFill>
              </a:rPr>
              <a:t>z</a:t>
            </a:r>
            <a:r>
              <a:rPr lang="cs-CZ" sz="2000" dirty="0" smtClean="0"/>
              <a:t>úžila sukni, špatné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vědomí, </a:t>
            </a:r>
            <a:r>
              <a:rPr lang="cs-CZ" sz="2000" dirty="0" smtClean="0">
                <a:solidFill>
                  <a:srgbClr val="FF0000"/>
                </a:solidFill>
              </a:rPr>
              <a:t>vs</a:t>
            </a:r>
            <a:r>
              <a:rPr lang="cs-CZ" sz="2000" dirty="0" smtClean="0"/>
              <a:t>tal z postele,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ložil </a:t>
            </a:r>
            <a:r>
              <a:rPr lang="cs-CZ" sz="2000" dirty="0" err="1" smtClean="0"/>
              <a:t>papír,kůň</a:t>
            </a:r>
            <a:r>
              <a:rPr lang="cs-CZ" sz="2000" dirty="0" smtClean="0"/>
              <a:t> </a:t>
            </a:r>
            <a:r>
              <a:rPr lang="cs-CZ" sz="2000" dirty="0" smtClean="0"/>
              <a:t>se </a:t>
            </a:r>
            <a:r>
              <a:rPr lang="cs-CZ" sz="2000" dirty="0" smtClean="0">
                <a:solidFill>
                  <a:srgbClr val="FF0000"/>
                </a:solidFill>
              </a:rPr>
              <a:t>vz</a:t>
            </a:r>
            <a:r>
              <a:rPr lang="cs-CZ" sz="2000" dirty="0" smtClean="0"/>
              <a:t>pínal,  </a:t>
            </a:r>
            <a:r>
              <a:rPr lang="cs-CZ" sz="2000" dirty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bírat léčivé byliny, drahá </a:t>
            </a:r>
            <a:r>
              <a:rPr lang="cs-CZ" sz="2000" dirty="0" smtClean="0">
                <a:solidFill>
                  <a:srgbClr val="FF0000"/>
                </a:solidFill>
              </a:rPr>
              <a:t>vs</a:t>
            </a:r>
            <a:r>
              <a:rPr lang="cs-CZ" sz="2000" dirty="0" smtClean="0"/>
              <a:t>tupenka,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hořet na </a:t>
            </a:r>
            <a:r>
              <a:rPr lang="cs-CZ" sz="2000" dirty="0" err="1" smtClean="0"/>
              <a:t>popel,strýc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ze</a:t>
            </a:r>
            <a:r>
              <a:rPr lang="cs-CZ" sz="2000" dirty="0" smtClean="0"/>
              <a:t>stárl, </a:t>
            </a:r>
            <a:r>
              <a:rPr lang="cs-CZ" sz="2000" dirty="0" smtClean="0">
                <a:solidFill>
                  <a:srgbClr val="FF0000"/>
                </a:solidFill>
              </a:rPr>
              <a:t>z</a:t>
            </a:r>
            <a:r>
              <a:rPr lang="cs-CZ" sz="2000" dirty="0" smtClean="0"/>
              <a:t>volili předsedu vlády, </a:t>
            </a:r>
            <a:r>
              <a:rPr lang="cs-CZ" sz="2000" dirty="0" smtClean="0">
                <a:solidFill>
                  <a:srgbClr val="FF0000"/>
                </a:solidFill>
              </a:rPr>
              <a:t>s</a:t>
            </a:r>
            <a:r>
              <a:rPr lang="cs-CZ" sz="2000" dirty="0" smtClean="0"/>
              <a:t>míchat barvy dohromady.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485" y="4293096"/>
            <a:ext cx="7873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Nov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 ob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vatelé, slavn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 sportovci, shnil</a:t>
            </a:r>
            <a:r>
              <a:rPr lang="cs-CZ" sz="2000" dirty="0" smtClean="0">
                <a:solidFill>
                  <a:srgbClr val="FF0000"/>
                </a:solidFill>
              </a:rPr>
              <a:t>á</a:t>
            </a:r>
            <a:r>
              <a:rPr lang="cs-CZ" sz="2000" dirty="0" smtClean="0"/>
              <a:t>  jablka, v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soké stavb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, m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ši na </a:t>
            </a:r>
            <a:r>
              <a:rPr lang="cs-CZ" sz="2000" dirty="0" smtClean="0"/>
              <a:t>pol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ch</a:t>
            </a:r>
            <a:r>
              <a:rPr lang="cs-CZ" sz="2000" dirty="0" smtClean="0"/>
              <a:t>, pod štíhl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m  stromem, před Milanov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m  domem, malířov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  kresby, </a:t>
            </a:r>
            <a:r>
              <a:rPr lang="cs-CZ" sz="2000" dirty="0" smtClean="0"/>
              <a:t>čtu </a:t>
            </a:r>
            <a:r>
              <a:rPr lang="cs-CZ" sz="2000" dirty="0" smtClean="0"/>
              <a:t>Karafiátov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  Broučky, m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tina  s  v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hřívajíc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  se  plaz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, krab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  salát, o  Přemyslov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7647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80722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2.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3651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3.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195317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Kontrola: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24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330282"/>
              </p:ext>
            </p:extLst>
          </p:nvPr>
        </p:nvGraphicFramePr>
        <p:xfrm>
          <a:off x="472138" y="1124744"/>
          <a:ext cx="5136232" cy="33375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679848"/>
                <a:gridCol w="768424"/>
                <a:gridCol w="936104"/>
                <a:gridCol w="720080"/>
                <a:gridCol w="103177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VZOR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  stolu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Hrad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bez  přátel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přines mi pero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Stř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 lavici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Žen.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růže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 milenci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s radostí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Žen.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 pískovištích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Stř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polic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Žen.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růže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06085"/>
              </p:ext>
            </p:extLst>
          </p:nvPr>
        </p:nvGraphicFramePr>
        <p:xfrm>
          <a:off x="6012160" y="692696"/>
          <a:ext cx="2880320" cy="38760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440160"/>
                <a:gridCol w="14401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ZPŮSOB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nemluvte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šel</a:t>
                      </a:r>
                      <a:r>
                        <a:rPr lang="cs-CZ" baseline="0" dirty="0" smtClean="0"/>
                        <a:t>  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podmiňovací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vrátili  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oznamovací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psali bychom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podmiňovací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doběhni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budu spát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oznamovací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skáčeme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oznamovací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počítej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rozkazovací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Documents and Settings\uživatel\Local Settings\Temporary Internet Files\Content.IE5\WFF76GLL\MC9004419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89862"/>
            <a:ext cx="22891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5373216"/>
            <a:ext cx="37313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Jak jste si počínali?</a:t>
            </a:r>
          </a:p>
          <a:p>
            <a:r>
              <a:rPr lang="cs-CZ" sz="2000" b="1" dirty="0" smtClean="0"/>
              <a:t>Pracovali jste správně?</a:t>
            </a:r>
          </a:p>
          <a:p>
            <a:r>
              <a:rPr lang="cs-CZ" sz="2000" b="1" dirty="0" smtClean="0"/>
              <a:t>Byla tam nějaká chybička?  Kolik?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 rot="20198495">
            <a:off x="3762631" y="4773051"/>
            <a:ext cx="447127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Jsi se sebou spokojen(a)?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195317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Kontrola: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258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3568" y="404664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683568" y="1556792"/>
            <a:ext cx="6696744" cy="34747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Obrázky galerie Microsoft PowerPoint</a:t>
            </a:r>
          </a:p>
          <a:p>
            <a:r>
              <a:rPr lang="cs-CZ" dirty="0" smtClean="0"/>
              <a:t>Učebnice ČJ pro 5.ročník, Nová škola Brno</a:t>
            </a:r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1882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144</TotalTime>
  <Words>605</Words>
  <Application>Microsoft Office PowerPoint</Application>
  <PresentationFormat>Předvádění na obrazovce (4:3)</PresentationFormat>
  <Paragraphs>121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BBB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16</cp:revision>
  <dcterms:created xsi:type="dcterms:W3CDTF">2013-06-14T20:38:01Z</dcterms:created>
  <dcterms:modified xsi:type="dcterms:W3CDTF">2013-06-25T18:28:01Z</dcterms:modified>
</cp:coreProperties>
</file>