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0" r:id="rId3"/>
    <p:sldId id="258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 smtClean="0"/>
            <a:t>Název školy: ZŠ a MŠ, Police nad Metují, okres Náchod</a:t>
          </a:r>
          <a:endParaRPr lang="cs-CZ" sz="16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Jana Šulcová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1" dirty="0" smtClean="0"/>
            <a:t>VY_32_INOVACE_4A_17  </a:t>
          </a:r>
          <a:r>
            <a:rPr lang="cs-CZ" b="0" dirty="0" smtClean="0"/>
            <a:t>Téma: Vzory podstatných jmen</a:t>
          </a:r>
          <a:endParaRPr lang="cs-CZ" b="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Český jazyk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 custLinFactNeighborX="1718" custLinFactNeighborY="675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020C5070-05DB-4988-B6BC-58F3D0B2B9BB}" type="presOf" srcId="{FBBFC3EA-9D9D-4F3A-BEA6-9C2C0E46BF20}" destId="{601CDFA2-8205-4060-95D5-B0A001D0D0E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D73AE903-BC03-4013-B866-55E6D2457265}" type="presOf" srcId="{FBBFC3EA-9D9D-4F3A-BEA6-9C2C0E46BF20}" destId="{3F478621-DC04-4E99-8ED0-6EF817E39D41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E8EB8D67-ACEF-420A-9A52-10FFD7FCAACB}" type="presOf" srcId="{C73C7642-F245-4585-8F88-243F9FAEF6CA}" destId="{0E0F4EFC-82FA-4EC4-801E-BC2F931EC339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F58381FA-6AFF-4E99-A346-B5A36D1D8B70}" type="presOf" srcId="{9F18DD90-522E-4A06-9EDB-3FF7C7EB6637}" destId="{932F2F5B-E5E6-4E00-9503-10413FFBA7E0}" srcOrd="1" destOrd="0" presId="urn:microsoft.com/office/officeart/2005/8/layout/target3"/>
    <dgm:cxn modelId="{35D4DF04-8C11-4C50-B2F5-280C00781981}" type="presOf" srcId="{445C7998-7549-48B0-BD68-D4F0167F02E5}" destId="{BC35EE03-4121-4EF9-923D-7CB6D30D358D}" srcOrd="0" destOrd="0" presId="urn:microsoft.com/office/officeart/2005/8/layout/target3"/>
    <dgm:cxn modelId="{09716742-FC7B-43B1-BC35-D5576F9284EC}" type="presOf" srcId="{0C6E1E16-08A6-4B86-AB9F-749A7749D4C9}" destId="{D8344A4C-A59C-418B-AE84-1CF03F62012F}" srcOrd="0" destOrd="0" presId="urn:microsoft.com/office/officeart/2005/8/layout/target3"/>
    <dgm:cxn modelId="{0E9797E1-1544-41DE-A7D7-5EDDDC172002}" type="presOf" srcId="{EBC41103-E2E5-4D48-9B4B-425520D3D098}" destId="{F732C171-B6A8-40AC-BE86-9061B3C3D3B8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8FD3CE91-4D7A-461D-B296-C407DC646BED}" type="presOf" srcId="{EBC41103-E2E5-4D48-9B4B-425520D3D098}" destId="{D3CEBA79-51F7-49AC-8104-9DE2B978BFF4}" srcOrd="1" destOrd="0" presId="urn:microsoft.com/office/officeart/2005/8/layout/target3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A22D8AC3-839E-4BD1-BE3D-A5F563FCA804}" type="presOf" srcId="{019433A1-1324-4DE1-9E6F-32B851095F74}" destId="{83FE2C4A-F11C-43B1-9923-1AFAA3244381}" srcOrd="1" destOrd="0" presId="urn:microsoft.com/office/officeart/2005/8/layout/target3"/>
    <dgm:cxn modelId="{39D189E5-A09D-47B2-AD0A-1CAA9C74FEF0}" type="presOf" srcId="{0C6E1E16-08A6-4B86-AB9F-749A7749D4C9}" destId="{B7652895-8F40-40B1-8BC2-AD2A1592E4B6}" srcOrd="1" destOrd="0" presId="urn:microsoft.com/office/officeart/2005/8/layout/target3"/>
    <dgm:cxn modelId="{FAEF8C23-E45B-4A23-9D58-5DDA3A1C81F0}" type="presOf" srcId="{445C7998-7549-48B0-BD68-D4F0167F02E5}" destId="{4D19AB04-24FA-40C2-B203-52AE3D15E171}" srcOrd="1" destOrd="0" presId="urn:microsoft.com/office/officeart/2005/8/layout/target3"/>
    <dgm:cxn modelId="{921D3009-F65A-4496-90E1-F96B83E289A0}" type="presOf" srcId="{39F8B381-5807-488E-AC22-73DD4140ED4A}" destId="{71045F8C-00FA-488E-A7BD-E2E6753D979D}" srcOrd="0" destOrd="0" presId="urn:microsoft.com/office/officeart/2005/8/layout/target3"/>
    <dgm:cxn modelId="{1471C2DC-905C-4A92-934C-21093F2102BA}" type="presOf" srcId="{019433A1-1324-4DE1-9E6F-32B851095F74}" destId="{CC1D5B29-8413-4412-9F6D-55E531B84639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A730C52-5408-4362-A995-EEF7B6338C82}" type="presOf" srcId="{C73C7642-F245-4585-8F88-243F9FAEF6CA}" destId="{304CA11A-E17E-4999-A128-C72BF543B20D}" srcOrd="0" destOrd="0" presId="urn:microsoft.com/office/officeart/2005/8/layout/target3"/>
    <dgm:cxn modelId="{BDCBF37D-C609-48BB-AE1C-B5EA3D1BDD8A}" type="presOf" srcId="{9F18DD90-522E-4A06-9EDB-3FF7C7EB6637}" destId="{D102FEF8-6917-41D2-AE5D-914C1EA8F84A}" srcOrd="0" destOrd="0" presId="urn:microsoft.com/office/officeart/2005/8/layout/target3"/>
    <dgm:cxn modelId="{B7C49927-09AE-401D-BE61-7E64CD16E75B}" type="presParOf" srcId="{71045F8C-00FA-488E-A7BD-E2E6753D979D}" destId="{3577EC6B-C980-4F34-8C69-4365E7B8FC8C}" srcOrd="0" destOrd="0" presId="urn:microsoft.com/office/officeart/2005/8/layout/target3"/>
    <dgm:cxn modelId="{AF041A48-4F3C-4E23-A8A1-52A8C2D018E6}" type="presParOf" srcId="{71045F8C-00FA-488E-A7BD-E2E6753D979D}" destId="{6940EB87-DC1D-4BC3-9408-9AC2E1FFC039}" srcOrd="1" destOrd="0" presId="urn:microsoft.com/office/officeart/2005/8/layout/target3"/>
    <dgm:cxn modelId="{2D0D1CCF-49C0-4998-B872-4F87386B7D46}" type="presParOf" srcId="{71045F8C-00FA-488E-A7BD-E2E6753D979D}" destId="{BC35EE03-4121-4EF9-923D-7CB6D30D358D}" srcOrd="2" destOrd="0" presId="urn:microsoft.com/office/officeart/2005/8/layout/target3"/>
    <dgm:cxn modelId="{DE5B3865-E829-49B3-85D6-817D2EA0FCAB}" type="presParOf" srcId="{71045F8C-00FA-488E-A7BD-E2E6753D979D}" destId="{D3840DFA-901C-4049-8AB2-27AC2BA34540}" srcOrd="3" destOrd="0" presId="urn:microsoft.com/office/officeart/2005/8/layout/target3"/>
    <dgm:cxn modelId="{1683A404-548D-49D7-AD84-95B74C234891}" type="presParOf" srcId="{71045F8C-00FA-488E-A7BD-E2E6753D979D}" destId="{5BDA8D49-C64C-4FDF-ACCF-171444A32B21}" srcOrd="4" destOrd="0" presId="urn:microsoft.com/office/officeart/2005/8/layout/target3"/>
    <dgm:cxn modelId="{526E39F6-D394-4C6A-8FE1-0248EE843147}" type="presParOf" srcId="{71045F8C-00FA-488E-A7BD-E2E6753D979D}" destId="{D8344A4C-A59C-418B-AE84-1CF03F62012F}" srcOrd="5" destOrd="0" presId="urn:microsoft.com/office/officeart/2005/8/layout/target3"/>
    <dgm:cxn modelId="{51446906-3670-4460-B353-72FF803545BD}" type="presParOf" srcId="{71045F8C-00FA-488E-A7BD-E2E6753D979D}" destId="{57DDA582-354B-4295-AE97-083B34E96D1A}" srcOrd="6" destOrd="0" presId="urn:microsoft.com/office/officeart/2005/8/layout/target3"/>
    <dgm:cxn modelId="{78DE223A-6D72-4B1E-B32D-853B5319FA8D}" type="presParOf" srcId="{71045F8C-00FA-488E-A7BD-E2E6753D979D}" destId="{4A11C032-4DF2-44E5-8C80-1286B3D4B133}" srcOrd="7" destOrd="0" presId="urn:microsoft.com/office/officeart/2005/8/layout/target3"/>
    <dgm:cxn modelId="{46A0E333-FE2C-4B12-A281-5DF33DB66A84}" type="presParOf" srcId="{71045F8C-00FA-488E-A7BD-E2E6753D979D}" destId="{601CDFA2-8205-4060-95D5-B0A001D0D0E3}" srcOrd="8" destOrd="0" presId="urn:microsoft.com/office/officeart/2005/8/layout/target3"/>
    <dgm:cxn modelId="{B0F3EA00-8086-45A0-9544-9A8A216F0294}" type="presParOf" srcId="{71045F8C-00FA-488E-A7BD-E2E6753D979D}" destId="{EA95FEE9-5F68-48C7-93BB-0F8C419DA96D}" srcOrd="9" destOrd="0" presId="urn:microsoft.com/office/officeart/2005/8/layout/target3"/>
    <dgm:cxn modelId="{D579ED1E-855B-4BDB-801C-8DF63BFB55CC}" type="presParOf" srcId="{71045F8C-00FA-488E-A7BD-E2E6753D979D}" destId="{BB3828A8-1683-43A3-8BCA-2995B7EAE8F3}" srcOrd="10" destOrd="0" presId="urn:microsoft.com/office/officeart/2005/8/layout/target3"/>
    <dgm:cxn modelId="{3AEEDB24-AAF8-4FD7-A5E0-97DA8AB06E81}" type="presParOf" srcId="{71045F8C-00FA-488E-A7BD-E2E6753D979D}" destId="{CC1D5B29-8413-4412-9F6D-55E531B84639}" srcOrd="11" destOrd="0" presId="urn:microsoft.com/office/officeart/2005/8/layout/target3"/>
    <dgm:cxn modelId="{C6819D76-DCC7-4E9C-990B-96EFF72E8A00}" type="presParOf" srcId="{71045F8C-00FA-488E-A7BD-E2E6753D979D}" destId="{AEEDACE7-4427-455B-A155-2C3381828BD7}" srcOrd="12" destOrd="0" presId="urn:microsoft.com/office/officeart/2005/8/layout/target3"/>
    <dgm:cxn modelId="{9F5C5BD0-F65E-4DBB-88F0-B759F1A2BEEB}" type="presParOf" srcId="{71045F8C-00FA-488E-A7BD-E2E6753D979D}" destId="{7C8531F2-00DF-4DB1-A6C6-AF46193E1BBF}" srcOrd="13" destOrd="0" presId="urn:microsoft.com/office/officeart/2005/8/layout/target3"/>
    <dgm:cxn modelId="{A27156D2-D2F4-4D02-AE58-E4BCB41E9A2E}" type="presParOf" srcId="{71045F8C-00FA-488E-A7BD-E2E6753D979D}" destId="{304CA11A-E17E-4999-A128-C72BF543B20D}" srcOrd="14" destOrd="0" presId="urn:microsoft.com/office/officeart/2005/8/layout/target3"/>
    <dgm:cxn modelId="{E4D39029-5569-42EA-AFA9-FE0EFE568AFE}" type="presParOf" srcId="{71045F8C-00FA-488E-A7BD-E2E6753D979D}" destId="{C67EF5F7-B425-49AF-82F9-2446588ED851}" srcOrd="15" destOrd="0" presId="urn:microsoft.com/office/officeart/2005/8/layout/target3"/>
    <dgm:cxn modelId="{49E112AB-6075-4931-BDFE-BF3F203DB640}" type="presParOf" srcId="{71045F8C-00FA-488E-A7BD-E2E6753D979D}" destId="{14E80F71-B028-4CCE-8C5A-7AE67F9A28C6}" srcOrd="16" destOrd="0" presId="urn:microsoft.com/office/officeart/2005/8/layout/target3"/>
    <dgm:cxn modelId="{9E133693-5D21-4763-8C2F-4484A289DBDE}" type="presParOf" srcId="{71045F8C-00FA-488E-A7BD-E2E6753D979D}" destId="{F732C171-B6A8-40AC-BE86-9061B3C3D3B8}" srcOrd="17" destOrd="0" presId="urn:microsoft.com/office/officeart/2005/8/layout/target3"/>
    <dgm:cxn modelId="{CA1328AE-3EE7-4F18-8A11-0A70207DE5F6}" type="presParOf" srcId="{71045F8C-00FA-488E-A7BD-E2E6753D979D}" destId="{D8C5187E-68B6-4E2E-86D0-57087190219B}" srcOrd="18" destOrd="0" presId="urn:microsoft.com/office/officeart/2005/8/layout/target3"/>
    <dgm:cxn modelId="{133071CD-F8B6-48F6-9BD3-55C686D2B959}" type="presParOf" srcId="{71045F8C-00FA-488E-A7BD-E2E6753D979D}" destId="{1A909E4D-639C-4CB7-A7CE-FC1133FAA37E}" srcOrd="19" destOrd="0" presId="urn:microsoft.com/office/officeart/2005/8/layout/target3"/>
    <dgm:cxn modelId="{D015E734-A670-4AA9-BB99-2702AE39E59D}" type="presParOf" srcId="{71045F8C-00FA-488E-A7BD-E2E6753D979D}" destId="{D102FEF8-6917-41D2-AE5D-914C1EA8F84A}" srcOrd="20" destOrd="0" presId="urn:microsoft.com/office/officeart/2005/8/layout/target3"/>
    <dgm:cxn modelId="{587C4ECB-E13E-4CBE-B9C3-10D4F3A626DB}" type="presParOf" srcId="{71045F8C-00FA-488E-A7BD-E2E6753D979D}" destId="{4D19AB04-24FA-40C2-B203-52AE3D15E171}" srcOrd="21" destOrd="0" presId="urn:microsoft.com/office/officeart/2005/8/layout/target3"/>
    <dgm:cxn modelId="{BFC2109B-7C62-4CE8-8A42-C55C3AEA60AF}" type="presParOf" srcId="{71045F8C-00FA-488E-A7BD-E2E6753D979D}" destId="{B7652895-8F40-40B1-8BC2-AD2A1592E4B6}" srcOrd="22" destOrd="0" presId="urn:microsoft.com/office/officeart/2005/8/layout/target3"/>
    <dgm:cxn modelId="{49B69431-7015-45AE-BC5B-18C29F3751C8}" type="presParOf" srcId="{71045F8C-00FA-488E-A7BD-E2E6753D979D}" destId="{3F478621-DC04-4E99-8ED0-6EF817E39D41}" srcOrd="23" destOrd="0" presId="urn:microsoft.com/office/officeart/2005/8/layout/target3"/>
    <dgm:cxn modelId="{899B8725-F6C0-4C79-8F6A-53CCE1BADA4F}" type="presParOf" srcId="{71045F8C-00FA-488E-A7BD-E2E6753D979D}" destId="{83FE2C4A-F11C-43B1-9923-1AFAA3244381}" srcOrd="24" destOrd="0" presId="urn:microsoft.com/office/officeart/2005/8/layout/target3"/>
    <dgm:cxn modelId="{47F4290F-B694-416E-859E-8106A95ABACA}" type="presParOf" srcId="{71045F8C-00FA-488E-A7BD-E2E6753D979D}" destId="{0E0F4EFC-82FA-4EC4-801E-BC2F931EC339}" srcOrd="25" destOrd="0" presId="urn:microsoft.com/office/officeart/2005/8/layout/target3"/>
    <dgm:cxn modelId="{B2B681FD-070D-4162-AF98-FC5BD80C85F6}" type="presParOf" srcId="{71045F8C-00FA-488E-A7BD-E2E6753D979D}" destId="{D3CEBA79-51F7-49AC-8104-9DE2B978BFF4}" srcOrd="26" destOrd="0" presId="urn:microsoft.com/office/officeart/2005/8/layout/target3"/>
    <dgm:cxn modelId="{ED30A2DA-4A3F-4206-84C8-C92F010DA90E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5544616" cy="4032447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MŠ, Police nad Metují, okres Náchod</a:t>
          </a:r>
          <a:endParaRPr lang="cs-CZ" sz="1600" kern="1200" dirty="0"/>
        </a:p>
      </dsp:txBody>
      <dsp:txXfrm>
        <a:off x="2016223" y="0"/>
        <a:ext cx="5544616" cy="403244"/>
      </dsp:txXfrm>
    </dsp:sp>
    <dsp:sp modelId="{5BDA8D49-C64C-4FDF-ACCF-171444A32B21}">
      <dsp:nvSpPr>
        <dsp:cNvPr id="0" name=""/>
        <dsp:cNvSpPr/>
      </dsp:nvSpPr>
      <dsp:spPr>
        <a:xfrm>
          <a:off x="361319" y="426380"/>
          <a:ext cx="3427581" cy="3427581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16223" y="403244"/>
          <a:ext cx="5544616" cy="3427581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/>
        </a:p>
      </dsp:txBody>
      <dsp:txXfrm>
        <a:off x="2016223" y="403244"/>
        <a:ext cx="5544616" cy="403244"/>
      </dsp:txXfrm>
    </dsp:sp>
    <dsp:sp modelId="{4A11C032-4DF2-44E5-8C80-1286B3D4B133}">
      <dsp:nvSpPr>
        <dsp:cNvPr id="0" name=""/>
        <dsp:cNvSpPr/>
      </dsp:nvSpPr>
      <dsp:spPr>
        <a:xfrm>
          <a:off x="604866" y="806488"/>
          <a:ext cx="2822714" cy="2822714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186554" y="806488"/>
          <a:ext cx="5203954" cy="2822714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Autor: </a:t>
          </a:r>
          <a:r>
            <a:rPr lang="cs-CZ" sz="1300" kern="1200" dirty="0" smtClean="0"/>
            <a:t>Mgr. Jana Šulcová</a:t>
          </a:r>
          <a:endParaRPr lang="cs-CZ" sz="1300" kern="1200" dirty="0"/>
        </a:p>
      </dsp:txBody>
      <dsp:txXfrm>
        <a:off x="2186554" y="806488"/>
        <a:ext cx="5203954" cy="403244"/>
      </dsp:txXfrm>
    </dsp:sp>
    <dsp:sp modelId="{BB3828A8-1683-43A3-8BCA-2995B7EAE8F3}">
      <dsp:nvSpPr>
        <dsp:cNvPr id="0" name=""/>
        <dsp:cNvSpPr/>
      </dsp:nvSpPr>
      <dsp:spPr>
        <a:xfrm>
          <a:off x="907299" y="1209732"/>
          <a:ext cx="2217848" cy="2217848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16223" y="1209732"/>
          <a:ext cx="5544616" cy="2217848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b="1" kern="1200" dirty="0" smtClean="0"/>
            <a:t>VY_32_INOVACE_4A_17  </a:t>
          </a:r>
          <a:r>
            <a:rPr lang="cs-CZ" sz="1300" b="0" kern="1200" dirty="0" smtClean="0"/>
            <a:t>Téma: Vzory podstatných jmen</a:t>
          </a:r>
          <a:endParaRPr lang="cs-CZ" sz="1300" b="0" kern="1200" dirty="0"/>
        </a:p>
      </dsp:txBody>
      <dsp:txXfrm>
        <a:off x="2016223" y="1209732"/>
        <a:ext cx="5544616" cy="403248"/>
      </dsp:txXfrm>
    </dsp:sp>
    <dsp:sp modelId="{7C8531F2-00DF-4DB1-A6C6-AF46193E1BBF}">
      <dsp:nvSpPr>
        <dsp:cNvPr id="0" name=""/>
        <dsp:cNvSpPr/>
      </dsp:nvSpPr>
      <dsp:spPr>
        <a:xfrm>
          <a:off x="1209735" y="1612981"/>
          <a:ext cx="1612977" cy="1612977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16223" y="1612981"/>
          <a:ext cx="5544616" cy="1612977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 Český jazyk 5. ročník</a:t>
          </a:r>
          <a:endParaRPr lang="cs-CZ" sz="1300" kern="1200" dirty="0"/>
        </a:p>
      </dsp:txBody>
      <dsp:txXfrm>
        <a:off x="2016223" y="1612981"/>
        <a:ext cx="5544616" cy="403244"/>
      </dsp:txXfrm>
    </dsp:sp>
    <dsp:sp modelId="{14E80F71-B028-4CCE-8C5A-7AE67F9A28C6}">
      <dsp:nvSpPr>
        <dsp:cNvPr id="0" name=""/>
        <dsp:cNvSpPr/>
      </dsp:nvSpPr>
      <dsp:spPr>
        <a:xfrm>
          <a:off x="1512168" y="2016225"/>
          <a:ext cx="1008110" cy="1008110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16223" y="2016225"/>
          <a:ext cx="5544616" cy="100811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CZ.1.07/1.4.00/21.1431</a:t>
          </a:r>
          <a:endParaRPr lang="cs-CZ" sz="1300" kern="1200" dirty="0"/>
        </a:p>
      </dsp:txBody>
      <dsp:txXfrm>
        <a:off x="2016223" y="2016225"/>
        <a:ext cx="5544616" cy="403244"/>
      </dsp:txXfrm>
    </dsp:sp>
    <dsp:sp modelId="{1A909E4D-639C-4CB7-A7CE-FC1133FAA37E}">
      <dsp:nvSpPr>
        <dsp:cNvPr id="0" name=""/>
        <dsp:cNvSpPr/>
      </dsp:nvSpPr>
      <dsp:spPr>
        <a:xfrm>
          <a:off x="1814601" y="2419469"/>
          <a:ext cx="403244" cy="403244"/>
        </a:xfrm>
        <a:prstGeom prst="pie">
          <a:avLst>
            <a:gd name="adj1" fmla="val 5400000"/>
            <a:gd name="adj2" fmla="val 1620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16223" y="2419469"/>
          <a:ext cx="5544616" cy="403244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16223" y="2419469"/>
        <a:ext cx="5544616" cy="403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DC6D1B0-0885-42C8-8579-7B635E34AECA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47AED54-D9B9-4898-96AA-4348B2F0CAE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03213520"/>
              </p:ext>
            </p:extLst>
          </p:nvPr>
        </p:nvGraphicFramePr>
        <p:xfrm>
          <a:off x="1259632" y="1700808"/>
          <a:ext cx="756084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575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12511" cy="1143000"/>
          </a:xfrm>
        </p:spPr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24936" cy="468052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prezentace </a:t>
            </a:r>
            <a:r>
              <a:rPr lang="cs-CZ" dirty="0"/>
              <a:t>pro žáky </a:t>
            </a:r>
            <a:r>
              <a:rPr lang="cs-CZ" dirty="0" smtClean="0"/>
              <a:t>5.ročníku  ZŠ,  předmět český jazyk</a:t>
            </a:r>
            <a:endParaRPr lang="cs-CZ" dirty="0"/>
          </a:p>
          <a:p>
            <a:r>
              <a:rPr lang="cs-CZ" dirty="0" smtClean="0"/>
              <a:t>žáci si procvičují vzory podstatných jmen</a:t>
            </a:r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interaktivní tabuli </a:t>
            </a:r>
            <a:r>
              <a:rPr lang="cs-CZ" dirty="0" smtClean="0"/>
              <a:t>přiřazují slova ke vzorům</a:t>
            </a:r>
          </a:p>
          <a:p>
            <a:r>
              <a:rPr lang="cs-CZ" dirty="0"/>
              <a:t>na interaktivní tabuli </a:t>
            </a:r>
            <a:r>
              <a:rPr lang="cs-CZ" dirty="0" smtClean="0"/>
              <a:t>doplňují i/y</a:t>
            </a:r>
            <a:endParaRPr lang="cs-CZ" dirty="0"/>
          </a:p>
          <a:p>
            <a:r>
              <a:rPr lang="cs-CZ" dirty="0" smtClean="0"/>
              <a:t>Žáci tvoří věty s danými slovy</a:t>
            </a:r>
          </a:p>
          <a:p>
            <a:r>
              <a:rPr lang="cs-CZ" dirty="0"/>
              <a:t>na interaktivní tabuli </a:t>
            </a:r>
            <a:r>
              <a:rPr lang="cs-CZ" dirty="0" smtClean="0"/>
              <a:t>pracují společně, možno vytisknout jako pracovní list, lze pracovat ve skupinách</a:t>
            </a:r>
            <a:endParaRPr lang="cs-CZ" dirty="0"/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681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Program Files\Microsoft Office\MEDIA\CAGCAT10\j029202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293" y="755520"/>
            <a:ext cx="186903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785332" y="836712"/>
            <a:ext cx="5095388" cy="1224136"/>
          </a:xfrm>
          <a:prstGeom prst="roundRect">
            <a:avLst/>
          </a:prstGeom>
          <a:solidFill>
            <a:schemeClr val="bg2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ROD MUŽSKÝ ŽIVOTNÝ</a:t>
            </a:r>
          </a:p>
          <a:p>
            <a:pPr algn="ctr"/>
            <a:endParaRPr lang="cs-CZ" dirty="0" smtClean="0">
              <a:solidFill>
                <a:schemeClr val="tx1"/>
              </a:solidFill>
            </a:endParaRP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PÁN	MUŽ	PŘEDSEDA	SOUDCE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-A	     -E		 -Y	             -E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339672" y="2192308"/>
            <a:ext cx="3871252" cy="11521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ROD MUŽSKÝ NEŽIVOTNÝ</a:t>
            </a:r>
          </a:p>
          <a:p>
            <a:pPr algn="ctr"/>
            <a:endParaRPr lang="cs-CZ" u="sng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       HRAD (LES)		STROJ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       -U (A)		       -E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965352" y="3429000"/>
            <a:ext cx="4735348" cy="129614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ROD ŽENSKÝ</a:t>
            </a:r>
          </a:p>
          <a:p>
            <a:pPr algn="ctr"/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ŽENA	    RŮŽE	        PÍSEŇ	KOST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-Y	          -E               -Ě(E)            -I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998486" y="4933146"/>
            <a:ext cx="4752528" cy="11521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u="sng" dirty="0" smtClean="0">
                <a:solidFill>
                  <a:schemeClr val="tx1"/>
                </a:solidFill>
              </a:rPr>
              <a:t>ROD STŘEDNÍ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MĚSTO	     MOŘE       KUŘE     STAVENÍ</a:t>
            </a:r>
          </a:p>
          <a:p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-A               -E          -ETE               -Í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05790" y="575128"/>
            <a:ext cx="485518" cy="5774273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ZOPAKUJ SI PRAVIDLA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uživatel\Local Settings\Temporary Internet Files\Content.IE5\OPMFG5EF\MC9003108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384274"/>
            <a:ext cx="1520572" cy="1044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živatel\Local Settings\Temporary Internet Files\Content.IE5\3RXVBDWW\MC9003710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129" y="3774084"/>
            <a:ext cx="1434722" cy="95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živatel\Local Settings\Temporary Internet Files\Content.IE5\Y5NCX876\MC9003468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488" y="4900250"/>
            <a:ext cx="1003940" cy="114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096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052736"/>
            <a:ext cx="72007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krotitel, mříž, skladatel, náves, cibule, jehně, učitel, pobyt, obilí, hlína, cihla, komín, sbírka, pověst, kolo, činnost, slovo, kreslení, moře, rádce, starosta, had, příbytek, koště, pořez, rýč, přístroj, husita, koupel, strniště, nábřeží, house, led, večer, starost, pole, broskev, pátek, odpoledne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4005064"/>
            <a:ext cx="5182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Podstatná jména přiřazuj ke vzorům.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93032" y="4797151"/>
            <a:ext cx="45480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Ke každému slovu vymysli větu.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991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556792"/>
            <a:ext cx="61926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ávání </a:t>
            </a:r>
            <a:r>
              <a:rPr lang="cs-CZ" sz="2400" dirty="0" err="1" smtClean="0"/>
              <a:t>křídl</a:t>
            </a:r>
            <a:r>
              <a:rPr lang="cs-CZ" sz="2400" dirty="0" smtClean="0"/>
              <a:t>_		chytá  motýl_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 </a:t>
            </a:r>
            <a:r>
              <a:rPr lang="cs-CZ" sz="2400" dirty="0" err="1" smtClean="0"/>
              <a:t>Lab</a:t>
            </a:r>
            <a:r>
              <a:rPr lang="cs-CZ" sz="2400" dirty="0" smtClean="0"/>
              <a:t>_			dopis Karlov_</a:t>
            </a:r>
          </a:p>
          <a:p>
            <a:r>
              <a:rPr lang="cs-CZ" sz="2400" dirty="0"/>
              <a:t>b</a:t>
            </a:r>
            <a:r>
              <a:rPr lang="cs-CZ" sz="2400" dirty="0" smtClean="0"/>
              <a:t>ydlel v </a:t>
            </a:r>
            <a:r>
              <a:rPr lang="cs-CZ" sz="2400" dirty="0" err="1" smtClean="0"/>
              <a:t>podkrov</a:t>
            </a:r>
            <a:r>
              <a:rPr lang="cs-CZ" sz="2400" dirty="0" smtClean="0"/>
              <a:t>_		bolí mě zub_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padl ze </a:t>
            </a:r>
            <a:r>
              <a:rPr lang="cs-CZ" sz="2400" dirty="0" err="1" smtClean="0"/>
              <a:t>skál</a:t>
            </a:r>
            <a:r>
              <a:rPr lang="cs-CZ" sz="2400" dirty="0" smtClean="0"/>
              <a:t>_		autobus_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 </a:t>
            </a:r>
            <a:r>
              <a:rPr lang="cs-CZ" sz="2400" dirty="0" err="1" smtClean="0"/>
              <a:t>podmásl_m</a:t>
            </a:r>
            <a:r>
              <a:rPr lang="cs-CZ" sz="2400" dirty="0" smtClean="0"/>
              <a:t>			na </a:t>
            </a:r>
            <a:r>
              <a:rPr lang="cs-CZ" sz="2400" dirty="0" err="1" smtClean="0"/>
              <a:t>břez</a:t>
            </a:r>
            <a:r>
              <a:rPr lang="cs-CZ" sz="2400" dirty="0" err="1"/>
              <a:t>_</a:t>
            </a:r>
            <a:r>
              <a:rPr lang="cs-CZ" sz="2400" dirty="0" err="1" smtClean="0"/>
              <a:t>ch</a:t>
            </a:r>
            <a:endParaRPr lang="cs-CZ" sz="2400" dirty="0" smtClean="0"/>
          </a:p>
          <a:p>
            <a:r>
              <a:rPr lang="cs-CZ" sz="2400" dirty="0"/>
              <a:t>v</a:t>
            </a:r>
            <a:r>
              <a:rPr lang="cs-CZ" sz="2400" dirty="0" smtClean="0"/>
              <a:t> </a:t>
            </a:r>
            <a:r>
              <a:rPr lang="cs-CZ" sz="2400" dirty="0" err="1" smtClean="0"/>
              <a:t>křov</a:t>
            </a:r>
            <a:r>
              <a:rPr lang="cs-CZ" sz="2400" dirty="0" smtClean="0"/>
              <a:t>_			krotitel se </a:t>
            </a:r>
            <a:r>
              <a:rPr lang="cs-CZ" sz="2400" dirty="0" err="1" smtClean="0"/>
              <a:t>lv</a:t>
            </a:r>
            <a:r>
              <a:rPr lang="cs-CZ" sz="2400" dirty="0" smtClean="0"/>
              <a:t>_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 neděl_			ze </a:t>
            </a:r>
            <a:r>
              <a:rPr lang="cs-CZ" sz="2400" dirty="0" err="1" smtClean="0"/>
              <a:t>zahradnictv</a:t>
            </a:r>
            <a:r>
              <a:rPr lang="cs-CZ" sz="2400" dirty="0" smtClean="0"/>
              <a:t>_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od </a:t>
            </a:r>
            <a:r>
              <a:rPr lang="cs-CZ" sz="2400" dirty="0" err="1" smtClean="0"/>
              <a:t>břízam</a:t>
            </a:r>
            <a:r>
              <a:rPr lang="cs-CZ" sz="2400" dirty="0" smtClean="0"/>
              <a:t>_			na </a:t>
            </a:r>
            <a:r>
              <a:rPr lang="cs-CZ" sz="2400" dirty="0" err="1" smtClean="0"/>
              <a:t>jedl_ch</a:t>
            </a:r>
            <a:endParaRPr lang="cs-CZ" sz="2400" dirty="0" smtClean="0"/>
          </a:p>
          <a:p>
            <a:r>
              <a:rPr lang="cs-CZ" sz="2400" dirty="0"/>
              <a:t>d</a:t>
            </a:r>
            <a:r>
              <a:rPr lang="cs-CZ" sz="2400" dirty="0" smtClean="0"/>
              <a:t>o budov_			do obil_</a:t>
            </a:r>
          </a:p>
          <a:p>
            <a:r>
              <a:rPr lang="cs-CZ" sz="2400" dirty="0"/>
              <a:t>s</a:t>
            </a:r>
            <a:r>
              <a:rPr lang="cs-CZ" sz="2400" dirty="0" smtClean="0"/>
              <a:t> </a:t>
            </a:r>
            <a:r>
              <a:rPr lang="cs-CZ" sz="2400" dirty="0" err="1" smtClean="0"/>
              <a:t>vrtulem</a:t>
            </a:r>
            <a:r>
              <a:rPr lang="cs-CZ" sz="2400" dirty="0" smtClean="0"/>
              <a:t>_			s </a:t>
            </a:r>
            <a:r>
              <a:rPr lang="cs-CZ" sz="2400" dirty="0" err="1" smtClean="0"/>
              <a:t>mýdl</a:t>
            </a:r>
            <a:r>
              <a:rPr lang="cs-CZ" sz="2400" dirty="0" smtClean="0"/>
              <a:t>_</a:t>
            </a:r>
          </a:p>
          <a:p>
            <a:r>
              <a:rPr lang="cs-CZ" sz="2400" dirty="0"/>
              <a:t>d</a:t>
            </a:r>
            <a:r>
              <a:rPr lang="cs-CZ" sz="2400" dirty="0" smtClean="0"/>
              <a:t>o Přibyslav_		na </a:t>
            </a:r>
            <a:r>
              <a:rPr lang="cs-CZ" sz="2400" dirty="0" err="1" smtClean="0"/>
              <a:t>židl</a:t>
            </a:r>
            <a:r>
              <a:rPr lang="cs-CZ" sz="2400" dirty="0" smtClean="0"/>
              <a:t>_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 </a:t>
            </a:r>
            <a:r>
              <a:rPr lang="cs-CZ" sz="2400" dirty="0" err="1" smtClean="0"/>
              <a:t>zábradl</a:t>
            </a:r>
            <a:r>
              <a:rPr lang="cs-CZ" sz="2400" dirty="0" smtClean="0"/>
              <a:t>_			se </a:t>
            </a:r>
            <a:r>
              <a:rPr lang="cs-CZ" sz="2400" dirty="0" err="1" smtClean="0"/>
              <a:t>lv</a:t>
            </a:r>
            <a:r>
              <a:rPr lang="cs-CZ" sz="2400" dirty="0" smtClean="0"/>
              <a:t>_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836712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Doplň.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20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836712"/>
            <a:ext cx="2891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Vymysli krátké věty: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556792"/>
            <a:ext cx="720079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olubi ___________________________________</a:t>
            </a:r>
          </a:p>
          <a:p>
            <a:endParaRPr lang="cs-CZ" sz="2400" dirty="0"/>
          </a:p>
          <a:p>
            <a:r>
              <a:rPr lang="cs-CZ" sz="2400" dirty="0"/>
              <a:t>h</a:t>
            </a:r>
            <a:r>
              <a:rPr lang="cs-CZ" sz="2400" dirty="0" smtClean="0"/>
              <a:t>oluby ___________________________________</a:t>
            </a:r>
          </a:p>
          <a:p>
            <a:endParaRPr lang="cs-CZ" sz="2400" dirty="0"/>
          </a:p>
          <a:p>
            <a:r>
              <a:rPr lang="cs-CZ" sz="2400" dirty="0"/>
              <a:t>m</a:t>
            </a:r>
            <a:r>
              <a:rPr lang="cs-CZ" sz="2400" dirty="0" smtClean="0"/>
              <a:t>otýli ____________________________________</a:t>
            </a:r>
          </a:p>
          <a:p>
            <a:endParaRPr lang="cs-CZ" sz="2400" dirty="0"/>
          </a:p>
          <a:p>
            <a:r>
              <a:rPr lang="cs-CZ" sz="2400" dirty="0"/>
              <a:t>m</a:t>
            </a:r>
            <a:r>
              <a:rPr lang="cs-CZ" sz="2400" dirty="0" smtClean="0"/>
              <a:t>otýly ___________________________________</a:t>
            </a:r>
          </a:p>
          <a:p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rli _____________________________________</a:t>
            </a:r>
          </a:p>
          <a:p>
            <a:endParaRPr lang="cs-CZ" sz="2400" dirty="0"/>
          </a:p>
          <a:p>
            <a:r>
              <a:rPr lang="cs-CZ" sz="2400" dirty="0"/>
              <a:t>o</a:t>
            </a:r>
            <a:r>
              <a:rPr lang="cs-CZ" sz="2400" dirty="0" smtClean="0"/>
              <a:t>rly _____________________________________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10913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3568" y="404664"/>
            <a:ext cx="6512511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mtClean="0"/>
              <a:t>Zdroje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83568" y="1556792"/>
            <a:ext cx="7128792" cy="34747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Obrázky </a:t>
            </a:r>
            <a:r>
              <a:rPr lang="cs-CZ" sz="2400" smtClean="0"/>
              <a:t>galerie </a:t>
            </a:r>
            <a:r>
              <a:rPr lang="cs-CZ" sz="2400" smtClean="0"/>
              <a:t>www.office.microsoft.com</a:t>
            </a:r>
            <a:endParaRPr lang="cs-CZ" sz="2400" dirty="0" smtClean="0"/>
          </a:p>
          <a:p>
            <a:r>
              <a:rPr lang="cs-CZ" sz="2400" dirty="0" smtClean="0"/>
              <a:t>Učebnice pro 5. ročník, Nová škola Brno</a:t>
            </a:r>
          </a:p>
          <a:p>
            <a:r>
              <a:rPr lang="cs-CZ" sz="2400" dirty="0" smtClean="0"/>
              <a:t>Pracovní sešit pro 5. ročník, Nová škola Brno</a:t>
            </a:r>
          </a:p>
          <a:p>
            <a:r>
              <a:rPr lang="cs-CZ" sz="2400" dirty="0" smtClean="0"/>
              <a:t>Vlastní tvorba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520696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57</TotalTime>
  <Words>244</Words>
  <Application>Microsoft Office PowerPoint</Application>
  <PresentationFormat>Předvádění na obrazovce (4:3)</PresentationFormat>
  <Paragraphs>61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BBB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</cp:lastModifiedBy>
  <cp:revision>8</cp:revision>
  <dcterms:created xsi:type="dcterms:W3CDTF">2013-06-25T19:48:36Z</dcterms:created>
  <dcterms:modified xsi:type="dcterms:W3CDTF">2013-11-05T15:18:57Z</dcterms:modified>
</cp:coreProperties>
</file>