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60" r:id="rId4"/>
    <p:sldId id="259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 smtClean="0"/>
            <a:t>Název školy: ZŠ a MŠ, Police nad Metují, okres Náchod</a:t>
          </a:r>
          <a:endParaRPr lang="cs-CZ" sz="14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400" dirty="0"/>
            <a:t>Autor: </a:t>
          </a:r>
          <a:r>
            <a:rPr lang="cs-CZ" sz="1600" dirty="0" smtClean="0"/>
            <a:t>Mgr. Jana Šulcová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400" dirty="0"/>
            <a:t>Název : </a:t>
          </a:r>
          <a:r>
            <a:rPr lang="cs-CZ" sz="1400" b="1" dirty="0" smtClean="0"/>
            <a:t>VY_32_INOVACE_4A_19  </a:t>
          </a:r>
          <a:r>
            <a:rPr lang="cs-CZ" sz="1600" dirty="0" smtClean="0"/>
            <a:t>Téma</a:t>
          </a:r>
          <a:r>
            <a:rPr lang="cs-CZ" sz="1600" dirty="0" smtClean="0"/>
            <a:t>:  </a:t>
          </a:r>
          <a:r>
            <a:rPr lang="cs-CZ" sz="1600" dirty="0" smtClean="0"/>
            <a:t>Podmiňovací způsob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 Český jazyk 5.ročník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 custScaleX="93856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207657A-1C7E-4438-BD79-00F9727DE484}" type="presOf" srcId="{C73C7642-F245-4585-8F88-243F9FAEF6CA}" destId="{304CA11A-E17E-4999-A128-C72BF543B20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E7137A3-83E5-4958-A92F-639842714FCF}" type="presOf" srcId="{019433A1-1324-4DE1-9E6F-32B851095F74}" destId="{CC1D5B29-8413-4412-9F6D-55E531B84639}" srcOrd="0" destOrd="0" presId="urn:microsoft.com/office/officeart/2005/8/layout/target3"/>
    <dgm:cxn modelId="{190620DE-C2CE-47A2-97CF-0750C0F79D84}" type="presOf" srcId="{445C7998-7549-48B0-BD68-D4F0167F02E5}" destId="{BC35EE03-4121-4EF9-923D-7CB6D30D358D}" srcOrd="0" destOrd="0" presId="urn:microsoft.com/office/officeart/2005/8/layout/target3"/>
    <dgm:cxn modelId="{4EBC48D1-B2C8-4761-8773-CF76634F4B8F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7DD1D7DD-8B6E-48DC-B800-2B92672C7067}" type="presOf" srcId="{39F8B381-5807-488E-AC22-73DD4140ED4A}" destId="{71045F8C-00FA-488E-A7BD-E2E6753D979D}" srcOrd="0" destOrd="0" presId="urn:microsoft.com/office/officeart/2005/8/layout/target3"/>
    <dgm:cxn modelId="{00F75CDE-C1E7-4D1D-AC27-24E1A46ED04A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E15B9FF-5BBB-48B5-B6D1-81C211063FC9}" type="presOf" srcId="{EBC41103-E2E5-4D48-9B4B-425520D3D098}" destId="{F732C171-B6A8-40AC-BE86-9061B3C3D3B8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862E603-8812-4E77-9B7A-B6EF9C87BD52}" type="presOf" srcId="{445C7998-7549-48B0-BD68-D4F0167F02E5}" destId="{4D19AB04-24FA-40C2-B203-52AE3D15E171}" srcOrd="1" destOrd="0" presId="urn:microsoft.com/office/officeart/2005/8/layout/target3"/>
    <dgm:cxn modelId="{9A41ED1F-94FA-43E0-A4FF-3B7C6A11983A}" type="presOf" srcId="{C73C7642-F245-4585-8F88-243F9FAEF6CA}" destId="{0E0F4EFC-82FA-4EC4-801E-BC2F931EC339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B52DF25B-AD23-4536-B188-4A1F85F4D40C}" type="presOf" srcId="{9F18DD90-522E-4A06-9EDB-3FF7C7EB6637}" destId="{932F2F5B-E5E6-4E00-9503-10413FFBA7E0}" srcOrd="1" destOrd="0" presId="urn:microsoft.com/office/officeart/2005/8/layout/target3"/>
    <dgm:cxn modelId="{1E45137A-D676-4B42-B6A7-B25ADFCA35A3}" type="presOf" srcId="{FBBFC3EA-9D9D-4F3A-BEA6-9C2C0E46BF20}" destId="{601CDFA2-8205-4060-95D5-B0A001D0D0E3}" srcOrd="0" destOrd="0" presId="urn:microsoft.com/office/officeart/2005/8/layout/target3"/>
    <dgm:cxn modelId="{DEA911D1-9948-4920-ACD6-1F3D33D47341}" type="presOf" srcId="{0C6E1E16-08A6-4B86-AB9F-749A7749D4C9}" destId="{B7652895-8F40-40B1-8BC2-AD2A1592E4B6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1649137-C3D1-465B-8719-E9A222583225}" type="presOf" srcId="{9F18DD90-522E-4A06-9EDB-3FF7C7EB6637}" destId="{D102FEF8-6917-41D2-AE5D-914C1EA8F84A}" srcOrd="0" destOrd="0" presId="urn:microsoft.com/office/officeart/2005/8/layout/target3"/>
    <dgm:cxn modelId="{1DC9D8CB-78E7-4D1E-957F-FE121B28B9F1}" type="presOf" srcId="{EBC41103-E2E5-4D48-9B4B-425520D3D098}" destId="{D3CEBA79-51F7-49AC-8104-9DE2B978BFF4}" srcOrd="1" destOrd="0" presId="urn:microsoft.com/office/officeart/2005/8/layout/target3"/>
    <dgm:cxn modelId="{B71FD3E9-F0E8-48C1-8F0F-F81604D539BE}" type="presOf" srcId="{0C6E1E16-08A6-4B86-AB9F-749A7749D4C9}" destId="{D8344A4C-A59C-418B-AE84-1CF03F62012F}" srcOrd="0" destOrd="0" presId="urn:microsoft.com/office/officeart/2005/8/layout/target3"/>
    <dgm:cxn modelId="{F91EF195-2E59-4560-B016-A5BAF02B127F}" type="presParOf" srcId="{71045F8C-00FA-488E-A7BD-E2E6753D979D}" destId="{3577EC6B-C980-4F34-8C69-4365E7B8FC8C}" srcOrd="0" destOrd="0" presId="urn:microsoft.com/office/officeart/2005/8/layout/target3"/>
    <dgm:cxn modelId="{9C79E1D3-9D13-4885-8E28-C83EC9E63118}" type="presParOf" srcId="{71045F8C-00FA-488E-A7BD-E2E6753D979D}" destId="{6940EB87-DC1D-4BC3-9408-9AC2E1FFC039}" srcOrd="1" destOrd="0" presId="urn:microsoft.com/office/officeart/2005/8/layout/target3"/>
    <dgm:cxn modelId="{B7641414-AD7F-443E-A3B9-0CCE3E3C4ED0}" type="presParOf" srcId="{71045F8C-00FA-488E-A7BD-E2E6753D979D}" destId="{BC35EE03-4121-4EF9-923D-7CB6D30D358D}" srcOrd="2" destOrd="0" presId="urn:microsoft.com/office/officeart/2005/8/layout/target3"/>
    <dgm:cxn modelId="{1CA5DAE0-E22E-4294-968D-4B274C41BA19}" type="presParOf" srcId="{71045F8C-00FA-488E-A7BD-E2E6753D979D}" destId="{D3840DFA-901C-4049-8AB2-27AC2BA34540}" srcOrd="3" destOrd="0" presId="urn:microsoft.com/office/officeart/2005/8/layout/target3"/>
    <dgm:cxn modelId="{34490CED-F1A3-47F7-96B9-F0EED0CDCC4C}" type="presParOf" srcId="{71045F8C-00FA-488E-A7BD-E2E6753D979D}" destId="{5BDA8D49-C64C-4FDF-ACCF-171444A32B21}" srcOrd="4" destOrd="0" presId="urn:microsoft.com/office/officeart/2005/8/layout/target3"/>
    <dgm:cxn modelId="{0C7BA92A-BC94-49ED-9F89-55DD266A7CDB}" type="presParOf" srcId="{71045F8C-00FA-488E-A7BD-E2E6753D979D}" destId="{D8344A4C-A59C-418B-AE84-1CF03F62012F}" srcOrd="5" destOrd="0" presId="urn:microsoft.com/office/officeart/2005/8/layout/target3"/>
    <dgm:cxn modelId="{9457DEE4-7E10-48E7-B0D0-F1840D26F717}" type="presParOf" srcId="{71045F8C-00FA-488E-A7BD-E2E6753D979D}" destId="{57DDA582-354B-4295-AE97-083B34E96D1A}" srcOrd="6" destOrd="0" presId="urn:microsoft.com/office/officeart/2005/8/layout/target3"/>
    <dgm:cxn modelId="{D9822C28-93E3-4F4A-A797-D4504142D047}" type="presParOf" srcId="{71045F8C-00FA-488E-A7BD-E2E6753D979D}" destId="{4A11C032-4DF2-44E5-8C80-1286B3D4B133}" srcOrd="7" destOrd="0" presId="urn:microsoft.com/office/officeart/2005/8/layout/target3"/>
    <dgm:cxn modelId="{89C22B90-5E9D-4A29-A486-8B6C8E152AFD}" type="presParOf" srcId="{71045F8C-00FA-488E-A7BD-E2E6753D979D}" destId="{601CDFA2-8205-4060-95D5-B0A001D0D0E3}" srcOrd="8" destOrd="0" presId="urn:microsoft.com/office/officeart/2005/8/layout/target3"/>
    <dgm:cxn modelId="{B53C1F40-488D-48F3-B29F-0D15589FA943}" type="presParOf" srcId="{71045F8C-00FA-488E-A7BD-E2E6753D979D}" destId="{EA95FEE9-5F68-48C7-93BB-0F8C419DA96D}" srcOrd="9" destOrd="0" presId="urn:microsoft.com/office/officeart/2005/8/layout/target3"/>
    <dgm:cxn modelId="{6B0FB700-5E62-462F-A285-32E249EE913F}" type="presParOf" srcId="{71045F8C-00FA-488E-A7BD-E2E6753D979D}" destId="{BB3828A8-1683-43A3-8BCA-2995B7EAE8F3}" srcOrd="10" destOrd="0" presId="urn:microsoft.com/office/officeart/2005/8/layout/target3"/>
    <dgm:cxn modelId="{5B582FE6-2616-4BCD-8D9C-7808FA236DEE}" type="presParOf" srcId="{71045F8C-00FA-488E-A7BD-E2E6753D979D}" destId="{CC1D5B29-8413-4412-9F6D-55E531B84639}" srcOrd="11" destOrd="0" presId="urn:microsoft.com/office/officeart/2005/8/layout/target3"/>
    <dgm:cxn modelId="{A92A9DE9-3727-4531-ADAA-605EA273F7BA}" type="presParOf" srcId="{71045F8C-00FA-488E-A7BD-E2E6753D979D}" destId="{AEEDACE7-4427-455B-A155-2C3381828BD7}" srcOrd="12" destOrd="0" presId="urn:microsoft.com/office/officeart/2005/8/layout/target3"/>
    <dgm:cxn modelId="{6887B8D1-D714-4031-ACC7-C891C2EA040A}" type="presParOf" srcId="{71045F8C-00FA-488E-A7BD-E2E6753D979D}" destId="{7C8531F2-00DF-4DB1-A6C6-AF46193E1BBF}" srcOrd="13" destOrd="0" presId="urn:microsoft.com/office/officeart/2005/8/layout/target3"/>
    <dgm:cxn modelId="{CD7EDC31-53D9-4940-A26B-73EFEAAF85A8}" type="presParOf" srcId="{71045F8C-00FA-488E-A7BD-E2E6753D979D}" destId="{304CA11A-E17E-4999-A128-C72BF543B20D}" srcOrd="14" destOrd="0" presId="urn:microsoft.com/office/officeart/2005/8/layout/target3"/>
    <dgm:cxn modelId="{266F53B7-190C-42D3-91FF-3D362526E821}" type="presParOf" srcId="{71045F8C-00FA-488E-A7BD-E2E6753D979D}" destId="{C67EF5F7-B425-49AF-82F9-2446588ED851}" srcOrd="15" destOrd="0" presId="urn:microsoft.com/office/officeart/2005/8/layout/target3"/>
    <dgm:cxn modelId="{30E430B3-F651-4DFA-B60B-6897AA37179E}" type="presParOf" srcId="{71045F8C-00FA-488E-A7BD-E2E6753D979D}" destId="{14E80F71-B028-4CCE-8C5A-7AE67F9A28C6}" srcOrd="16" destOrd="0" presId="urn:microsoft.com/office/officeart/2005/8/layout/target3"/>
    <dgm:cxn modelId="{D97BA5A5-9DD9-4FB8-AB74-BAC17A42EE1B}" type="presParOf" srcId="{71045F8C-00FA-488E-A7BD-E2E6753D979D}" destId="{F732C171-B6A8-40AC-BE86-9061B3C3D3B8}" srcOrd="17" destOrd="0" presId="urn:microsoft.com/office/officeart/2005/8/layout/target3"/>
    <dgm:cxn modelId="{0FD77FCD-30CB-4A30-AA6B-AC2156E890E1}" type="presParOf" srcId="{71045F8C-00FA-488E-A7BD-E2E6753D979D}" destId="{D8C5187E-68B6-4E2E-86D0-57087190219B}" srcOrd="18" destOrd="0" presId="urn:microsoft.com/office/officeart/2005/8/layout/target3"/>
    <dgm:cxn modelId="{613471F8-97BA-4C19-AFD5-1A862C2D38E7}" type="presParOf" srcId="{71045F8C-00FA-488E-A7BD-E2E6753D979D}" destId="{1A909E4D-639C-4CB7-A7CE-FC1133FAA37E}" srcOrd="19" destOrd="0" presId="urn:microsoft.com/office/officeart/2005/8/layout/target3"/>
    <dgm:cxn modelId="{31D72691-4982-4876-8E19-FA7FB376090B}" type="presParOf" srcId="{71045F8C-00FA-488E-A7BD-E2E6753D979D}" destId="{D102FEF8-6917-41D2-AE5D-914C1EA8F84A}" srcOrd="20" destOrd="0" presId="urn:microsoft.com/office/officeart/2005/8/layout/target3"/>
    <dgm:cxn modelId="{41F1E3D0-77FE-4015-8189-82F553E227F8}" type="presParOf" srcId="{71045F8C-00FA-488E-A7BD-E2E6753D979D}" destId="{4D19AB04-24FA-40C2-B203-52AE3D15E171}" srcOrd="21" destOrd="0" presId="urn:microsoft.com/office/officeart/2005/8/layout/target3"/>
    <dgm:cxn modelId="{7E2B2D8E-357D-4A69-B6E6-3D721FA7BA4E}" type="presParOf" srcId="{71045F8C-00FA-488E-A7BD-E2E6753D979D}" destId="{B7652895-8F40-40B1-8BC2-AD2A1592E4B6}" srcOrd="22" destOrd="0" presId="urn:microsoft.com/office/officeart/2005/8/layout/target3"/>
    <dgm:cxn modelId="{604BEC19-1208-49F5-A0B4-0C74AC2FE6E9}" type="presParOf" srcId="{71045F8C-00FA-488E-A7BD-E2E6753D979D}" destId="{3F478621-DC04-4E99-8ED0-6EF817E39D41}" srcOrd="23" destOrd="0" presId="urn:microsoft.com/office/officeart/2005/8/layout/target3"/>
    <dgm:cxn modelId="{0861DE88-FEEF-4D6E-95C3-B85E995E9D44}" type="presParOf" srcId="{71045F8C-00FA-488E-A7BD-E2E6753D979D}" destId="{83FE2C4A-F11C-43B1-9923-1AFAA3244381}" srcOrd="24" destOrd="0" presId="urn:microsoft.com/office/officeart/2005/8/layout/target3"/>
    <dgm:cxn modelId="{E9B47763-736F-411B-B4A5-88104301A978}" type="presParOf" srcId="{71045F8C-00FA-488E-A7BD-E2E6753D979D}" destId="{0E0F4EFC-82FA-4EC4-801E-BC2F931EC339}" srcOrd="25" destOrd="0" presId="urn:microsoft.com/office/officeart/2005/8/layout/target3"/>
    <dgm:cxn modelId="{DA5A6973-374E-473D-8579-24CE4A66E68F}" type="presParOf" srcId="{71045F8C-00FA-488E-A7BD-E2E6753D979D}" destId="{D3CEBA79-51F7-49AC-8104-9DE2B978BFF4}" srcOrd="26" destOrd="0" presId="urn:microsoft.com/office/officeart/2005/8/layout/target3"/>
    <dgm:cxn modelId="{B4E78559-BDF7-4662-A718-FA812001DB9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5760640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MŠ, Police nad Metují, okres Náchod</a:t>
          </a:r>
          <a:endParaRPr lang="cs-CZ" sz="1400" kern="1200" dirty="0"/>
        </a:p>
      </dsp:txBody>
      <dsp:txXfrm>
        <a:off x="2016224" y="0"/>
        <a:ext cx="5760640" cy="403244"/>
      </dsp:txXfrm>
    </dsp:sp>
    <dsp:sp modelId="{5BDA8D49-C64C-4FDF-ACCF-171444A32B21}">
      <dsp:nvSpPr>
        <dsp:cNvPr id="0" name=""/>
        <dsp:cNvSpPr/>
      </dsp:nvSpPr>
      <dsp:spPr>
        <a:xfrm>
          <a:off x="302433" y="403244"/>
          <a:ext cx="3427581" cy="342758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16224" y="403244"/>
          <a:ext cx="5760640" cy="34275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016224" y="403244"/>
        <a:ext cx="5760640" cy="403244"/>
      </dsp:txXfrm>
    </dsp:sp>
    <dsp:sp modelId="{4A11C032-4DF2-44E5-8C80-1286B3D4B133}">
      <dsp:nvSpPr>
        <dsp:cNvPr id="0" name=""/>
        <dsp:cNvSpPr/>
      </dsp:nvSpPr>
      <dsp:spPr>
        <a:xfrm>
          <a:off x="604866" y="806488"/>
          <a:ext cx="2822714" cy="2822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193190" y="806488"/>
          <a:ext cx="5406706" cy="2822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600" kern="1200" dirty="0" smtClean="0"/>
            <a:t>Mgr. Jana Šulcová</a:t>
          </a:r>
          <a:endParaRPr lang="cs-CZ" sz="1600" kern="1200" dirty="0"/>
        </a:p>
      </dsp:txBody>
      <dsp:txXfrm>
        <a:off x="2193190" y="806488"/>
        <a:ext cx="5406706" cy="403244"/>
      </dsp:txXfrm>
    </dsp:sp>
    <dsp:sp modelId="{BB3828A8-1683-43A3-8BCA-2995B7EAE8F3}">
      <dsp:nvSpPr>
        <dsp:cNvPr id="0" name=""/>
        <dsp:cNvSpPr/>
      </dsp:nvSpPr>
      <dsp:spPr>
        <a:xfrm>
          <a:off x="907299" y="1209732"/>
          <a:ext cx="2217848" cy="2217848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16224" y="1209732"/>
          <a:ext cx="5760640" cy="22178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b="1" kern="1200" dirty="0" smtClean="0"/>
            <a:t>VY_32_INOVACE_4A_19  </a:t>
          </a:r>
          <a:r>
            <a:rPr lang="cs-CZ" sz="1600" kern="1200" dirty="0" smtClean="0"/>
            <a:t>Téma</a:t>
          </a:r>
          <a:r>
            <a:rPr lang="cs-CZ" sz="1600" kern="1200" dirty="0" smtClean="0"/>
            <a:t>:  </a:t>
          </a:r>
          <a:r>
            <a:rPr lang="cs-CZ" sz="1600" kern="1200" dirty="0" smtClean="0"/>
            <a:t>Podmiňovací způsob</a:t>
          </a:r>
          <a:endParaRPr lang="cs-CZ" sz="1600" kern="1200" dirty="0"/>
        </a:p>
      </dsp:txBody>
      <dsp:txXfrm>
        <a:off x="2016224" y="1209732"/>
        <a:ext cx="5760640" cy="403248"/>
      </dsp:txXfrm>
    </dsp:sp>
    <dsp:sp modelId="{7C8531F2-00DF-4DB1-A6C6-AF46193E1BBF}">
      <dsp:nvSpPr>
        <dsp:cNvPr id="0" name=""/>
        <dsp:cNvSpPr/>
      </dsp:nvSpPr>
      <dsp:spPr>
        <a:xfrm>
          <a:off x="1209735" y="1612981"/>
          <a:ext cx="1612977" cy="161297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16224" y="1612981"/>
          <a:ext cx="5760640" cy="1612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Český jazyk 5.ročník</a:t>
          </a:r>
          <a:endParaRPr lang="cs-CZ" sz="2000" kern="1200" dirty="0"/>
        </a:p>
      </dsp:txBody>
      <dsp:txXfrm>
        <a:off x="2016224" y="1612981"/>
        <a:ext cx="5760640" cy="403244"/>
      </dsp:txXfrm>
    </dsp:sp>
    <dsp:sp modelId="{14E80F71-B028-4CCE-8C5A-7AE67F9A28C6}">
      <dsp:nvSpPr>
        <dsp:cNvPr id="0" name=""/>
        <dsp:cNvSpPr/>
      </dsp:nvSpPr>
      <dsp:spPr>
        <a:xfrm>
          <a:off x="1512168" y="2016225"/>
          <a:ext cx="1008110" cy="100811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16224" y="2016225"/>
          <a:ext cx="5760640" cy="10081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/>
            <a:t>Číslo projektu</a:t>
          </a:r>
          <a:r>
            <a:rPr lang="cs-CZ" sz="2000" kern="1200" dirty="0" smtClean="0"/>
            <a:t>: CZ.1.07/1.4.00/21.1431</a:t>
          </a:r>
          <a:endParaRPr lang="cs-CZ" sz="2000" kern="1200" dirty="0"/>
        </a:p>
      </dsp:txBody>
      <dsp:txXfrm>
        <a:off x="2016224" y="2016225"/>
        <a:ext cx="5760640" cy="403244"/>
      </dsp:txXfrm>
    </dsp:sp>
    <dsp:sp modelId="{1A909E4D-639C-4CB7-A7CE-FC1133FAA37E}">
      <dsp:nvSpPr>
        <dsp:cNvPr id="0" name=""/>
        <dsp:cNvSpPr/>
      </dsp:nvSpPr>
      <dsp:spPr>
        <a:xfrm>
          <a:off x="1814601" y="2419469"/>
          <a:ext cx="403244" cy="40324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16224" y="2419469"/>
          <a:ext cx="5760640" cy="4032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2016224" y="2419469"/>
        <a:ext cx="5760640" cy="4032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BC462F4-52F8-48C6-BC70-70EAC11E9202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3A2381F-61C6-49C6-8236-9E58D81E50F9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7167954"/>
              </p:ext>
            </p:extLst>
          </p:nvPr>
        </p:nvGraphicFramePr>
        <p:xfrm>
          <a:off x="1043608" y="1700808"/>
          <a:ext cx="777686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135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03648" y="476672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23528" y="1412776"/>
            <a:ext cx="8424936" cy="4680520"/>
          </a:xfrm>
          <a:prstGeom prst="rect">
            <a:avLst/>
          </a:prstGeom>
        </p:spPr>
        <p:txBody>
          <a:bodyPr>
            <a:normAutofit/>
          </a:bodyPr>
          <a:lstStyle>
            <a:lvl1pPr marL="365760" indent="-283464" algn="l" rtl="0" eaLnBrk="1" latinLnBrk="0" hangingPunct="1">
              <a:lnSpc>
                <a:spcPct val="100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37744" algn="l" rtl="0" eaLnBrk="1" latinLnBrk="0" hangingPunct="1">
              <a:lnSpc>
                <a:spcPct val="100000"/>
              </a:lnSpc>
              <a:spcBef>
                <a:spcPts val="550"/>
              </a:spcBef>
              <a:buClr>
                <a:schemeClr val="accent1"/>
              </a:buClr>
              <a:buFont typeface="Verdana"/>
              <a:buChar char="◦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86968" indent="-22860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2"/>
              </a:buClr>
              <a:buFont typeface="Wingdings 2"/>
              <a:buChar char="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173736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3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98448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4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0876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5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71907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920240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130552" indent="-182880" algn="l" rtl="0" eaLnBrk="1" latinLnBrk="0" hangingPunct="1">
              <a:lnSpc>
                <a:spcPct val="100000"/>
              </a:lnSpc>
              <a:spcBef>
                <a:spcPct val="20000"/>
              </a:spcBef>
              <a:buClr>
                <a:schemeClr val="accent6"/>
              </a:buClr>
              <a:buFont typeface="Wingdings 2"/>
              <a:buChar char="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sz="2000" dirty="0" smtClean="0"/>
              <a:t>prezentace pro žáky 5.ročníku  ZŠ,  předmět český jazyk</a:t>
            </a:r>
          </a:p>
          <a:p>
            <a:r>
              <a:rPr lang="cs-CZ" sz="2000" dirty="0" smtClean="0"/>
              <a:t>žáci se </a:t>
            </a:r>
            <a:r>
              <a:rPr lang="cs-CZ" sz="2000" dirty="0" smtClean="0"/>
              <a:t>seznamují s tvary podmiňovacího způsobu</a:t>
            </a:r>
          </a:p>
          <a:p>
            <a:r>
              <a:rPr lang="cs-CZ" sz="2000" dirty="0" smtClean="0"/>
              <a:t>na </a:t>
            </a:r>
            <a:r>
              <a:rPr lang="cs-CZ" sz="2000" dirty="0" smtClean="0"/>
              <a:t>interaktivní tabuli žáci </a:t>
            </a:r>
            <a:r>
              <a:rPr lang="cs-CZ" sz="2000" dirty="0" smtClean="0"/>
              <a:t>tvoří a doplňují tvary podmiň. Způsobu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o společné práci píší do sešitů</a:t>
            </a:r>
          </a:p>
          <a:p>
            <a:r>
              <a:rPr lang="cs-CZ" sz="2000" dirty="0"/>
              <a:t>s</a:t>
            </a:r>
            <a:r>
              <a:rPr lang="cs-CZ" sz="2000" dirty="0" smtClean="0"/>
              <a:t>polečná kontrola</a:t>
            </a:r>
            <a:endParaRPr lang="cs-CZ" sz="2000" dirty="0" smtClean="0"/>
          </a:p>
          <a:p>
            <a:r>
              <a:rPr lang="cs-CZ" sz="2000" dirty="0" smtClean="0"/>
              <a:t>na interaktivní tabuli pracují společně, možno vytisknout jako pracovní list</a:t>
            </a:r>
          </a:p>
          <a:p>
            <a:pPr marL="45720" indent="0">
              <a:buFont typeface="Wingdings 2"/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502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55776" y="476672"/>
            <a:ext cx="34730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PODMIŇOVACÍ   ZPŮSOB</a:t>
            </a:r>
            <a:endParaRPr lang="cs-CZ" sz="2400" b="1" u="sng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124744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Slovesa v </a:t>
            </a:r>
            <a:r>
              <a:rPr lang="cs-CZ" sz="2400" dirty="0" smtClean="0"/>
              <a:t>podmiňovacím  </a:t>
            </a:r>
            <a:r>
              <a:rPr lang="cs-CZ" sz="2400" dirty="0" smtClean="0"/>
              <a:t>způsobu vyjadřují děj, který </a:t>
            </a:r>
            <a:r>
              <a:rPr lang="cs-CZ" sz="2400" dirty="0" smtClean="0"/>
              <a:t>by se mohl </a:t>
            </a:r>
            <a:r>
              <a:rPr lang="cs-CZ" sz="2400" dirty="0" smtClean="0"/>
              <a:t>uskutečnit.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Tvary jsou složené.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Skládají se z příčestí činného a zvláštních tvarů slovesa být.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924944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Tvary slovesa být v podmiňovacím způsobu: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70992" y="5301207"/>
            <a:ext cx="5910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Čas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u podmiňovacího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způsobu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zatím neurčuje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!!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92766" y="3411751"/>
            <a:ext cx="492443" cy="146290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2000" dirty="0" smtClean="0"/>
              <a:t>číslo jednotné</a:t>
            </a:r>
            <a:endParaRPr lang="cs-CZ" sz="2000" dirty="0" smtClean="0"/>
          </a:p>
        </p:txBody>
      </p:sp>
      <p:sp>
        <p:nvSpPr>
          <p:cNvPr id="7" name="Obdélník 6"/>
          <p:cNvSpPr/>
          <p:nvPr/>
        </p:nvSpPr>
        <p:spPr>
          <a:xfrm>
            <a:off x="4752020" y="3526923"/>
            <a:ext cx="492443" cy="1352293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2000" dirty="0" smtClean="0"/>
              <a:t>číslo množné</a:t>
            </a:r>
            <a:endParaRPr lang="cs-CZ" sz="2000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1205483" y="3447335"/>
            <a:ext cx="18718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os.  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bych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  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bys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	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44463" y="3526208"/>
            <a:ext cx="256789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os.  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bychom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  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byste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	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024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2864" y="4348484"/>
            <a:ext cx="309655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os.    zeptal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bych se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    z</a:t>
            </a:r>
            <a:r>
              <a:rPr lang="cs-CZ" sz="2400" dirty="0"/>
              <a:t>e</a:t>
            </a:r>
            <a:r>
              <a:rPr lang="cs-CZ" sz="2400" dirty="0" smtClean="0"/>
              <a:t>ptal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bys ses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	  zeptal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 se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6911" y="2696189"/>
            <a:ext cx="270542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os.    přál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bych si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    přál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bys sis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	  přál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 si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980728"/>
            <a:ext cx="246657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os.   spal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bych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   spal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bys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	  spal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44463" y="4272501"/>
            <a:ext cx="35760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os.    zeptali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bychom se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    </a:t>
            </a:r>
            <a:r>
              <a:rPr lang="cs-CZ" sz="2400" dirty="0"/>
              <a:t>z</a:t>
            </a:r>
            <a:r>
              <a:rPr lang="cs-CZ" sz="2400" dirty="0" smtClean="0"/>
              <a:t>eptali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byste se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	  </a:t>
            </a:r>
            <a:r>
              <a:rPr lang="cs-CZ" sz="2400" dirty="0"/>
              <a:t>z</a:t>
            </a:r>
            <a:r>
              <a:rPr lang="cs-CZ" sz="2400" dirty="0" smtClean="0"/>
              <a:t>eptali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 se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11299" y="980728"/>
            <a:ext cx="32491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os.   </a:t>
            </a:r>
            <a:r>
              <a:rPr lang="cs-CZ" sz="2400" dirty="0"/>
              <a:t>s</a:t>
            </a:r>
            <a:r>
              <a:rPr lang="cs-CZ" sz="2400" dirty="0" smtClean="0"/>
              <a:t>pali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bychom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   </a:t>
            </a:r>
            <a:r>
              <a:rPr lang="cs-CZ" sz="2400" dirty="0"/>
              <a:t>s</a:t>
            </a:r>
            <a:r>
              <a:rPr lang="cs-CZ" sz="2400" dirty="0" smtClean="0"/>
              <a:t>pali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byste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	  spali 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11298" y="2696188"/>
            <a:ext cx="36091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os.    </a:t>
            </a:r>
            <a:r>
              <a:rPr lang="cs-CZ" sz="2400" dirty="0"/>
              <a:t>p</a:t>
            </a:r>
            <a:r>
              <a:rPr lang="cs-CZ" sz="2400" dirty="0" smtClean="0"/>
              <a:t>řáli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bychom si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    </a:t>
            </a:r>
            <a:r>
              <a:rPr lang="cs-CZ" sz="2400" dirty="0"/>
              <a:t>p</a:t>
            </a:r>
            <a:r>
              <a:rPr lang="cs-CZ" sz="2400" dirty="0" smtClean="0"/>
              <a:t>řáli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byste si</a:t>
            </a:r>
          </a:p>
          <a:p>
            <a:pPr marL="457200" indent="-457200">
              <a:buAutoNum type="arabicPeriod"/>
            </a:pPr>
            <a:r>
              <a:rPr lang="cs-CZ" sz="2400" dirty="0"/>
              <a:t>o</a:t>
            </a:r>
            <a:r>
              <a:rPr lang="cs-CZ" sz="2400" dirty="0" smtClean="0"/>
              <a:t>s.	  </a:t>
            </a:r>
            <a:r>
              <a:rPr lang="cs-CZ" sz="2400" dirty="0"/>
              <a:t>p</a:t>
            </a:r>
            <a:r>
              <a:rPr lang="cs-CZ" sz="2400" dirty="0" smtClean="0"/>
              <a:t>řáli </a:t>
            </a:r>
            <a:r>
              <a:rPr lang="cs-CZ" sz="24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by si</a:t>
            </a:r>
            <a:endParaRPr lang="cs-CZ" sz="24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0422" y="4143201"/>
            <a:ext cx="492443" cy="146290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2000" dirty="0" smtClean="0"/>
              <a:t>číslo jednotné</a:t>
            </a:r>
            <a:endParaRPr lang="cs-CZ" sz="20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4584377" y="980728"/>
            <a:ext cx="492443" cy="1352293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2000" dirty="0" smtClean="0"/>
              <a:t>číslo množné</a:t>
            </a:r>
            <a:endParaRPr lang="cs-CZ" sz="2000" dirty="0" smtClean="0"/>
          </a:p>
        </p:txBody>
      </p:sp>
      <p:sp>
        <p:nvSpPr>
          <p:cNvPr id="10" name="Obdélník 9"/>
          <p:cNvSpPr/>
          <p:nvPr/>
        </p:nvSpPr>
        <p:spPr>
          <a:xfrm>
            <a:off x="4537225" y="2564904"/>
            <a:ext cx="492443" cy="1352293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2000" dirty="0" smtClean="0"/>
              <a:t>číslo množné</a:t>
            </a:r>
            <a:endParaRPr lang="cs-CZ" sz="2000" dirty="0" smtClean="0"/>
          </a:p>
        </p:txBody>
      </p:sp>
      <p:sp>
        <p:nvSpPr>
          <p:cNvPr id="11" name="Obdélník 10"/>
          <p:cNvSpPr/>
          <p:nvPr/>
        </p:nvSpPr>
        <p:spPr>
          <a:xfrm>
            <a:off x="4584376" y="4196520"/>
            <a:ext cx="492443" cy="1352293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2000" dirty="0" smtClean="0"/>
              <a:t>číslo množné</a:t>
            </a:r>
            <a:endParaRPr lang="cs-CZ" sz="20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210422" y="2564904"/>
            <a:ext cx="492443" cy="146290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2000" dirty="0" smtClean="0"/>
              <a:t>číslo jednotné</a:t>
            </a:r>
            <a:endParaRPr lang="cs-CZ" sz="20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10422" y="980728"/>
            <a:ext cx="492443" cy="146290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2000" dirty="0" smtClean="0"/>
              <a:t>číslo jednotné</a:t>
            </a:r>
            <a:endParaRPr lang="cs-CZ" sz="2000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3067276" y="288171"/>
            <a:ext cx="14157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Příklady</a:t>
            </a:r>
            <a:endParaRPr lang="cs-CZ" sz="2800" b="1" u="sng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4826" y="5805264"/>
            <a:ext cx="48764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Použij jednotlivé tvary ve větách.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811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43568"/>
            <a:ext cx="76258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Doplň správné tvary slovesa být v podmiň. </a:t>
            </a:r>
            <a:r>
              <a:rPr lang="cs-CZ" sz="28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z</a:t>
            </a:r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působu.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576061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 ______  tomu řekli?</a:t>
            </a:r>
          </a:p>
          <a:p>
            <a:r>
              <a:rPr lang="cs-CZ" sz="2400" dirty="0" smtClean="0"/>
              <a:t>Vysvětlil  _______  ten příklad Mirkovi?</a:t>
            </a:r>
          </a:p>
          <a:p>
            <a:r>
              <a:rPr lang="cs-CZ" sz="2400" dirty="0" smtClean="0"/>
              <a:t>Odpověděli ______  nám na všechny dotazy.</a:t>
            </a:r>
          </a:p>
          <a:p>
            <a:r>
              <a:rPr lang="cs-CZ" sz="2400" dirty="0" smtClean="0"/>
              <a:t>To ______  my nikdy neudělali.</a:t>
            </a:r>
          </a:p>
          <a:p>
            <a:r>
              <a:rPr lang="cs-CZ" sz="2400" dirty="0" smtClean="0"/>
              <a:t>Tomu _____ máma nevěřila.</a:t>
            </a:r>
          </a:p>
          <a:p>
            <a:r>
              <a:rPr lang="cs-CZ" sz="2400" dirty="0" smtClean="0"/>
              <a:t>Přečetla _____  to ještě jednou?</a:t>
            </a:r>
          </a:p>
          <a:p>
            <a:r>
              <a:rPr lang="cs-CZ" sz="2400" dirty="0" smtClean="0"/>
              <a:t>Pomohl ____  dědečkovi  přejít silnici?</a:t>
            </a:r>
          </a:p>
          <a:p>
            <a:r>
              <a:rPr lang="cs-CZ" sz="2400" dirty="0" smtClean="0"/>
              <a:t>Šli _____  s námi ven?</a:t>
            </a:r>
          </a:p>
          <a:p>
            <a:r>
              <a:rPr lang="cs-CZ" sz="2400" dirty="0" smtClean="0"/>
              <a:t>Zatančila  ____  sis se mnou?</a:t>
            </a:r>
          </a:p>
          <a:p>
            <a:r>
              <a:rPr lang="cs-CZ" sz="2400" dirty="0" smtClean="0"/>
              <a:t>Předepsal ____  mi léky?</a:t>
            </a:r>
          </a:p>
          <a:p>
            <a:r>
              <a:rPr lang="cs-CZ" sz="2400" dirty="0" smtClean="0"/>
              <a:t>Nesnědli _____ vám celý oběd.</a:t>
            </a:r>
          </a:p>
          <a:p>
            <a:r>
              <a:rPr lang="cs-CZ" sz="2400" dirty="0" smtClean="0"/>
              <a:t>Přijeli ______ v sobotu k nám?</a:t>
            </a:r>
          </a:p>
          <a:p>
            <a:r>
              <a:rPr lang="cs-CZ" sz="2400" dirty="0" smtClean="0"/>
              <a:t>Natřeli ____ nám natěrači okenní rámy?</a:t>
            </a:r>
            <a:endParaRPr lang="cs-CZ" sz="2400" dirty="0"/>
          </a:p>
        </p:txBody>
      </p:sp>
      <p:sp>
        <p:nvSpPr>
          <p:cNvPr id="6" name="Šipka doleva 5"/>
          <p:cNvSpPr/>
          <p:nvPr/>
        </p:nvSpPr>
        <p:spPr>
          <a:xfrm rot="19770521">
            <a:off x="4994002" y="2497857"/>
            <a:ext cx="3889643" cy="2723486"/>
          </a:xfrm>
          <a:prstGeom prst="leftArrow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Napiš celé cvičení do sešitu !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543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43568"/>
            <a:ext cx="13805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Kontrola</a:t>
            </a:r>
            <a:endParaRPr lang="cs-CZ" sz="28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5570564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 </a:t>
            </a:r>
            <a:r>
              <a:rPr lang="cs-CZ" sz="2400" dirty="0" smtClean="0">
                <a:solidFill>
                  <a:srgbClr val="FF0000"/>
                </a:solidFill>
              </a:rPr>
              <a:t>byste</a:t>
            </a:r>
            <a:r>
              <a:rPr lang="cs-CZ" sz="2400" dirty="0" smtClean="0"/>
              <a:t>  tomu řekli?</a:t>
            </a:r>
          </a:p>
          <a:p>
            <a:r>
              <a:rPr lang="cs-CZ" sz="2400" dirty="0" smtClean="0"/>
              <a:t>Vysvětlil  </a:t>
            </a:r>
            <a:r>
              <a:rPr lang="cs-CZ" sz="2400" dirty="0" smtClean="0">
                <a:solidFill>
                  <a:srgbClr val="FF0000"/>
                </a:solidFill>
              </a:rPr>
              <a:t>bys</a:t>
            </a:r>
            <a:r>
              <a:rPr lang="cs-CZ" sz="2400" dirty="0" smtClean="0"/>
              <a:t>  ten příklad Mirkovi?</a:t>
            </a:r>
          </a:p>
          <a:p>
            <a:r>
              <a:rPr lang="cs-CZ" sz="2400" dirty="0" smtClean="0"/>
              <a:t>Odpověděli  </a:t>
            </a:r>
            <a:r>
              <a:rPr lang="cs-CZ" sz="2400" dirty="0" smtClean="0">
                <a:solidFill>
                  <a:srgbClr val="FF0000"/>
                </a:solidFill>
              </a:rPr>
              <a:t>byste</a:t>
            </a:r>
            <a:r>
              <a:rPr lang="cs-CZ" sz="2400" dirty="0" smtClean="0"/>
              <a:t>  nám na všechny dotazy.</a:t>
            </a:r>
          </a:p>
          <a:p>
            <a:r>
              <a:rPr lang="cs-CZ" sz="2400" dirty="0" smtClean="0"/>
              <a:t>To </a:t>
            </a:r>
            <a:r>
              <a:rPr lang="cs-CZ" sz="2400" dirty="0" smtClean="0">
                <a:solidFill>
                  <a:srgbClr val="FF0000"/>
                </a:solidFill>
              </a:rPr>
              <a:t>bychom</a:t>
            </a:r>
            <a:r>
              <a:rPr lang="cs-CZ" sz="2400" dirty="0" smtClean="0"/>
              <a:t>  my nikdy neudělali.</a:t>
            </a:r>
          </a:p>
          <a:p>
            <a:r>
              <a:rPr lang="cs-CZ" sz="2400" dirty="0" smtClean="0"/>
              <a:t>Tomu </a:t>
            </a:r>
            <a:r>
              <a:rPr lang="cs-CZ" sz="2400" dirty="0" smtClean="0">
                <a:solidFill>
                  <a:srgbClr val="FF0000"/>
                </a:solidFill>
              </a:rPr>
              <a:t>by</a:t>
            </a:r>
            <a:r>
              <a:rPr lang="cs-CZ" sz="2400" dirty="0" smtClean="0"/>
              <a:t> máma nevěřila.</a:t>
            </a:r>
          </a:p>
          <a:p>
            <a:r>
              <a:rPr lang="cs-CZ" sz="2400" dirty="0" smtClean="0"/>
              <a:t>Přečetla </a:t>
            </a:r>
            <a:r>
              <a:rPr lang="cs-CZ" sz="2400" dirty="0" smtClean="0">
                <a:solidFill>
                  <a:srgbClr val="FF0000"/>
                </a:solidFill>
              </a:rPr>
              <a:t>bych</a:t>
            </a:r>
            <a:r>
              <a:rPr lang="cs-CZ" sz="2400" dirty="0" smtClean="0"/>
              <a:t>  to ještě jednou?</a:t>
            </a:r>
          </a:p>
          <a:p>
            <a:r>
              <a:rPr lang="cs-CZ" sz="2400" dirty="0" smtClean="0"/>
              <a:t>Pomohl  </a:t>
            </a:r>
            <a:r>
              <a:rPr lang="cs-CZ" sz="2400" dirty="0" smtClean="0">
                <a:solidFill>
                  <a:srgbClr val="FF0000"/>
                </a:solidFill>
              </a:rPr>
              <a:t>bys</a:t>
            </a:r>
            <a:r>
              <a:rPr lang="cs-CZ" sz="2400" dirty="0" smtClean="0"/>
              <a:t>  dědečkovi  přejít silnici?</a:t>
            </a:r>
          </a:p>
          <a:p>
            <a:r>
              <a:rPr lang="cs-CZ" sz="2400" dirty="0" smtClean="0"/>
              <a:t>Šli  </a:t>
            </a:r>
            <a:r>
              <a:rPr lang="cs-CZ" sz="2400" dirty="0" smtClean="0">
                <a:solidFill>
                  <a:srgbClr val="FF0000"/>
                </a:solidFill>
              </a:rPr>
              <a:t>bychom</a:t>
            </a:r>
            <a:r>
              <a:rPr lang="cs-CZ" sz="2400" dirty="0" smtClean="0"/>
              <a:t>  s námi ven?</a:t>
            </a:r>
          </a:p>
          <a:p>
            <a:r>
              <a:rPr lang="cs-CZ" sz="2400" dirty="0" smtClean="0"/>
              <a:t>Zatančila  </a:t>
            </a:r>
            <a:r>
              <a:rPr lang="cs-CZ" sz="2400" dirty="0" smtClean="0">
                <a:solidFill>
                  <a:srgbClr val="FF0000"/>
                </a:solidFill>
              </a:rPr>
              <a:t>by</a:t>
            </a:r>
            <a:r>
              <a:rPr lang="cs-CZ" sz="2400" dirty="0" smtClean="0"/>
              <a:t>  sis se mnou?</a:t>
            </a:r>
          </a:p>
          <a:p>
            <a:r>
              <a:rPr lang="cs-CZ" sz="2400" dirty="0" smtClean="0"/>
              <a:t>Předepsal  </a:t>
            </a:r>
            <a:r>
              <a:rPr lang="cs-CZ" sz="2400" dirty="0" smtClean="0">
                <a:solidFill>
                  <a:srgbClr val="FF0000"/>
                </a:solidFill>
              </a:rPr>
              <a:t>bys</a:t>
            </a:r>
            <a:r>
              <a:rPr lang="cs-CZ" sz="2400" dirty="0" smtClean="0"/>
              <a:t>  mi léky?</a:t>
            </a:r>
          </a:p>
          <a:p>
            <a:r>
              <a:rPr lang="cs-CZ" sz="2400" dirty="0" smtClean="0"/>
              <a:t>Nesnědli </a:t>
            </a:r>
            <a:r>
              <a:rPr lang="cs-CZ" sz="2400" dirty="0" smtClean="0">
                <a:solidFill>
                  <a:srgbClr val="FF0000"/>
                </a:solidFill>
              </a:rPr>
              <a:t>bychom</a:t>
            </a:r>
            <a:r>
              <a:rPr lang="cs-CZ" sz="2400" dirty="0" smtClean="0"/>
              <a:t> vám celý oběd.</a:t>
            </a:r>
          </a:p>
          <a:p>
            <a:r>
              <a:rPr lang="cs-CZ" sz="2400" dirty="0" smtClean="0"/>
              <a:t>Přijeli </a:t>
            </a:r>
            <a:r>
              <a:rPr lang="cs-CZ" sz="2400" dirty="0" smtClean="0">
                <a:solidFill>
                  <a:srgbClr val="FF0000"/>
                </a:solidFill>
              </a:rPr>
              <a:t>byste</a:t>
            </a:r>
            <a:r>
              <a:rPr lang="cs-CZ" sz="2400" dirty="0" smtClean="0"/>
              <a:t> v sobotu k nám?</a:t>
            </a:r>
          </a:p>
          <a:p>
            <a:r>
              <a:rPr lang="cs-CZ" sz="2400" dirty="0" smtClean="0"/>
              <a:t>Natřeli </a:t>
            </a:r>
            <a:r>
              <a:rPr lang="cs-CZ" sz="2400" dirty="0" smtClean="0">
                <a:solidFill>
                  <a:srgbClr val="FF0000"/>
                </a:solidFill>
              </a:rPr>
              <a:t>by</a:t>
            </a:r>
            <a:r>
              <a:rPr lang="cs-CZ" sz="2400" dirty="0" smtClean="0"/>
              <a:t> nám natěrači okenní rámy?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8376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194507" y="692696"/>
            <a:ext cx="6512511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1229665" y="1556792"/>
            <a:ext cx="7056784" cy="3474720"/>
          </a:xfrm>
          <a:prstGeom prst="rect">
            <a:avLst/>
          </a:prstGeom>
        </p:spPr>
        <p:txBody>
          <a:bodyPr/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Učebnice ČJ </a:t>
            </a:r>
            <a:r>
              <a:rPr lang="cs-CZ" sz="2000" dirty="0"/>
              <a:t>pro 5.ročník – </a:t>
            </a:r>
            <a:r>
              <a:rPr lang="cs-CZ" sz="2000" dirty="0" smtClean="0"/>
              <a:t>Nová škola Brno</a:t>
            </a:r>
            <a:endParaRPr lang="cs-CZ" sz="2000" dirty="0"/>
          </a:p>
          <a:p>
            <a:r>
              <a:rPr lang="cs-CZ" sz="2000" dirty="0" smtClean="0"/>
              <a:t>Pracovní </a:t>
            </a:r>
            <a:r>
              <a:rPr lang="cs-CZ" sz="2000" dirty="0"/>
              <a:t>s</a:t>
            </a:r>
            <a:r>
              <a:rPr lang="cs-CZ" sz="2000" dirty="0" smtClean="0"/>
              <a:t>ešit ČJ pro 5.ročník – </a:t>
            </a:r>
            <a:r>
              <a:rPr lang="cs-CZ" sz="2000" dirty="0" smtClean="0"/>
              <a:t>2. </a:t>
            </a:r>
            <a:r>
              <a:rPr lang="cs-CZ" sz="2000" dirty="0" smtClean="0"/>
              <a:t>díl, </a:t>
            </a:r>
            <a:r>
              <a:rPr lang="cs-CZ" sz="2000" dirty="0" smtClean="0"/>
              <a:t>Nová škola Brno</a:t>
            </a:r>
            <a:endParaRPr lang="cs-CZ" sz="2000" dirty="0" smtClean="0"/>
          </a:p>
          <a:p>
            <a:r>
              <a:rPr lang="cs-CZ" sz="2000" dirty="0" smtClean="0"/>
              <a:t>Vlastní </a:t>
            </a:r>
            <a:r>
              <a:rPr lang="cs-CZ" sz="2000" dirty="0" smtClean="0"/>
              <a:t>tvorba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0708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50</TotalTime>
  <Words>415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BBB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6</cp:revision>
  <dcterms:created xsi:type="dcterms:W3CDTF">2013-06-25T21:23:59Z</dcterms:created>
  <dcterms:modified xsi:type="dcterms:W3CDTF">2013-06-25T22:14:39Z</dcterms:modified>
</cp:coreProperties>
</file>