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2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4" qsCatId="3D" csTypeId="urn:microsoft.com/office/officeart/2005/8/colors/accent4_1" csCatId="accent4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400" dirty="0" smtClean="0"/>
            <a:t>Název školy:  ZŠ a MŠ, Police nad Metují, okres Náchod</a:t>
          </a:r>
          <a:endParaRPr lang="cs-CZ" sz="14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Jana Šulcová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400" dirty="0"/>
            <a:t>Název : </a:t>
          </a:r>
          <a:r>
            <a:rPr lang="cs-CZ" sz="1400" b="1" dirty="0" smtClean="0"/>
            <a:t>VY_32_INOVACE_4A_20 </a:t>
          </a:r>
          <a:r>
            <a:rPr lang="cs-CZ" sz="1400" dirty="0" smtClean="0"/>
            <a:t>Téma:  Několikanásobný  podmět</a:t>
          </a:r>
          <a:endParaRPr lang="cs-CZ" sz="14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 Český jazyk 5. </a:t>
          </a:r>
          <a:r>
            <a:rPr lang="cs-CZ" smtClean="0"/>
            <a:t>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  <dgm:t>
        <a:bodyPr/>
        <a:lstStyle/>
        <a:p>
          <a:endParaRPr lang="cs-CZ"/>
        </a:p>
      </dgm:t>
    </dgm:pt>
    <dgm:pt modelId="{5BDA8D49-C64C-4FDF-ACCF-171444A32B21}" type="pres">
      <dgm:prSet presAssocID="{0C6E1E16-08A6-4B86-AB9F-749A7749D4C9}" presName="circle2" presStyleLbl="node1" presStyleIdx="1" presStyleCnt="7"/>
      <dgm:spPr/>
      <dgm:t>
        <a:bodyPr/>
        <a:lstStyle/>
        <a:p>
          <a:endParaRPr lang="cs-CZ"/>
        </a:p>
      </dgm:t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  <dgm:t>
        <a:bodyPr/>
        <a:lstStyle/>
        <a:p>
          <a:endParaRPr lang="cs-CZ"/>
        </a:p>
      </dgm:t>
    </dgm:pt>
    <dgm:pt modelId="{4A11C032-4DF2-44E5-8C80-1286B3D4B133}" type="pres">
      <dgm:prSet presAssocID="{FBBFC3EA-9D9D-4F3A-BEA6-9C2C0E46BF20}" presName="circle3" presStyleLbl="node1" presStyleIdx="2" presStyleCnt="7"/>
      <dgm:spPr/>
      <dgm:t>
        <a:bodyPr/>
        <a:lstStyle/>
        <a:p>
          <a:endParaRPr lang="cs-CZ"/>
        </a:p>
      </dgm:t>
    </dgm:pt>
    <dgm:pt modelId="{601CDFA2-8205-4060-95D5-B0A001D0D0E3}" type="pres">
      <dgm:prSet presAssocID="{FBBFC3EA-9D9D-4F3A-BEA6-9C2C0E46BF20}" presName="rect3" presStyleLbl="alignAcc1" presStyleIdx="2" presStyleCnt="7" custScaleX="93856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  <dgm:t>
        <a:bodyPr/>
        <a:lstStyle/>
        <a:p>
          <a:endParaRPr lang="cs-CZ"/>
        </a:p>
      </dgm:t>
    </dgm:pt>
    <dgm:pt modelId="{BB3828A8-1683-43A3-8BCA-2995B7EAE8F3}" type="pres">
      <dgm:prSet presAssocID="{019433A1-1324-4DE1-9E6F-32B851095F74}" presName="circle4" presStyleLbl="node1" presStyleIdx="3" presStyleCnt="7"/>
      <dgm:spPr/>
      <dgm:t>
        <a:bodyPr/>
        <a:lstStyle/>
        <a:p>
          <a:endParaRPr lang="cs-CZ"/>
        </a:p>
      </dgm:t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  <dgm:t>
        <a:bodyPr/>
        <a:lstStyle/>
        <a:p>
          <a:endParaRPr lang="cs-CZ"/>
        </a:p>
      </dgm:t>
    </dgm:pt>
    <dgm:pt modelId="{7C8531F2-00DF-4DB1-A6C6-AF46193E1BBF}" type="pres">
      <dgm:prSet presAssocID="{C73C7642-F245-4585-8F88-243F9FAEF6CA}" presName="circle5" presStyleLbl="node1" presStyleIdx="4" presStyleCnt="7"/>
      <dgm:spPr/>
      <dgm:t>
        <a:bodyPr/>
        <a:lstStyle/>
        <a:p>
          <a:endParaRPr lang="cs-CZ"/>
        </a:p>
      </dgm:t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  <dgm:t>
        <a:bodyPr/>
        <a:lstStyle/>
        <a:p>
          <a:endParaRPr lang="cs-CZ"/>
        </a:p>
      </dgm:t>
    </dgm:pt>
    <dgm:pt modelId="{14E80F71-B028-4CCE-8C5A-7AE67F9A28C6}" type="pres">
      <dgm:prSet presAssocID="{EBC41103-E2E5-4D48-9B4B-425520D3D098}" presName="circle6" presStyleLbl="node1" presStyleIdx="5" presStyleCnt="7"/>
      <dgm:spPr/>
      <dgm:t>
        <a:bodyPr/>
        <a:lstStyle/>
        <a:p>
          <a:endParaRPr lang="cs-CZ"/>
        </a:p>
      </dgm:t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  <dgm:t>
        <a:bodyPr/>
        <a:lstStyle/>
        <a:p>
          <a:endParaRPr lang="cs-CZ"/>
        </a:p>
      </dgm:t>
    </dgm:pt>
    <dgm:pt modelId="{1A909E4D-639C-4CB7-A7CE-FC1133FAA37E}" type="pres">
      <dgm:prSet presAssocID="{9F18DD90-522E-4A06-9EDB-3FF7C7EB6637}" presName="circle7" presStyleLbl="node1" presStyleIdx="6" presStyleCnt="7"/>
      <dgm:spPr/>
      <dgm:t>
        <a:bodyPr/>
        <a:lstStyle/>
        <a:p>
          <a:endParaRPr lang="cs-CZ"/>
        </a:p>
      </dgm:t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C4B498E7-7B9F-413F-8F9A-A312C17B70D4}" type="presOf" srcId="{C73C7642-F245-4585-8F88-243F9FAEF6CA}" destId="{0E0F4EFC-82FA-4EC4-801E-BC2F931EC339}" srcOrd="1" destOrd="0" presId="urn:microsoft.com/office/officeart/2005/8/layout/target3"/>
    <dgm:cxn modelId="{A2AC22CA-98B6-4194-B815-0A3880A95E84}" type="presOf" srcId="{019433A1-1324-4DE1-9E6F-32B851095F74}" destId="{83FE2C4A-F11C-43B1-9923-1AFAA3244381}" srcOrd="1" destOrd="0" presId="urn:microsoft.com/office/officeart/2005/8/layout/target3"/>
    <dgm:cxn modelId="{E9E6AA97-4F5A-4FA3-80E9-DB3C470600D0}" type="presOf" srcId="{019433A1-1324-4DE1-9E6F-32B851095F74}" destId="{CC1D5B29-8413-4412-9F6D-55E531B84639}" srcOrd="0" destOrd="0" presId="urn:microsoft.com/office/officeart/2005/8/layout/target3"/>
    <dgm:cxn modelId="{503C685A-151E-4479-8173-0EAA59DD885C}" type="presOf" srcId="{445C7998-7549-48B0-BD68-D4F0167F02E5}" destId="{BC35EE03-4121-4EF9-923D-7CB6D30D358D}" srcOrd="0" destOrd="0" presId="urn:microsoft.com/office/officeart/2005/8/layout/target3"/>
    <dgm:cxn modelId="{D28B63C6-E572-4BE1-8243-01823D96B300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E01957F9-3830-43AD-B1CE-20C768DAC80B}" type="presOf" srcId="{0C6E1E16-08A6-4B86-AB9F-749A7749D4C9}" destId="{B7652895-8F40-40B1-8BC2-AD2A1592E4B6}" srcOrd="1" destOrd="0" presId="urn:microsoft.com/office/officeart/2005/8/layout/target3"/>
    <dgm:cxn modelId="{0D9CD92D-B870-4A3C-AA1A-14F283AA23BF}" type="presOf" srcId="{445C7998-7549-48B0-BD68-D4F0167F02E5}" destId="{4D19AB04-24FA-40C2-B203-52AE3D15E171}" srcOrd="1" destOrd="0" presId="urn:microsoft.com/office/officeart/2005/8/layout/target3"/>
    <dgm:cxn modelId="{A91E6080-3137-4761-AA7F-B2FF4467EABA}" type="presOf" srcId="{C73C7642-F245-4585-8F88-243F9FAEF6CA}" destId="{304CA11A-E17E-4999-A128-C72BF543B20D}" srcOrd="0" destOrd="0" presId="urn:microsoft.com/office/officeart/2005/8/layout/target3"/>
    <dgm:cxn modelId="{754C6DF9-E400-486E-AE80-4A3463D216F6}" type="presOf" srcId="{9F18DD90-522E-4A06-9EDB-3FF7C7EB6637}" destId="{932F2F5B-E5E6-4E00-9503-10413FFBA7E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914EE5D0-A450-4489-A408-859434875AD6}" type="presOf" srcId="{EBC41103-E2E5-4D48-9B4B-425520D3D098}" destId="{D3CEBA79-51F7-49AC-8104-9DE2B978BFF4}" srcOrd="1" destOrd="0" presId="urn:microsoft.com/office/officeart/2005/8/layout/target3"/>
    <dgm:cxn modelId="{A36A66DA-ADD7-4A9F-B6C3-C9635CB20A4B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68EAF1B-BB71-45C9-A6DD-163F5231F7B3}" type="presOf" srcId="{FBBFC3EA-9D9D-4F3A-BEA6-9C2C0E46BF20}" destId="{3F478621-DC04-4E99-8ED0-6EF817E39D41}" srcOrd="1" destOrd="0" presId="urn:microsoft.com/office/officeart/2005/8/layout/target3"/>
    <dgm:cxn modelId="{42B9ACC3-7B1E-42A2-B088-10ECB010314C}" type="presOf" srcId="{EBC41103-E2E5-4D48-9B4B-425520D3D098}" destId="{F732C171-B6A8-40AC-BE86-9061B3C3D3B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486F9EC-65F2-4DD2-8625-3480CCFD28E0}" type="presOf" srcId="{9F18DD90-522E-4A06-9EDB-3FF7C7EB6637}" destId="{D102FEF8-6917-41D2-AE5D-914C1EA8F84A}" srcOrd="0" destOrd="0" presId="urn:microsoft.com/office/officeart/2005/8/layout/target3"/>
    <dgm:cxn modelId="{1F610181-2DAE-4CE4-959F-2C46821C8F03}" type="presOf" srcId="{0C6E1E16-08A6-4B86-AB9F-749A7749D4C9}" destId="{D8344A4C-A59C-418B-AE84-1CF03F62012F}" srcOrd="0" destOrd="0" presId="urn:microsoft.com/office/officeart/2005/8/layout/target3"/>
    <dgm:cxn modelId="{1B5C9347-87A9-4D42-AB00-336CA20EF8A3}" type="presParOf" srcId="{71045F8C-00FA-488E-A7BD-E2E6753D979D}" destId="{3577EC6B-C980-4F34-8C69-4365E7B8FC8C}" srcOrd="0" destOrd="0" presId="urn:microsoft.com/office/officeart/2005/8/layout/target3"/>
    <dgm:cxn modelId="{7A652512-2949-42A1-BEB3-873C305551ED}" type="presParOf" srcId="{71045F8C-00FA-488E-A7BD-E2E6753D979D}" destId="{6940EB87-DC1D-4BC3-9408-9AC2E1FFC039}" srcOrd="1" destOrd="0" presId="urn:microsoft.com/office/officeart/2005/8/layout/target3"/>
    <dgm:cxn modelId="{E852576D-820A-4E11-B461-7ED5B9053C26}" type="presParOf" srcId="{71045F8C-00FA-488E-A7BD-E2E6753D979D}" destId="{BC35EE03-4121-4EF9-923D-7CB6D30D358D}" srcOrd="2" destOrd="0" presId="urn:microsoft.com/office/officeart/2005/8/layout/target3"/>
    <dgm:cxn modelId="{AEA32563-055C-4CC5-B35F-FCA91C00A493}" type="presParOf" srcId="{71045F8C-00FA-488E-A7BD-E2E6753D979D}" destId="{D3840DFA-901C-4049-8AB2-27AC2BA34540}" srcOrd="3" destOrd="0" presId="urn:microsoft.com/office/officeart/2005/8/layout/target3"/>
    <dgm:cxn modelId="{D45038FB-57E5-4AEF-AA38-A21F22FC5D18}" type="presParOf" srcId="{71045F8C-00FA-488E-A7BD-E2E6753D979D}" destId="{5BDA8D49-C64C-4FDF-ACCF-171444A32B21}" srcOrd="4" destOrd="0" presId="urn:microsoft.com/office/officeart/2005/8/layout/target3"/>
    <dgm:cxn modelId="{00F53C5B-24A2-4550-AEA7-429AF16FEBD0}" type="presParOf" srcId="{71045F8C-00FA-488E-A7BD-E2E6753D979D}" destId="{D8344A4C-A59C-418B-AE84-1CF03F62012F}" srcOrd="5" destOrd="0" presId="urn:microsoft.com/office/officeart/2005/8/layout/target3"/>
    <dgm:cxn modelId="{9451D90C-E637-42F5-A509-E6A3058EC8CF}" type="presParOf" srcId="{71045F8C-00FA-488E-A7BD-E2E6753D979D}" destId="{57DDA582-354B-4295-AE97-083B34E96D1A}" srcOrd="6" destOrd="0" presId="urn:microsoft.com/office/officeart/2005/8/layout/target3"/>
    <dgm:cxn modelId="{447FD63F-6B69-49F1-939D-8A7B0A8B93FA}" type="presParOf" srcId="{71045F8C-00FA-488E-A7BD-E2E6753D979D}" destId="{4A11C032-4DF2-44E5-8C80-1286B3D4B133}" srcOrd="7" destOrd="0" presId="urn:microsoft.com/office/officeart/2005/8/layout/target3"/>
    <dgm:cxn modelId="{33E9E85F-B785-4D67-ADB8-3FBFC7F1F200}" type="presParOf" srcId="{71045F8C-00FA-488E-A7BD-E2E6753D979D}" destId="{601CDFA2-8205-4060-95D5-B0A001D0D0E3}" srcOrd="8" destOrd="0" presId="urn:microsoft.com/office/officeart/2005/8/layout/target3"/>
    <dgm:cxn modelId="{40505977-8DB3-4267-9FEC-E0BE6054B8D9}" type="presParOf" srcId="{71045F8C-00FA-488E-A7BD-E2E6753D979D}" destId="{EA95FEE9-5F68-48C7-93BB-0F8C419DA96D}" srcOrd="9" destOrd="0" presId="urn:microsoft.com/office/officeart/2005/8/layout/target3"/>
    <dgm:cxn modelId="{E6C56601-4470-4234-9420-39B3950F4AF6}" type="presParOf" srcId="{71045F8C-00FA-488E-A7BD-E2E6753D979D}" destId="{BB3828A8-1683-43A3-8BCA-2995B7EAE8F3}" srcOrd="10" destOrd="0" presId="urn:microsoft.com/office/officeart/2005/8/layout/target3"/>
    <dgm:cxn modelId="{54AFAA0E-D902-44D0-AE93-7059DE5792D0}" type="presParOf" srcId="{71045F8C-00FA-488E-A7BD-E2E6753D979D}" destId="{CC1D5B29-8413-4412-9F6D-55E531B84639}" srcOrd="11" destOrd="0" presId="urn:microsoft.com/office/officeart/2005/8/layout/target3"/>
    <dgm:cxn modelId="{4D622541-EA19-45C8-AAB4-1EFA3932095E}" type="presParOf" srcId="{71045F8C-00FA-488E-A7BD-E2E6753D979D}" destId="{AEEDACE7-4427-455B-A155-2C3381828BD7}" srcOrd="12" destOrd="0" presId="urn:microsoft.com/office/officeart/2005/8/layout/target3"/>
    <dgm:cxn modelId="{A63D1269-7275-4FC8-9A8B-77B679BD634C}" type="presParOf" srcId="{71045F8C-00FA-488E-A7BD-E2E6753D979D}" destId="{7C8531F2-00DF-4DB1-A6C6-AF46193E1BBF}" srcOrd="13" destOrd="0" presId="urn:microsoft.com/office/officeart/2005/8/layout/target3"/>
    <dgm:cxn modelId="{31DAB96F-2378-4A39-869F-3E6CFFC3F965}" type="presParOf" srcId="{71045F8C-00FA-488E-A7BD-E2E6753D979D}" destId="{304CA11A-E17E-4999-A128-C72BF543B20D}" srcOrd="14" destOrd="0" presId="urn:microsoft.com/office/officeart/2005/8/layout/target3"/>
    <dgm:cxn modelId="{4DCF9FA6-55B9-49A1-AC99-9476DD0E11DF}" type="presParOf" srcId="{71045F8C-00FA-488E-A7BD-E2E6753D979D}" destId="{C67EF5F7-B425-49AF-82F9-2446588ED851}" srcOrd="15" destOrd="0" presId="urn:microsoft.com/office/officeart/2005/8/layout/target3"/>
    <dgm:cxn modelId="{28520677-73C6-4AF8-B2DE-28D5CAE3C1F4}" type="presParOf" srcId="{71045F8C-00FA-488E-A7BD-E2E6753D979D}" destId="{14E80F71-B028-4CCE-8C5A-7AE67F9A28C6}" srcOrd="16" destOrd="0" presId="urn:microsoft.com/office/officeart/2005/8/layout/target3"/>
    <dgm:cxn modelId="{4A73775E-7A28-4380-B9EF-D0F91841A5D3}" type="presParOf" srcId="{71045F8C-00FA-488E-A7BD-E2E6753D979D}" destId="{F732C171-B6A8-40AC-BE86-9061B3C3D3B8}" srcOrd="17" destOrd="0" presId="urn:microsoft.com/office/officeart/2005/8/layout/target3"/>
    <dgm:cxn modelId="{7082704D-FF03-4791-8CF3-C9BF06586C9F}" type="presParOf" srcId="{71045F8C-00FA-488E-A7BD-E2E6753D979D}" destId="{D8C5187E-68B6-4E2E-86D0-57087190219B}" srcOrd="18" destOrd="0" presId="urn:microsoft.com/office/officeart/2005/8/layout/target3"/>
    <dgm:cxn modelId="{95FC7584-86B0-4392-AAAE-3E77DE5A02D0}" type="presParOf" srcId="{71045F8C-00FA-488E-A7BD-E2E6753D979D}" destId="{1A909E4D-639C-4CB7-A7CE-FC1133FAA37E}" srcOrd="19" destOrd="0" presId="urn:microsoft.com/office/officeart/2005/8/layout/target3"/>
    <dgm:cxn modelId="{12E8D839-A682-4699-A6B9-C18ABDBF85C5}" type="presParOf" srcId="{71045F8C-00FA-488E-A7BD-E2E6753D979D}" destId="{D102FEF8-6917-41D2-AE5D-914C1EA8F84A}" srcOrd="20" destOrd="0" presId="urn:microsoft.com/office/officeart/2005/8/layout/target3"/>
    <dgm:cxn modelId="{466D8CE3-FB48-47CA-8FDE-58D2E7F9E220}" type="presParOf" srcId="{71045F8C-00FA-488E-A7BD-E2E6753D979D}" destId="{4D19AB04-24FA-40C2-B203-52AE3D15E171}" srcOrd="21" destOrd="0" presId="urn:microsoft.com/office/officeart/2005/8/layout/target3"/>
    <dgm:cxn modelId="{20EEC2BB-DBCC-45D2-98EB-BFEDE128349B}" type="presParOf" srcId="{71045F8C-00FA-488E-A7BD-E2E6753D979D}" destId="{B7652895-8F40-40B1-8BC2-AD2A1592E4B6}" srcOrd="22" destOrd="0" presId="urn:microsoft.com/office/officeart/2005/8/layout/target3"/>
    <dgm:cxn modelId="{A1EAA97F-E3DF-4631-86E6-D578B44F15D6}" type="presParOf" srcId="{71045F8C-00FA-488E-A7BD-E2E6753D979D}" destId="{3F478621-DC04-4E99-8ED0-6EF817E39D41}" srcOrd="23" destOrd="0" presId="urn:microsoft.com/office/officeart/2005/8/layout/target3"/>
    <dgm:cxn modelId="{09B0290E-F76A-42AC-81EA-A306666797CF}" type="presParOf" srcId="{71045F8C-00FA-488E-A7BD-E2E6753D979D}" destId="{83FE2C4A-F11C-43B1-9923-1AFAA3244381}" srcOrd="24" destOrd="0" presId="urn:microsoft.com/office/officeart/2005/8/layout/target3"/>
    <dgm:cxn modelId="{51ED8332-0BD1-489E-9DB6-BDBFA080991C}" type="presParOf" srcId="{71045F8C-00FA-488E-A7BD-E2E6753D979D}" destId="{0E0F4EFC-82FA-4EC4-801E-BC2F931EC339}" srcOrd="25" destOrd="0" presId="urn:microsoft.com/office/officeart/2005/8/layout/target3"/>
    <dgm:cxn modelId="{62B57CD5-782C-4D57-AABD-E27DEE0E4646}" type="presParOf" srcId="{71045F8C-00FA-488E-A7BD-E2E6753D979D}" destId="{D3CEBA79-51F7-49AC-8104-9DE2B978BFF4}" srcOrd="26" destOrd="0" presId="urn:microsoft.com/office/officeart/2005/8/layout/target3"/>
    <dgm:cxn modelId="{F1E0041A-CFD3-4C64-B248-6D9402D603F9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5328592" cy="4032447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 ZŠ a MŠ, Police nad Metují, okres Náchod</a:t>
          </a:r>
          <a:endParaRPr lang="cs-CZ" sz="1400" kern="1200" dirty="0"/>
        </a:p>
      </dsp:txBody>
      <dsp:txXfrm>
        <a:off x="2016223" y="0"/>
        <a:ext cx="5328592" cy="403244"/>
      </dsp:txXfrm>
    </dsp:sp>
    <dsp:sp modelId="{5BDA8D49-C64C-4FDF-ACCF-171444A32B21}">
      <dsp:nvSpPr>
        <dsp:cNvPr id="0" name=""/>
        <dsp:cNvSpPr/>
      </dsp:nvSpPr>
      <dsp:spPr>
        <a:xfrm>
          <a:off x="302433" y="403244"/>
          <a:ext cx="3427581" cy="3427581"/>
        </a:xfrm>
        <a:prstGeom prst="pie">
          <a:avLst>
            <a:gd name="adj1" fmla="val 54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16223" y="403244"/>
          <a:ext cx="5328592" cy="3427581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16223" y="403244"/>
        <a:ext cx="5328592" cy="403244"/>
      </dsp:txXfrm>
    </dsp:sp>
    <dsp:sp modelId="{4A11C032-4DF2-44E5-8C80-1286B3D4B133}">
      <dsp:nvSpPr>
        <dsp:cNvPr id="0" name=""/>
        <dsp:cNvSpPr/>
      </dsp:nvSpPr>
      <dsp:spPr>
        <a:xfrm>
          <a:off x="604866" y="806488"/>
          <a:ext cx="2822714" cy="2822714"/>
        </a:xfrm>
        <a:prstGeom prst="pie">
          <a:avLst>
            <a:gd name="adj1" fmla="val 54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179918" y="806488"/>
          <a:ext cx="5001203" cy="2822714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Jana Šulcová</a:t>
          </a:r>
          <a:endParaRPr lang="cs-CZ" sz="1800" kern="1200" dirty="0"/>
        </a:p>
      </dsp:txBody>
      <dsp:txXfrm>
        <a:off x="2179918" y="806488"/>
        <a:ext cx="5001203" cy="403244"/>
      </dsp:txXfrm>
    </dsp:sp>
    <dsp:sp modelId="{BB3828A8-1683-43A3-8BCA-2995B7EAE8F3}">
      <dsp:nvSpPr>
        <dsp:cNvPr id="0" name=""/>
        <dsp:cNvSpPr/>
      </dsp:nvSpPr>
      <dsp:spPr>
        <a:xfrm>
          <a:off x="907299" y="1209732"/>
          <a:ext cx="2217848" cy="2217848"/>
        </a:xfrm>
        <a:prstGeom prst="pie">
          <a:avLst>
            <a:gd name="adj1" fmla="val 54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16223" y="1209732"/>
          <a:ext cx="5328592" cy="2217848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b="1" kern="1200" dirty="0" smtClean="0"/>
            <a:t>VY_32_INOVACE_4A_20 </a:t>
          </a:r>
          <a:r>
            <a:rPr lang="cs-CZ" sz="1400" kern="1200" dirty="0" smtClean="0"/>
            <a:t>Téma:  Několikanásobný  podmět</a:t>
          </a:r>
          <a:endParaRPr lang="cs-CZ" sz="1400" kern="1200" dirty="0"/>
        </a:p>
      </dsp:txBody>
      <dsp:txXfrm>
        <a:off x="2016223" y="1209732"/>
        <a:ext cx="5328592" cy="403248"/>
      </dsp:txXfrm>
    </dsp:sp>
    <dsp:sp modelId="{7C8531F2-00DF-4DB1-A6C6-AF46193E1BBF}">
      <dsp:nvSpPr>
        <dsp:cNvPr id="0" name=""/>
        <dsp:cNvSpPr/>
      </dsp:nvSpPr>
      <dsp:spPr>
        <a:xfrm>
          <a:off x="1209735" y="1612981"/>
          <a:ext cx="1612977" cy="1612977"/>
        </a:xfrm>
        <a:prstGeom prst="pie">
          <a:avLst>
            <a:gd name="adj1" fmla="val 54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16223" y="1612981"/>
          <a:ext cx="5328592" cy="1612977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 Český jazyk 5. </a:t>
          </a:r>
          <a:r>
            <a:rPr lang="cs-CZ" sz="1800" kern="1200" smtClean="0"/>
            <a:t>ročník</a:t>
          </a:r>
          <a:endParaRPr lang="cs-CZ" sz="1800" kern="1200" dirty="0"/>
        </a:p>
      </dsp:txBody>
      <dsp:txXfrm>
        <a:off x="2016223" y="1612981"/>
        <a:ext cx="5328592" cy="403244"/>
      </dsp:txXfrm>
    </dsp:sp>
    <dsp:sp modelId="{14E80F71-B028-4CCE-8C5A-7AE67F9A28C6}">
      <dsp:nvSpPr>
        <dsp:cNvPr id="0" name=""/>
        <dsp:cNvSpPr/>
      </dsp:nvSpPr>
      <dsp:spPr>
        <a:xfrm>
          <a:off x="1512168" y="2016225"/>
          <a:ext cx="1008110" cy="1008110"/>
        </a:xfrm>
        <a:prstGeom prst="pie">
          <a:avLst>
            <a:gd name="adj1" fmla="val 54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16223" y="2016225"/>
          <a:ext cx="5328592" cy="1008110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16223" y="2016225"/>
        <a:ext cx="5328592" cy="403244"/>
      </dsp:txXfrm>
    </dsp:sp>
    <dsp:sp modelId="{1A909E4D-639C-4CB7-A7CE-FC1133FAA37E}">
      <dsp:nvSpPr>
        <dsp:cNvPr id="0" name=""/>
        <dsp:cNvSpPr/>
      </dsp:nvSpPr>
      <dsp:spPr>
        <a:xfrm>
          <a:off x="1814601" y="2419469"/>
          <a:ext cx="403244" cy="403244"/>
        </a:xfrm>
        <a:prstGeom prst="pie">
          <a:avLst>
            <a:gd name="adj1" fmla="val 54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16223" y="2419469"/>
          <a:ext cx="5328592" cy="403244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16223" y="2419469"/>
        <a:ext cx="5328592" cy="4032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A0E95-9345-4565-A58F-B6EA065BD6F8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19BD9-309D-4B55-9CD5-8F2C2FE76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693431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A0E95-9345-4565-A58F-B6EA065BD6F8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19BD9-309D-4B55-9CD5-8F2C2FE76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52208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A0E95-9345-4565-A58F-B6EA065BD6F8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19BD9-309D-4B55-9CD5-8F2C2FE76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86912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A0E95-9345-4565-A58F-B6EA065BD6F8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19BD9-309D-4B55-9CD5-8F2C2FE76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1032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A0E95-9345-4565-A58F-B6EA065BD6F8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19BD9-309D-4B55-9CD5-8F2C2FE76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79568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A0E95-9345-4565-A58F-B6EA065BD6F8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19BD9-309D-4B55-9CD5-8F2C2FE76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0730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A0E95-9345-4565-A58F-B6EA065BD6F8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19BD9-309D-4B55-9CD5-8F2C2FE76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59325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A0E95-9345-4565-A58F-B6EA065BD6F8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19BD9-309D-4B55-9CD5-8F2C2FE76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501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A0E95-9345-4565-A58F-B6EA065BD6F8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19BD9-309D-4B55-9CD5-8F2C2FE76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3050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A0E95-9345-4565-A58F-B6EA065BD6F8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19BD9-309D-4B55-9CD5-8F2C2FE76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05406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A0E95-9345-4565-A58F-B6EA065BD6F8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19BD9-309D-4B55-9CD5-8F2C2FE76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075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FA0E95-9345-4565-A58F-B6EA065BD6F8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719BD9-309D-4B55-9CD5-8F2C2FE76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009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863791716"/>
              </p:ext>
            </p:extLst>
          </p:nvPr>
        </p:nvGraphicFramePr>
        <p:xfrm>
          <a:off x="1043608" y="1700808"/>
          <a:ext cx="7344816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5540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476672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424936" cy="468052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2000" dirty="0" smtClean="0"/>
              <a:t>prezentace </a:t>
            </a:r>
            <a:r>
              <a:rPr lang="cs-CZ" sz="2000" dirty="0"/>
              <a:t>pro žáky </a:t>
            </a:r>
            <a:r>
              <a:rPr lang="cs-CZ" sz="2000" dirty="0" smtClean="0"/>
              <a:t>5.ročníku  ZŠ,  předmět český jazyk</a:t>
            </a:r>
            <a:endParaRPr lang="cs-CZ" sz="2000" dirty="0"/>
          </a:p>
          <a:p>
            <a:r>
              <a:rPr lang="cs-CZ" sz="2000" dirty="0" smtClean="0"/>
              <a:t>žáci procvičují shodu podmětu s několikanásobným podmětem</a:t>
            </a:r>
          </a:p>
          <a:p>
            <a:r>
              <a:rPr lang="cs-CZ" sz="2000" dirty="0" smtClean="0"/>
              <a:t>z </a:t>
            </a:r>
            <a:r>
              <a:rPr lang="cs-CZ" sz="2000" dirty="0"/>
              <a:t>interaktivní </a:t>
            </a:r>
            <a:r>
              <a:rPr lang="cs-CZ" sz="2000" dirty="0" smtClean="0"/>
              <a:t>tabule opisují na lístky papíru</a:t>
            </a:r>
          </a:p>
          <a:p>
            <a:r>
              <a:rPr lang="cs-CZ" sz="2000" dirty="0" smtClean="0"/>
              <a:t>na </a:t>
            </a:r>
            <a:r>
              <a:rPr lang="cs-CZ" sz="2000" dirty="0"/>
              <a:t>interaktivní tabuli </a:t>
            </a:r>
            <a:r>
              <a:rPr lang="cs-CZ" sz="2000" dirty="0" smtClean="0"/>
              <a:t>kontrolují svoji práci</a:t>
            </a:r>
          </a:p>
          <a:p>
            <a:r>
              <a:rPr lang="cs-CZ" sz="2000" dirty="0"/>
              <a:t>na interaktivní tabuli </a:t>
            </a:r>
            <a:r>
              <a:rPr lang="cs-CZ" sz="2000" dirty="0" smtClean="0"/>
              <a:t>mohou podtrhávat a spojovat</a:t>
            </a:r>
          </a:p>
          <a:p>
            <a:r>
              <a:rPr lang="cs-CZ" sz="2000" dirty="0" smtClean="0"/>
              <a:t>možno vytisknout jako pracovní list</a:t>
            </a:r>
            <a:endParaRPr lang="cs-CZ" sz="2000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6938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764705"/>
            <a:ext cx="741682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1.   Opiš  jednotlivá spojení na papír (pod sebe):</a:t>
            </a:r>
          </a:p>
          <a:p>
            <a:r>
              <a:rPr lang="cs-CZ" sz="2400" dirty="0" smtClean="0"/>
              <a:t>sova </a:t>
            </a:r>
            <a:r>
              <a:rPr lang="cs-CZ" sz="2400" dirty="0"/>
              <a:t>a sojka</a:t>
            </a:r>
          </a:p>
          <a:p>
            <a:r>
              <a:rPr lang="cs-CZ" sz="2400" dirty="0"/>
              <a:t>zobat zrní</a:t>
            </a:r>
          </a:p>
          <a:p>
            <a:r>
              <a:rPr lang="cs-CZ" sz="2400" dirty="0"/>
              <a:t>slepice, kohout a kuře</a:t>
            </a:r>
          </a:p>
          <a:p>
            <a:r>
              <a:rPr lang="cs-CZ" sz="2400" dirty="0"/>
              <a:t>nakupovat šaty</a:t>
            </a:r>
          </a:p>
          <a:p>
            <a:r>
              <a:rPr lang="cs-CZ" sz="2400" dirty="0"/>
              <a:t>kůň, kobyla a hříbě</a:t>
            </a:r>
          </a:p>
          <a:p>
            <a:r>
              <a:rPr lang="cs-CZ" sz="2400" dirty="0"/>
              <a:t>sedět na větvích</a:t>
            </a:r>
          </a:p>
          <a:p>
            <a:r>
              <a:rPr lang="cs-CZ" sz="2400" dirty="0"/>
              <a:t>klaun a kouzelník</a:t>
            </a:r>
          </a:p>
          <a:p>
            <a:r>
              <a:rPr lang="cs-CZ" sz="2400" dirty="0"/>
              <a:t>zlomit se</a:t>
            </a:r>
          </a:p>
          <a:p>
            <a:r>
              <a:rPr lang="cs-CZ" sz="2400" dirty="0"/>
              <a:t>matka a dcera</a:t>
            </a:r>
          </a:p>
          <a:p>
            <a:r>
              <a:rPr lang="cs-CZ" sz="2400" dirty="0"/>
              <a:t>pást se v ohradě</a:t>
            </a:r>
          </a:p>
          <a:p>
            <a:r>
              <a:rPr lang="cs-CZ" sz="2400" dirty="0"/>
              <a:t>veslo a bidlo</a:t>
            </a:r>
          </a:p>
          <a:p>
            <a:r>
              <a:rPr lang="cs-CZ" sz="2400" dirty="0"/>
              <a:t>vyjet z nádraží</a:t>
            </a:r>
          </a:p>
          <a:p>
            <a:r>
              <a:rPr lang="cs-CZ" sz="2400" dirty="0"/>
              <a:t>vlak, autobus a trolejbus</a:t>
            </a:r>
          </a:p>
          <a:p>
            <a:r>
              <a:rPr lang="cs-CZ" sz="2400" dirty="0"/>
              <a:t>bavit publikum</a:t>
            </a:r>
          </a:p>
        </p:txBody>
      </p:sp>
      <p:pic>
        <p:nvPicPr>
          <p:cNvPr id="1026" name="Picture 2" descr="C:\Users\Sulcova\AppData\Local\Microsoft\Windows\Temporary Internet Files\Content.IE5\ZFV1VTOH\MM90028379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124744"/>
            <a:ext cx="981447" cy="953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ulcova\AppData\Local\Microsoft\Windows\Temporary Internet Files\Content.IE5\GFX26123\MC9000562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041240"/>
            <a:ext cx="1815084" cy="1364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ulcova\AppData\Local\Microsoft\Windows\Temporary Internet Files\Content.IE5\ZFV1VTOH\MC9002378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9135" y="3140968"/>
            <a:ext cx="126498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ulcova\AppData\Local\Microsoft\Windows\Temporary Internet Files\Content.IE5\DU32TWRJ\MC9000304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6930" y="3553486"/>
            <a:ext cx="1136368" cy="1948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ulcova\AppData\Local\Microsoft\Windows\Temporary Internet Files\Content.IE5\ZFV1VTOH\MC900436378[2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2151" y="436510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4683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6712"/>
            <a:ext cx="8234434" cy="49859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2. Rozstříhej na jednotlivé proužky.</a:t>
            </a:r>
          </a:p>
          <a:p>
            <a:endParaRPr lang="cs-CZ" sz="1100" dirty="0" smtClean="0">
              <a:solidFill>
                <a:srgbClr val="FF0000"/>
              </a:solidFill>
            </a:endParaRPr>
          </a:p>
          <a:p>
            <a:r>
              <a:rPr lang="cs-CZ" sz="2600" dirty="0" smtClean="0">
                <a:solidFill>
                  <a:srgbClr val="FF0000"/>
                </a:solidFill>
              </a:rPr>
              <a:t>3. Rozděl na dvě skupiny:</a:t>
            </a:r>
          </a:p>
          <a:p>
            <a:r>
              <a:rPr lang="cs-CZ" sz="2600" dirty="0">
                <a:solidFill>
                  <a:srgbClr val="FF0000"/>
                </a:solidFill>
              </a:rPr>
              <a:t> </a:t>
            </a:r>
            <a:r>
              <a:rPr lang="cs-CZ" sz="2600" dirty="0" smtClean="0">
                <a:solidFill>
                  <a:srgbClr val="FF0000"/>
                </a:solidFill>
              </a:rPr>
              <a:t>          .  několikanásobný podmět</a:t>
            </a:r>
          </a:p>
          <a:p>
            <a:r>
              <a:rPr lang="cs-CZ" sz="2600" dirty="0">
                <a:solidFill>
                  <a:srgbClr val="FF0000"/>
                </a:solidFill>
              </a:rPr>
              <a:t> </a:t>
            </a:r>
            <a:r>
              <a:rPr lang="cs-CZ" sz="2600" dirty="0" smtClean="0">
                <a:solidFill>
                  <a:srgbClr val="FF0000"/>
                </a:solidFill>
              </a:rPr>
              <a:t>          .  přísudek</a:t>
            </a:r>
          </a:p>
          <a:p>
            <a:endParaRPr lang="cs-CZ" sz="1100" dirty="0" smtClean="0">
              <a:solidFill>
                <a:srgbClr val="FF0000"/>
              </a:solidFill>
            </a:endParaRPr>
          </a:p>
          <a:p>
            <a:r>
              <a:rPr lang="cs-CZ" sz="2600" dirty="0" smtClean="0">
                <a:solidFill>
                  <a:srgbClr val="FF0000"/>
                </a:solidFill>
              </a:rPr>
              <a:t>4. Lístečky s několika násobným podmětem vybarvi červeně</a:t>
            </a:r>
          </a:p>
          <a:p>
            <a:endParaRPr lang="cs-CZ" sz="1100" dirty="0" smtClean="0">
              <a:solidFill>
                <a:srgbClr val="FF0000"/>
              </a:solidFill>
            </a:endParaRPr>
          </a:p>
          <a:p>
            <a:r>
              <a:rPr lang="cs-CZ" sz="2600" dirty="0" smtClean="0">
                <a:solidFill>
                  <a:srgbClr val="FF0000"/>
                </a:solidFill>
              </a:rPr>
              <a:t>5. Lístečky s přísudkem vybarvi modře</a:t>
            </a:r>
          </a:p>
          <a:p>
            <a:endParaRPr lang="cs-CZ" sz="1100" dirty="0" smtClean="0">
              <a:solidFill>
                <a:srgbClr val="FF0000"/>
              </a:solidFill>
            </a:endParaRPr>
          </a:p>
          <a:p>
            <a:r>
              <a:rPr lang="cs-CZ" sz="2600" dirty="0" smtClean="0">
                <a:solidFill>
                  <a:srgbClr val="FF0000"/>
                </a:solidFill>
              </a:rPr>
              <a:t>6. Spojuj lístečky k sobě tak, aby vznikly smysluplné věty</a:t>
            </a:r>
          </a:p>
          <a:p>
            <a:endParaRPr lang="cs-CZ" sz="1100" dirty="0" smtClean="0">
              <a:solidFill>
                <a:srgbClr val="FF0000"/>
              </a:solidFill>
            </a:endParaRPr>
          </a:p>
          <a:p>
            <a:r>
              <a:rPr lang="cs-CZ" sz="2600" dirty="0" smtClean="0">
                <a:solidFill>
                  <a:srgbClr val="FF0000"/>
                </a:solidFill>
              </a:rPr>
              <a:t>7. Přísudek převeď do minulého času</a:t>
            </a:r>
          </a:p>
          <a:p>
            <a:endParaRPr lang="cs-CZ" sz="1100" dirty="0" smtClean="0">
              <a:solidFill>
                <a:srgbClr val="FF0000"/>
              </a:solidFill>
            </a:endParaRPr>
          </a:p>
          <a:p>
            <a:r>
              <a:rPr lang="cs-CZ" sz="2600" dirty="0" smtClean="0">
                <a:solidFill>
                  <a:srgbClr val="FF0000"/>
                </a:solidFill>
              </a:rPr>
              <a:t>8. Věty napiš do sešitu – pozor na správné i/y v přísudku</a:t>
            </a:r>
          </a:p>
          <a:p>
            <a:endParaRPr lang="cs-CZ" dirty="0"/>
          </a:p>
        </p:txBody>
      </p:sp>
      <p:pic>
        <p:nvPicPr>
          <p:cNvPr id="2051" name="Picture 3" descr="C:\Users\Sulcova\AppData\Local\Microsoft\Windows\Temporary Internet Files\Content.IE5\ZFV1VTOH\MC9004136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782772">
            <a:off x="5538561" y="317054"/>
            <a:ext cx="2674200" cy="2431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5717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Překontroluj si úkol číslo 4. a 5.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sova a sojka</a:t>
            </a:r>
          </a:p>
          <a:p>
            <a:r>
              <a:rPr lang="cs-CZ" dirty="0" smtClean="0"/>
              <a:t>slepice, kohout a kuře</a:t>
            </a:r>
          </a:p>
          <a:p>
            <a:r>
              <a:rPr lang="cs-CZ" dirty="0" smtClean="0"/>
              <a:t>kůň, kobyla a hříbě</a:t>
            </a:r>
          </a:p>
          <a:p>
            <a:r>
              <a:rPr lang="cs-CZ" dirty="0" smtClean="0"/>
              <a:t>klaun a kouzelník</a:t>
            </a:r>
          </a:p>
          <a:p>
            <a:r>
              <a:rPr lang="cs-CZ" dirty="0" smtClean="0"/>
              <a:t>matka a dcera</a:t>
            </a:r>
          </a:p>
          <a:p>
            <a:r>
              <a:rPr lang="cs-CZ" dirty="0" smtClean="0"/>
              <a:t>veslo a bidlo</a:t>
            </a:r>
          </a:p>
          <a:p>
            <a:r>
              <a:rPr lang="cs-CZ" dirty="0" smtClean="0"/>
              <a:t>vlak, autobus a trolejbus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zobat zrní</a:t>
            </a:r>
          </a:p>
          <a:p>
            <a:r>
              <a:rPr lang="cs-CZ" dirty="0" smtClean="0"/>
              <a:t>nakupovat šaty</a:t>
            </a:r>
          </a:p>
          <a:p>
            <a:r>
              <a:rPr lang="cs-CZ" dirty="0" smtClean="0"/>
              <a:t>sedět na větvích</a:t>
            </a:r>
          </a:p>
          <a:p>
            <a:r>
              <a:rPr lang="cs-CZ" dirty="0" smtClean="0"/>
              <a:t>zlomit se</a:t>
            </a:r>
          </a:p>
          <a:p>
            <a:r>
              <a:rPr lang="cs-CZ" dirty="0" smtClean="0"/>
              <a:t>pást se v ohradě</a:t>
            </a:r>
          </a:p>
          <a:p>
            <a:r>
              <a:rPr lang="cs-CZ" dirty="0" smtClean="0"/>
              <a:t>vyjet z nádraží</a:t>
            </a:r>
          </a:p>
          <a:p>
            <a:r>
              <a:rPr lang="cs-CZ" dirty="0" smtClean="0"/>
              <a:t>bavit publikum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868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Překontroluj si úkol číslo 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sova a sojka ……………………</a:t>
            </a:r>
          </a:p>
          <a:p>
            <a:pPr marL="0" indent="0">
              <a:buNone/>
            </a:pPr>
            <a:r>
              <a:rPr lang="cs-CZ" dirty="0" smtClean="0"/>
              <a:t>slepice, kohout a kuře …….</a:t>
            </a:r>
          </a:p>
          <a:p>
            <a:pPr marL="0" indent="0">
              <a:buNone/>
            </a:pPr>
            <a:r>
              <a:rPr lang="cs-CZ" dirty="0" smtClean="0"/>
              <a:t>kůň, kobyla a hříbě …………</a:t>
            </a:r>
          </a:p>
          <a:p>
            <a:pPr marL="0" indent="0">
              <a:buNone/>
            </a:pPr>
            <a:r>
              <a:rPr lang="cs-CZ" dirty="0" smtClean="0"/>
              <a:t>klaun a kouzelník ……………</a:t>
            </a:r>
          </a:p>
          <a:p>
            <a:pPr marL="0" indent="0">
              <a:buNone/>
            </a:pPr>
            <a:r>
              <a:rPr lang="cs-CZ" dirty="0" smtClean="0"/>
              <a:t>matka a dcera …………………</a:t>
            </a:r>
          </a:p>
          <a:p>
            <a:pPr marL="0" indent="0">
              <a:buNone/>
            </a:pPr>
            <a:r>
              <a:rPr lang="cs-CZ" dirty="0" smtClean="0"/>
              <a:t>veslo a bidlo ……………………</a:t>
            </a:r>
          </a:p>
          <a:p>
            <a:pPr marL="0" indent="0">
              <a:buNone/>
            </a:pPr>
            <a:r>
              <a:rPr lang="cs-CZ" dirty="0" smtClean="0"/>
              <a:t>vlak, autobus a trolejbus ..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sedět na větvích</a:t>
            </a:r>
          </a:p>
          <a:p>
            <a:pPr marL="0" indent="0">
              <a:buNone/>
            </a:pPr>
            <a:r>
              <a:rPr lang="cs-CZ" dirty="0" smtClean="0"/>
              <a:t>zobat zrní</a:t>
            </a:r>
          </a:p>
          <a:p>
            <a:pPr marL="0" indent="0">
              <a:buNone/>
            </a:pPr>
            <a:r>
              <a:rPr lang="cs-CZ" dirty="0" smtClean="0"/>
              <a:t>pást se v ohradě</a:t>
            </a:r>
          </a:p>
          <a:p>
            <a:pPr marL="0" indent="0">
              <a:buNone/>
            </a:pPr>
            <a:r>
              <a:rPr lang="cs-CZ" dirty="0" smtClean="0"/>
              <a:t>bavit publikum</a:t>
            </a:r>
          </a:p>
          <a:p>
            <a:pPr marL="0" indent="0">
              <a:buNone/>
            </a:pPr>
            <a:r>
              <a:rPr lang="cs-CZ" dirty="0" smtClean="0"/>
              <a:t>nakupovat šaty</a:t>
            </a:r>
          </a:p>
          <a:p>
            <a:pPr marL="0" indent="0">
              <a:buNone/>
            </a:pPr>
            <a:r>
              <a:rPr lang="cs-CZ" dirty="0" smtClean="0"/>
              <a:t>zlomit se</a:t>
            </a:r>
          </a:p>
          <a:p>
            <a:pPr marL="0" indent="0">
              <a:buNone/>
            </a:pPr>
            <a:r>
              <a:rPr lang="cs-CZ" dirty="0" smtClean="0"/>
              <a:t>vyjet z nádraží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70087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331640" y="476671"/>
            <a:ext cx="619708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/>
              <a:t>Překontroluj si úkol číslo </a:t>
            </a:r>
            <a:r>
              <a:rPr lang="cs-CZ" sz="4400" dirty="0" smtClean="0"/>
              <a:t>8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1340768"/>
            <a:ext cx="6165342" cy="36625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Sova a sojka seděl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 na větvi.</a:t>
            </a:r>
            <a:endParaRPr lang="cs-CZ" sz="2000" dirty="0" smtClean="0"/>
          </a:p>
          <a:p>
            <a:r>
              <a:rPr lang="cs-CZ" sz="2800" dirty="0" smtClean="0"/>
              <a:t>Slepice, kohout a kuře zobal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 zrní.</a:t>
            </a:r>
          </a:p>
          <a:p>
            <a:r>
              <a:rPr lang="cs-CZ" sz="2800" dirty="0" smtClean="0"/>
              <a:t>Kůň, kobyla a hříbě se pásl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 v ohradě.</a:t>
            </a:r>
          </a:p>
          <a:p>
            <a:r>
              <a:rPr lang="cs-CZ" sz="2800" dirty="0" smtClean="0"/>
              <a:t>Klaun a kouzelník bavil</a:t>
            </a:r>
            <a:r>
              <a:rPr lang="cs-CZ" sz="2800" b="1" dirty="0" smtClean="0">
                <a:solidFill>
                  <a:srgbClr val="FF0000"/>
                </a:solidFill>
              </a:rPr>
              <a:t>i </a:t>
            </a:r>
            <a:r>
              <a:rPr lang="cs-CZ" sz="2800" dirty="0" smtClean="0"/>
              <a:t>publikum.</a:t>
            </a:r>
          </a:p>
          <a:p>
            <a:r>
              <a:rPr lang="cs-CZ" sz="2800" dirty="0" smtClean="0"/>
              <a:t>Matka a dcera nakupoval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 šaty.</a:t>
            </a:r>
          </a:p>
          <a:p>
            <a:r>
              <a:rPr lang="cs-CZ" sz="2800" dirty="0" smtClean="0"/>
              <a:t>Vesla a bidla se zlomil</a:t>
            </a:r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Vlak, autobus a trolejbus vyjel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 z nádraží.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5003309"/>
            <a:ext cx="49657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Odůvodni psaní i/y v přísudku.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22815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861048"/>
            <a:ext cx="8136904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Prohlédni si obrázky.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Najdi slovo z obrázku ve větě.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Podtrhni ta slova.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Věty s podtrženými slovy napiš za domácí cvičení. Použij však vhodná přídavná jména a věty rozviň.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764704"/>
            <a:ext cx="37640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Zadání domácího cvičení</a:t>
            </a:r>
            <a:endParaRPr lang="cs-CZ" sz="2800" u="sng" dirty="0"/>
          </a:p>
        </p:txBody>
      </p:sp>
      <p:pic>
        <p:nvPicPr>
          <p:cNvPr id="4" name="Picture 2" descr="C:\Users\Sulcova\AppData\Local\Microsoft\Windows\Temporary Internet Files\Content.IE5\GFX26123\MC9000304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520" y="1556792"/>
            <a:ext cx="1000071" cy="1714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Sulcova\AppData\Local\Microsoft\Windows\Temporary Internet Files\Content.IE5\1GAVRHRV\MP9003994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3564" y="1764735"/>
            <a:ext cx="1203961" cy="1505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Sulcova\AppData\Local\Microsoft\Windows\Temporary Internet Files\Content.IE5\ZFV1VTOH\MC90043637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9620" y="166014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Sulcova\AppData\Local\Microsoft\Windows\Temporary Internet Files\Content.IE5\1GAVRHRV\MC9003056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764735"/>
            <a:ext cx="1774850" cy="1524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9047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04664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6400800" cy="347472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2000" dirty="0"/>
              <a:t>Obrázky </a:t>
            </a:r>
            <a:r>
              <a:rPr lang="cs-CZ" sz="2000"/>
              <a:t>galerie </a:t>
            </a:r>
            <a:r>
              <a:rPr lang="cs-CZ" sz="2000" smtClean="0"/>
              <a:t>www.office.microsoft.com</a:t>
            </a:r>
            <a:endParaRPr lang="cs-CZ" sz="2000" dirty="0"/>
          </a:p>
          <a:p>
            <a:r>
              <a:rPr lang="cs-CZ" sz="2000" dirty="0" smtClean="0"/>
              <a:t>Učebnice 5. ročník, Nová škola Brno</a:t>
            </a:r>
            <a:endParaRPr lang="cs-CZ" sz="2000" dirty="0"/>
          </a:p>
          <a:p>
            <a:r>
              <a:rPr lang="cs-CZ" sz="2000" dirty="0" smtClean="0"/>
              <a:t>Vlastní tvorba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18784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931</TotalTime>
  <Words>400</Words>
  <Application>Microsoft Office PowerPoint</Application>
  <PresentationFormat>Předvádění na obrazovce (4:3)</PresentationFormat>
  <Paragraphs>96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Překontroluj si úkol číslo 4. a 5.</vt:lpstr>
      <vt:lpstr>Překontroluj si úkol číslo 6.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Šulcová</dc:creator>
  <cp:lastModifiedBy>jitka</cp:lastModifiedBy>
  <cp:revision>14</cp:revision>
  <dcterms:created xsi:type="dcterms:W3CDTF">2013-06-10T07:23:10Z</dcterms:created>
  <dcterms:modified xsi:type="dcterms:W3CDTF">2013-11-05T14:57:26Z</dcterms:modified>
</cp:coreProperties>
</file>