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62" r:id="rId6"/>
    <p:sldId id="263" r:id="rId7"/>
    <p:sldId id="264" r:id="rId8"/>
    <p:sldId id="267" r:id="rId9"/>
    <p:sldId id="269" r:id="rId10"/>
    <p:sldId id="270" r:id="rId11"/>
    <p:sldId id="271" r:id="rId12"/>
    <p:sldId id="272" r:id="rId13"/>
    <p:sldId id="268" r:id="rId14"/>
    <p:sldId id="273" r:id="rId15"/>
    <p:sldId id="274" r:id="rId16"/>
    <p:sldId id="276" r:id="rId17"/>
    <p:sldId id="265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3000" r="-14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889CA5-72C2-412F-9EDC-2C763F1FE861}" type="datetimeFigureOut">
              <a:rPr lang="cs-CZ" smtClean="0"/>
              <a:pPr/>
              <a:t>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216AD8-6FCD-4FCF-B3D7-0BAA94C07A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Francis_Scott_Fitzgeral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Francis_Scott_Fitzgeral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prehravac.rozhlas.cz/audio/1043389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prehravac.rozhlas.cz/audio/1043389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VHU_YWV3e4" TargetMode="External"/><Relationship Id="rId2" Type="http://schemas.openxmlformats.org/officeDocument/2006/relationships/hyperlink" Target="http://www.youtube.com/watch?v=C2N1f0z5zwA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stmoderna" TargetMode="External"/><Relationship Id="rId2" Type="http://schemas.openxmlformats.org/officeDocument/2006/relationships/hyperlink" Target="http://prehravac.rozhlas.cz/audio/288905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sfd.cz/film/293006-velky-gatsby/" TargetMode="Externa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stmoderna" TargetMode="External"/><Relationship Id="rId2" Type="http://schemas.openxmlformats.org/officeDocument/2006/relationships/hyperlink" Target="http://prehravac.rozhlas.cz/audio/2889058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bor-dila.cz/norske-drevo-rozbor-dila-k-maturite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_Scott_Fitzgerald_Signature.svg" TargetMode="External"/><Relationship Id="rId7" Type="http://schemas.openxmlformats.org/officeDocument/2006/relationships/hyperlink" Target="http://commons.wikimedia.org/wiki/File:F_Scott_Fitzgerald_1921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._Scott_Fitzgerald,_1921.png" TargetMode="External"/><Relationship Id="rId5" Type="http://schemas.openxmlformats.org/officeDocument/2006/relationships/hyperlink" Target="http://commons.wikimedia.org/wiki/File:Zelda_Fitzgerald,_1922.png" TargetMode="External"/><Relationship Id="rId4" Type="http://schemas.openxmlformats.org/officeDocument/2006/relationships/hyperlink" Target="http://commons.wikimedia.org/wiki/File:F_Scott_Fitzerald_and_wife_Zelda_at_Dellwoo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hnutý roh 1"/>
          <p:cNvSpPr/>
          <p:nvPr/>
        </p:nvSpPr>
        <p:spPr bwMode="auto">
          <a:xfrm>
            <a:off x="357158" y="1643050"/>
            <a:ext cx="8572560" cy="3643338"/>
          </a:xfrm>
          <a:prstGeom prst="foldedCorner">
            <a:avLst/>
          </a:prstGeo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3810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školy: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Číslo projektu: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VY_12_INOVACE_1B_12_F. S. Fitzgerald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Téma sady: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Datum vzniku: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listopad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2013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  <p:pic>
        <p:nvPicPr>
          <p:cNvPr id="4" name="Picture 5" descr="GYMLOVO_logo BRV"/>
          <p:cNvPicPr/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143372" y="142852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857356" y="5572140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501122" cy="5715040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ve 4. ročníku. Slouží k maturitnímu opakování.</a:t>
            </a:r>
          </a:p>
          <a:p>
            <a:pPr lvl="0"/>
            <a:r>
              <a:rPr lang="cs-CZ" sz="9600" dirty="0" smtClean="0"/>
              <a:t>Prezentace </a:t>
            </a:r>
            <a:r>
              <a:rPr lang="cs-CZ" sz="9600" dirty="0"/>
              <a:t>seznamuje žáky </a:t>
            </a:r>
            <a:r>
              <a:rPr lang="cs-CZ" sz="9600" dirty="0" smtClean="0"/>
              <a:t>s tvorbou F. S. </a:t>
            </a:r>
            <a:r>
              <a:rPr lang="cs-CZ" sz="9600" dirty="0" err="1" smtClean="0"/>
              <a:t>Fitzgeralda</a:t>
            </a:r>
            <a:r>
              <a:rPr lang="cs-CZ" sz="9600" dirty="0" smtClean="0"/>
              <a:t>.</a:t>
            </a:r>
            <a:endParaRPr lang="cs-CZ" sz="9600" dirty="0"/>
          </a:p>
          <a:p>
            <a:pPr lvl="0"/>
            <a:r>
              <a:rPr lang="cs-CZ" sz="9600" dirty="0"/>
              <a:t>Směřuje k rozvoji čtenářské a informační gramotnosti žáků.</a:t>
            </a:r>
            <a:endParaRPr lang="cs-CZ" sz="7200" dirty="0"/>
          </a:p>
          <a:p>
            <a:pPr lvl="0"/>
            <a:r>
              <a:rPr lang="cs-CZ" sz="9600" dirty="0"/>
              <a:t>Žáci si jej bedlivě prostudují a následně vypracují odpovědi na přiložené otázky a </a:t>
            </a:r>
            <a:r>
              <a:rPr lang="cs-CZ" sz="9600" dirty="0" smtClean="0"/>
              <a:t>úkoly (doma si předem vyslechnou nahrávky a zhlédnou ukázky z filmů).</a:t>
            </a:r>
            <a:endParaRPr lang="cs-CZ" sz="9600" dirty="0"/>
          </a:p>
          <a:p>
            <a:pPr lvl="0"/>
            <a:r>
              <a:rPr lang="cs-CZ" sz="9600" dirty="0" smtClean="0"/>
              <a:t>Snímek 3 – objeví se datace a podpis autora (vzrůst).</a:t>
            </a:r>
          </a:p>
          <a:p>
            <a:pPr lvl="0"/>
            <a:r>
              <a:rPr lang="cs-CZ" sz="9600" dirty="0" smtClean="0"/>
              <a:t>Snímek 8 – správné odpovědi při poklepu myší (jména postav).</a:t>
            </a:r>
          </a:p>
          <a:p>
            <a:pPr lvl="0"/>
            <a:r>
              <a:rPr lang="cs-CZ" sz="9600" dirty="0" smtClean="0"/>
              <a:t>Snímek 10 – při poklepu myší zčervená správná odpověď.</a:t>
            </a:r>
          </a:p>
          <a:p>
            <a:pPr lvl="0"/>
            <a:r>
              <a:rPr lang="cs-CZ" sz="9600" dirty="0" smtClean="0"/>
              <a:t>Snímek 13 – otázky se objeví při poklepu myší (rolování zleva).</a:t>
            </a:r>
          </a:p>
          <a:p>
            <a:pPr lvl="0"/>
            <a:r>
              <a:rPr lang="cs-CZ" sz="9600" dirty="0" smtClean="0"/>
              <a:t>Snímek 16 – řešení úkolu vyjede při poklepu myší. </a:t>
            </a:r>
          </a:p>
          <a:p>
            <a:pPr lvl="0"/>
            <a:r>
              <a:rPr lang="cs-CZ" sz="9600" dirty="0" smtClean="0"/>
              <a:t>Animace přechodů stejná u všech snímků – automaticky.</a:t>
            </a:r>
          </a:p>
          <a:p>
            <a:pPr lvl="0">
              <a:buNone/>
            </a:pP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2143140" cy="500066"/>
          </a:xfrm>
          <a:gradFill>
            <a:gsLst>
              <a:gs pos="2700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Monotype Corsiva" pitchFamily="66" charset="0"/>
              </a:rPr>
              <a:t>Anotace:</a:t>
            </a:r>
            <a:endParaRPr lang="cs-CZ" sz="4000" b="1" dirty="0">
              <a:solidFill>
                <a:schemeClr val="tx1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The-Great-Gatsby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 flipH="1">
            <a:off x="5072066" y="3667546"/>
            <a:ext cx="4411579" cy="3190454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5143504" y="714356"/>
            <a:ext cx="312688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Francis</a:t>
            </a:r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Scott</a:t>
            </a:r>
            <a:endParaRPr lang="cs-CZ" sz="4400" b="1" dirty="0" smtClean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4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Fitzgerald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29256" y="2285992"/>
            <a:ext cx="2720617" cy="707886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 cmpd="sng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1896 - 1940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Obrázek 4" descr="586px-F_Scott_Fitzgerald_Signature_svg.pn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2500298" y="5572140"/>
            <a:ext cx="3071834" cy="107986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1670" y="3286124"/>
            <a:ext cx="6858048" cy="928694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 w="2540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Životopis – práce s odkazem</a:t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http://cs.wikipedia.org/wiki/Francis_Scott_Fitzgerald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4572008"/>
            <a:ext cx="8229600" cy="1900238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6000000" scaled="0"/>
            <a:tileRect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Přečtěte si text a vypracujte odpovědi na otázky. 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bývá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označován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Ke které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generaci je řazen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jeho román byl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vydán až posmrtně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 práci se věnoval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mimo spisovatelství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457200" indent="-457200">
              <a:buAutoNum type="alphaLcParenR"/>
            </a:pP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F_Scott_Fitzerald_and_wife_Zelda_at_Dellwoo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5074" y="150598"/>
            <a:ext cx="2000264" cy="2891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1670" y="3286124"/>
            <a:ext cx="6858048" cy="928694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 w="2540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Životopis – práce s odkazem</a:t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http://cs.wikipedia.org/wiki/Francis_Scott_Fitzgerald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4572008"/>
            <a:ext cx="8229600" cy="1900238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6000000" scaled="0"/>
            <a:tileRect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Přečtěte si text a vypracujte odpovědi na otázky. 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tzv. jazzového věku; tzv. ztracená generace.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Posmrtně byl vydán jeho román  Poslední magnát.</a:t>
            </a:r>
          </a:p>
          <a:p>
            <a:pPr marL="457200" indent="-457200">
              <a:buFont typeface="Arial" pitchFamily="34" charset="0"/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Scénárista a novinář (</a:t>
            </a:r>
            <a:r>
              <a:rPr lang="cs-CZ" sz="2400" dirty="0" smtClean="0"/>
              <a:t>příspěvky do </a:t>
            </a:r>
            <a:r>
              <a:rPr lang="cs-CZ" sz="2400" i="1" dirty="0" smtClean="0"/>
              <a:t>Saturday Evening Post)</a:t>
            </a:r>
            <a:r>
              <a:rPr lang="cs-CZ" sz="2400" dirty="0" smtClean="0"/>
              <a:t>.</a:t>
            </a:r>
          </a:p>
          <a:p>
            <a:pPr marL="457200" indent="-457200">
              <a:buAutoNum type="alphaLcParenR"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lphaLcParenR"/>
            </a:pP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F_Scott_Fitzerald_and_wife_Zelda_at_Dellwoo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7950" y="357166"/>
            <a:ext cx="1857388" cy="26853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06" cy="654032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1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429684" cy="5357850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400000" scaled="0"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 Váš obličej je mi povědomý,“ řekl zdvořile, ,,Nebyl jste za války u Třetí divize?“</a:t>
            </a:r>
          </a:p>
          <a:p>
            <a:pPr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 Ano, byl. Byl jsem u 9. kulometného praporu.“</a:t>
            </a:r>
          </a:p>
          <a:p>
            <a:pPr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 Já jsem byl u Sedmého pěšího až do června 1918. Věděl jsem, že jsem Vás už někde viděl.“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Hovořili jsme chvilku o jakýchsi vlhkých, šedivých vesničkách ve Francii.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Zřejmě bydlel někde nablízku, neboť mi řekl, že si právě koupil kluzák a že ho 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ráno vyzkouší.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,,Chcete jet se mnou, kamaráde? Jen u břehu podél Průlivu.“ 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 V kolik?“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 Jak se Vám to nejlépe hodí.“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jsem měl na jazyku, že se ho zeptám, jak se jmenuje. (…)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okamžik se na mě podíval, jako by neporozuměl.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 Já jsem Gatsby,“ řekl najednou. 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,,Cože?“ vykřikl jsem. ,,Ach, promiňte!“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 Myslel jsem, že to víte. Obávám se, že nejsem moc dobrý hostitel.“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9124" y="357166"/>
            <a:ext cx="4214842" cy="646331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Interpretujte text.Určete vypravěče, kompozici i jazyk  výňatku. Zasaďte do kontextu celého díla.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06" cy="654032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Řešení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572560" cy="5357850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400000" scaled="0"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Ich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-forma (hovořili jsme …); vypravěč Nick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Caraway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Spisovný jazyk ve formě </a:t>
            </a:r>
          </a:p>
          <a:p>
            <a:pPr algn="just"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dialogů mezi ním a Gatsbym, oba prožili 1. sv. válku (odkaz ke ztracené gen.).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Uvozovací věty (např. řekl zdvořile, řekl najednou aj.), v ukázce je častá přímá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řeč  zaznamenaná na samostatné řádky dle hovořících postav příběhu.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Nick  se stává Gatsbyho novým sousedem, přijíždí na Východ, aby obchodoval s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cennými papíry na burze. Je bratrancem Daisy, do které je Gatsby zamilován. 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Nick se postupně seznamuje také  s dalšími  místními obyvateli – golfistkou </a:t>
            </a:r>
          </a:p>
          <a:p>
            <a:pPr>
              <a:buNone/>
            </a:pP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Jordan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Bakerovou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(je do ní zamilován), navštěvuje Gatsbyho velkolepé večírky,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spřátelí se s ním a dozvídá se i něco o jeho minulosti. Pomůže G. setkat se s  D.</a:t>
            </a:r>
          </a:p>
          <a:p>
            <a:pPr>
              <a:buNone/>
            </a:pP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Daisyn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muž Tom má v NY také milenku, ale přesto nesnáší dobře nevěru své 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manželky. Pravda o vztazích vyjde najevo a rozčilená Daisy odjede s  Gatsbym v 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autě domů a náhodou srazí Tomovu milenku Myrtle. Její manžel auto 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topuje a v domnění, že je G. vrahem, jej v bazéně zastřelí. Na Gatsbyho pohřbu </a:t>
            </a:r>
          </a:p>
          <a:p>
            <a:pPr>
              <a:buNone/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objeví pouze Nick a jeho otec … Daisy i další známí z  G. večírků zde chybí.</a:t>
            </a:r>
          </a:p>
          <a:p>
            <a:pPr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buNone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buNone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29124" y="357166"/>
            <a:ext cx="4214842" cy="646331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Interpretujte text.Určete vypravěče, kompozici i jazyk  výňatku. Zasaďte do kontextu celého díla.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06" cy="654032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Výchozí text 2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285860"/>
            <a:ext cx="8572560" cy="5357850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400000" scaled="0"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………………………. - postava vytvořená na základě charakteru autorovy ženy Zeldy. Nickova 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sestřenice, pro Gatsbyho  ztělesněná dokonalost. Znuděná kráska, povrchní a přelétavá, 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schopna dokonalé přetvářky,  miluje luxus a bohatství.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…………………………- tolerantní a otevřený muž. Jako vypravěč příběhu  ale nedominuje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akci, spíše jen popisuje události v románě. Lidé se mu rádi svěřují s tajemstvími.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………………………… - hrdina ochotný udělat cokoliv, aby dosáhl vysněného společenského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postavení. Jeho minulost je na veřejnosti zahalena tajemstvím. Zamilovaný do vdané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ženy z vysoké společnosti. Pořádá velkolepé večírky.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…………………………  - nesmírně bohatý a arogantní muž z vyšší vrstvy. Manžel hrdinky, do 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 je zamilován muž s tajemnou minulostí, sobec a pokrytec.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…………………………- - krásná moderní  dívka, jež se věnuje golfu. Reprezentuje moderní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,,novou ženu“  20. let 20. století. Je cynická, sobecká a sebestředná.  Vypravěč příběhu je</a:t>
            </a:r>
          </a:p>
          <a:p>
            <a:pPr>
              <a:buNone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ní zamilován.</a:t>
            </a:r>
          </a:p>
          <a:p>
            <a:pPr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>
              <a:buNone/>
            </a:pP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72000" y="285728"/>
            <a:ext cx="4214842" cy="830997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200000" scaled="0"/>
          </a:gradFill>
          <a:ln w="38100">
            <a:solidFill>
              <a:schemeClr val="tx1"/>
            </a:solidFill>
          </a:ln>
          <a:effectLst>
            <a:outerShdw blurRad="50800" dist="1270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Doplňte k charakterům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správná jména postav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 díla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Velký Gatsby.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8596" y="1571612"/>
            <a:ext cx="1571636" cy="35719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200000" scaled="0"/>
          </a:gradFill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Daisy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8596" y="2643182"/>
            <a:ext cx="1643074" cy="35719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200000" scaled="0"/>
          </a:gradFill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Nick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596" y="3286124"/>
            <a:ext cx="1643074" cy="35719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200000" scaled="0"/>
          </a:gradFill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Gatsby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28596" y="4214818"/>
            <a:ext cx="1714512" cy="35719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200000" scaled="0"/>
          </a:gradFill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8596" y="4929198"/>
            <a:ext cx="1714512" cy="357190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200000" scaled="0"/>
          </a:gradFill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Jordan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1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 descr="The-Great-Gatsby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 flipH="1">
            <a:off x="7643834" y="5643578"/>
            <a:ext cx="1357290" cy="98159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6314" y="428604"/>
            <a:ext cx="4143404" cy="928694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 w="2540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Tvorba  F. S.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Fitzgeralda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Vyberte z nabídky knih jeho texty.</a:t>
            </a:r>
            <a:r>
              <a:rPr lang="cs-CZ" sz="2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572008"/>
            <a:ext cx="8501122" cy="1900238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6000000" scaled="0"/>
            <a:tileRect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Sbohem armádo – Na prahu ráje – Stařec a moře – Orlando -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Žabci a filozofové – Dobrý člověk ještě žije – Něžná je noc –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Povídky jazzového věku – Komu zvoní hrana – Na východ od ráje –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a Lucie – Poslední magnát – Velký Gatsby – Hrozny hněvu</a:t>
            </a:r>
          </a:p>
          <a:p>
            <a:pPr marL="457200" indent="-457200">
              <a:buAutoNum type="alphaLcParenR"/>
            </a:pP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The-Great-Gatsby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 flipH="1">
            <a:off x="4857752" y="1643050"/>
            <a:ext cx="4035816" cy="291870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6314" y="428604"/>
            <a:ext cx="4143404" cy="928694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 w="2540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Tvorba  F. S.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Fitzgeralda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Vyberte z nabídky knih jeho texty.</a:t>
            </a:r>
            <a:r>
              <a:rPr lang="cs-CZ" sz="2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572008"/>
            <a:ext cx="8501122" cy="1900238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6000000" scaled="0"/>
            <a:tileRect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Sbohem armádo –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prahu ráje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Stařec a moře – Orlando -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Žabci a filozofové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Dobrý člověk ještě žije –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Něžná je noc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Povídky jazzového věku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Komu zvoní hrana – Na východ od ráje –</a:t>
            </a: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a Lucie –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magnát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Gatsby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Hrozny hněvu</a:t>
            </a:r>
          </a:p>
          <a:p>
            <a:pPr marL="457200" indent="-457200">
              <a:buAutoNum type="alphaLcParenR"/>
            </a:pP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The-Great-Gatsby.pn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 flipH="1">
            <a:off x="4857752" y="1643050"/>
            <a:ext cx="4035816" cy="2918702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6314" y="142852"/>
            <a:ext cx="4143404" cy="1428760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 w="2540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Manželství se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Zeldou</a:t>
            </a:r>
            <a: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poslech nahrávky</a:t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http://prehravac.rozhlas.cz/audio/1043389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5" name="Zástupný symbol pro obsah 4" descr="Zelda_Fitzgerald,_1922.png"/>
          <p:cNvPicPr>
            <a:picLocks noGrp="1" noChangeAspect="1"/>
          </p:cNvPicPr>
          <p:nvPr>
            <p:ph idx="1"/>
          </p:nvPr>
        </p:nvPicPr>
        <p:blipFill>
          <a:blip r:embed="rId3" cstate="email"/>
          <a:stretch>
            <a:fillRect/>
          </a:stretch>
        </p:blipFill>
        <p:spPr>
          <a:xfrm>
            <a:off x="5429256" y="2143116"/>
            <a:ext cx="1354694" cy="1428760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6000000" scaled="0"/>
            <a:tileRect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7" name="Obrázek 6" descr="F__Scott_Fitzgerald,_1921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7215206" y="1928802"/>
            <a:ext cx="1582597" cy="1857388"/>
          </a:xfrm>
          <a:prstGeom prst="rect">
            <a:avLst/>
          </a:prstGeom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5072066" y="4071942"/>
            <a:ext cx="3714776" cy="1938992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5400">
            <a:solidFill>
              <a:schemeClr val="tx1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seznámili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Jakými problémy jejich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manželství trpělo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Objasněte jejich </a:t>
            </a:r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charaktery.</a:t>
            </a:r>
            <a:endParaRPr lang="cs-CZ" sz="2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6314" y="142852"/>
            <a:ext cx="4143404" cy="1428760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4800000" scaled="0"/>
          </a:gradFill>
          <a:ln w="2540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Manželství se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Zeldou</a:t>
            </a:r>
            <a: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poslech nahrávky</a:t>
            </a:r>
            <a:b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http://prehravac.rozhlas.cz/audio/1043389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5" name="Zástupný symbol pro obsah 4" descr="Zelda_Fitzgerald,_1922.png"/>
          <p:cNvPicPr>
            <a:picLocks noGrp="1" noChangeAspect="1"/>
          </p:cNvPicPr>
          <p:nvPr>
            <p:ph idx="1"/>
          </p:nvPr>
        </p:nvPicPr>
        <p:blipFill>
          <a:blip r:embed="rId3" cstate="email"/>
          <a:stretch>
            <a:fillRect/>
          </a:stretch>
        </p:blipFill>
        <p:spPr>
          <a:xfrm>
            <a:off x="5214942" y="1857364"/>
            <a:ext cx="1354694" cy="1428760"/>
          </a:xfrm>
          <a:gradFill flip="none" rotWithShape="1"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6000000" scaled="0"/>
            <a:tileRect/>
          </a:gradFill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</p:pic>
      <p:pic>
        <p:nvPicPr>
          <p:cNvPr id="7" name="Obrázek 6" descr="F__Scott_Fitzgerald,_1921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7215206" y="1785926"/>
            <a:ext cx="1428760" cy="1676840"/>
          </a:xfrm>
          <a:prstGeom prst="rect">
            <a:avLst/>
          </a:prstGeom>
          <a:ln w="25400">
            <a:solidFill>
              <a:schemeClr val="tx1"/>
            </a:solidFill>
          </a:ln>
          <a:effectLst>
            <a:outerShdw blurRad="50800" dist="76200" dir="5400000" algn="ctr" rotWithShape="0">
              <a:srgbClr val="000000">
                <a:alpha val="43137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4572000" y="3714752"/>
            <a:ext cx="4357718" cy="2677656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 w="25400">
            <a:solidFill>
              <a:schemeClr val="tx1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plese v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Montgomery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Oba příliš pili,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Zelda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trpěla psychickými problémy, žili si nad poměry…</a:t>
            </a:r>
          </a:p>
          <a:p>
            <a:pPr marL="457200" indent="-457200">
              <a:buAutoNum type="alphaLcParenR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Individuální řešení, např. sobečtí, povrchní, večírky, alkohol, jízlivost …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4744" y="2071678"/>
            <a:ext cx="5214974" cy="4525963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a)Porovnejte dvě filmové verze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díla z let 1974 a 2013. Která je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vám bližší a proč? 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Kdybyste se potkali s Gatsbym, na co byste se jej zeptali?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si myslíte, že by vám odvětil?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(Napište minimálně</a:t>
            </a:r>
          </a:p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otázky a případné Gatsbyho odpovědi.)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214290"/>
            <a:ext cx="8401080" cy="1428736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>
            <a:solidFill>
              <a:schemeClr val="tx1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Velký Gatsby – filmy</a:t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1974 </a:t>
            </a: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</a:t>
            </a:r>
            <a:r>
              <a:rPr lang="cs-CZ" sz="31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youtube.com</a:t>
            </a: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31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watch</a:t>
            </a: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?v=C2N1f0z5zwA</a:t>
            </a: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2013  </a:t>
            </a: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http://www.</a:t>
            </a:r>
            <a:r>
              <a:rPr lang="cs-CZ" sz="31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youtube.com</a:t>
            </a: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/</a:t>
            </a:r>
            <a:r>
              <a:rPr lang="cs-CZ" sz="31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watch</a:t>
            </a: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3"/>
              </a:rPr>
              <a:t>?v=LVHU_YWV3e4</a:t>
            </a: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857496"/>
            <a:ext cx="8401080" cy="1214446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>
            <a:solidFill>
              <a:schemeClr val="tx1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Velký Gatsby – filmy </a:t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http://prehravac.rozhlas.cz/audio/2889058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5720" y="4286256"/>
            <a:ext cx="8643998" cy="2286016"/>
          </a:xfrm>
          <a:gradFill>
            <a:gsLst>
              <a:gs pos="0">
                <a:srgbClr val="FFC000">
                  <a:alpha val="29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6000000" scaled="0"/>
          </a:gradFill>
          <a:ln w="12700">
            <a:solidFill>
              <a:schemeClr val="tx1"/>
            </a:solidFill>
          </a:ln>
          <a:effectLst>
            <a:outerShdw blurRad="50800" dist="1524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2500"/>
          </a:bodyPr>
          <a:lstStyle/>
          <a:p>
            <a:pPr>
              <a:buNone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Poslechněte si nahrávku s výkladem film. publicisty. Souhlasíte s jeho subjektivními názory na filmové dílo? Jak se liší film od knihy?</a:t>
            </a: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Připomeňte základní znaky postmodernismu. Které spisovatele ovlivněné tímto směrem znáte?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http://cs.wikipedia.org/wiki/Postmoderna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The-Great-Gatsby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 flipH="1">
            <a:off x="5072066" y="142852"/>
            <a:ext cx="3708612" cy="268206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143372" y="2857496"/>
            <a:ext cx="46741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http://www.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csfd.cz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/film/293006-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velky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-gatsby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/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857496"/>
            <a:ext cx="8401080" cy="1214446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3600000" scaled="0"/>
          </a:gradFill>
          <a:ln>
            <a:solidFill>
              <a:schemeClr val="tx1"/>
            </a:solidFill>
          </a:ln>
          <a:effectLst>
            <a:outerShdw blurRad="50800" dist="254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Velký Gatsby – filmy </a:t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http://prehravac.rozhlas.cz/audio/2889058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1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5720" y="4286256"/>
            <a:ext cx="8643998" cy="2286016"/>
          </a:xfrm>
          <a:gradFill>
            <a:gsLst>
              <a:gs pos="0">
                <a:srgbClr val="FFC000">
                  <a:alpha val="29000"/>
                </a:srgb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6000000" scaled="0"/>
          </a:gradFill>
          <a:ln w="12700">
            <a:solidFill>
              <a:schemeClr val="tx1"/>
            </a:solidFill>
          </a:ln>
          <a:effectLst>
            <a:outerShdw blurRad="50800" dist="1524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 Individuální řešení.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 Znaky směru viz odkaz. Spisovatelé jako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Umberto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Miloš Urban,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Salman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Rushdie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aj.</a:t>
            </a:r>
          </a:p>
          <a:p>
            <a:pPr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http://cs.wikipedia.org/wiki/Postmoderna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The-Great-Gatsby.pn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 flipH="1">
            <a:off x="5072066" y="142852"/>
            <a:ext cx="3708612" cy="2682068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85852" y="3000372"/>
            <a:ext cx="7543824" cy="3643338"/>
          </a:xfr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00000" scaled="0"/>
          </a:gradFill>
          <a:ln w="2540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Japonská literatura  </a:t>
            </a:r>
            <a:r>
              <a:rPr lang="cs-CZ" sz="3600" b="1" u="sng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  F. S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. Fitzgerald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Norské dřevo a Velký Gatsby</a:t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100" dirty="0" smtClean="0">
                <a:latin typeface="Monotype Corsiva" pitchFamily="66" charset="0"/>
              </a:rPr>
              <a:t>Přečtěte si text.</a:t>
            </a:r>
            <a:br>
              <a:rPr lang="cs-CZ" sz="3100" dirty="0" smtClean="0">
                <a:latin typeface="Monotype Corsiva" pitchFamily="66" charset="0"/>
              </a:rPr>
            </a:br>
            <a:r>
              <a:rPr lang="cs-CZ" sz="3100" dirty="0" smtClean="0">
                <a:latin typeface="Monotype Corsiva" pitchFamily="66" charset="0"/>
              </a:rPr>
              <a:t> 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http://www.rozbor-</a:t>
            </a:r>
            <a:r>
              <a:rPr lang="cs-CZ" sz="27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dila.cz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/</a:t>
            </a:r>
            <a:r>
              <a:rPr lang="cs-CZ" sz="27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norske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-</a:t>
            </a:r>
            <a:r>
              <a:rPr lang="cs-CZ" sz="27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drevo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-rozbor-</a:t>
            </a:r>
            <a:r>
              <a:rPr lang="cs-CZ" sz="27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dila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-k-</a:t>
            </a:r>
            <a:r>
              <a:rPr lang="cs-CZ" sz="27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maturite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/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Jak spolu obě díla souvisí?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/>
            </a:r>
            <a:br>
              <a:rPr lang="cs-CZ" sz="27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</a:b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8916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43240" y="1142984"/>
            <a:ext cx="5704014" cy="954107"/>
          </a:xfrm>
          <a:prstGeom prst="rect">
            <a:avLst/>
          </a:prstGeom>
          <a:gradFill>
            <a:gsLst>
              <a:gs pos="0">
                <a:srgbClr val="FFC000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00000" scaled="0"/>
          </a:gradFill>
          <a:ln w="25400">
            <a:solidFill>
              <a:schemeClr val="tx1"/>
            </a:solidFill>
          </a:ln>
          <a:effectLst>
            <a:outerShdw blurRad="50800" dist="114300" dir="5400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Hlavní hrdina  Cedrového dřeva  čte knihu Velký Gatsby, obdivuje západní kulturu. 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43306" y="5786454"/>
            <a:ext cx="5232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Konec prezentace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3000" r="-14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4429156" cy="714356"/>
          </a:xfrm>
          <a:noFill/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 zdroje: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642918"/>
            <a:ext cx="8715436" cy="6000792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FITZGERALD, </a:t>
            </a:r>
            <a:r>
              <a:rPr lang="cs-CZ" sz="1800" dirty="0" err="1" smtClean="0"/>
              <a:t>Francis</a:t>
            </a:r>
            <a:r>
              <a:rPr lang="cs-CZ" sz="1800" dirty="0" smtClean="0"/>
              <a:t> </a:t>
            </a:r>
            <a:r>
              <a:rPr lang="cs-CZ" sz="1800" dirty="0" err="1" smtClean="0"/>
              <a:t>Scott</a:t>
            </a:r>
            <a:r>
              <a:rPr lang="cs-CZ" sz="1800" dirty="0" smtClean="0"/>
              <a:t>. </a:t>
            </a:r>
            <a:r>
              <a:rPr lang="cs-CZ" sz="1800" i="1" dirty="0" smtClean="0"/>
              <a:t>Velký Gatsby - Poslední magnát</a:t>
            </a:r>
            <a:r>
              <a:rPr lang="cs-CZ" sz="1800" dirty="0" smtClean="0"/>
              <a:t>. Praha: Knižní klub, 2000, ISBN 80-207-1081-7. 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KARPATSKÝ, Dušan. </a:t>
            </a:r>
            <a:r>
              <a:rPr lang="cs-CZ" sz="1800" i="1" dirty="0" smtClean="0"/>
              <a:t>Labyrint literatury. </a:t>
            </a:r>
            <a:r>
              <a:rPr lang="cs-CZ" sz="1800" dirty="0" smtClean="0"/>
              <a:t>Praha: Albatros, 2008, ISBN 13-752-008.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dirty="0" smtClean="0">
                <a:solidFill>
                  <a:prstClr val="black"/>
                </a:solidFill>
              </a:rPr>
              <a:t>SOCHROVÁ, Marie. </a:t>
            </a:r>
            <a:r>
              <a:rPr lang="cs-CZ" sz="1800" i="1" dirty="0" smtClean="0">
                <a:solidFill>
                  <a:prstClr val="black"/>
                </a:solidFill>
              </a:rPr>
              <a:t>Literatura v kostce pro střední školy</a:t>
            </a:r>
            <a:r>
              <a:rPr lang="cs-CZ" sz="1800" dirty="0" smtClean="0">
                <a:solidFill>
                  <a:prstClr val="black"/>
                </a:solidFill>
              </a:rPr>
              <a:t>. Havlíčkův Brod: Fragment, 1999, ISBN 80-7200-332-1.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dirty="0" smtClean="0">
                <a:solidFill>
                  <a:prstClr val="black"/>
                </a:solidFill>
              </a:rPr>
              <a:t>Vlastní archiv autorky.</a:t>
            </a:r>
          </a:p>
          <a:p>
            <a:pPr lvl="0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materiál:</a:t>
            </a:r>
          </a:p>
          <a:p>
            <a:pPr lvl="0">
              <a:buFont typeface="Wingdings" pitchFamily="2" charset="2"/>
              <a:buChar char="v"/>
            </a:pP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hlinkClick r:id="rId3"/>
              </a:rPr>
              <a:t> http://commons.wikimedia.org/wiki/File:F_Scott_Fitzgerald_Signature.svg</a:t>
            </a: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  (snímek 3)</a:t>
            </a:r>
          </a:p>
          <a:p>
            <a:pPr>
              <a:buFont typeface="Wingdings" pitchFamily="2" charset="2"/>
              <a:buChar char="v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WRIGHT, </a:t>
            </a:r>
            <a:r>
              <a:rPr lang="cs-CZ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Kenneth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Melvin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6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commons.wikimedia.org</a:t>
            </a:r>
            <a:r>
              <a:rPr lang="cs-CZ" sz="1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16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</a:t>
            </a:r>
            <a:r>
              <a:rPr lang="cs-CZ" sz="1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2.11.2013]. Dostupný na</a:t>
            </a:r>
          </a:p>
          <a:p>
            <a:pPr>
              <a:buNone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WWW: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http://commons.wikimedia.org/wiki/File:F_Scott_Fitzerald_and_wife_Zelda_at_Dellwood.jpg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(snímek  4, 5)</a:t>
            </a:r>
          </a:p>
          <a:p>
            <a:pPr>
              <a:buFont typeface="Wingdings" pitchFamily="2" charset="2"/>
              <a:buChar char="v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http://commons.wikimedia.org/wiki/File:Zelda_Fitzgerald,_1922.png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(snímek 11, 12)</a:t>
            </a:r>
          </a:p>
          <a:p>
            <a:pPr>
              <a:buFont typeface="Wingdings" pitchFamily="2" charset="2"/>
              <a:buChar char="v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http://commons.wikimedia.org/wiki/File:F._Scott_Fitzgerald,_1921.png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(snímek  11, 12)</a:t>
            </a:r>
          </a:p>
          <a:p>
            <a:pPr>
              <a:buFont typeface="Wingdings" pitchFamily="2" charset="2"/>
              <a:buChar char="v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http://commons.wikimedia.org/wiki/File:F_Scott_Fitzgerald_1921.jpg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(pozadí)</a:t>
            </a:r>
          </a:p>
          <a:p>
            <a:pPr>
              <a:buFont typeface="Wingdings" pitchFamily="2" charset="2"/>
              <a:buChar char="v"/>
            </a:pP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archiv autorky.</a:t>
            </a: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Wingdings" pitchFamily="2" charset="2"/>
              <a:buChar char="v"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>
              <a:buNone/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1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None/>
            </a:pPr>
            <a:endPara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lvl="0">
              <a:buFont typeface="Wingdings" pitchFamily="2" charset="2"/>
              <a:buChar char="v"/>
            </a:pP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None/>
            </a:pPr>
            <a:endParaRPr lang="cs-CZ" sz="18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1162</Words>
  <Application>Microsoft Office PowerPoint</Application>
  <PresentationFormat>Předvádění na obrazovce (4:3)</PresentationFormat>
  <Paragraphs>167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Anotace:</vt:lpstr>
      <vt:lpstr>Snímek 3</vt:lpstr>
      <vt:lpstr> Životopis – práce s odkazem  http://cs.wikipedia.org/wiki/Francis_Scott_Fitzgerald </vt:lpstr>
      <vt:lpstr> Životopis – práce s odkazem  http://cs.wikipedia.org/wiki/Francis_Scott_Fitzgerald </vt:lpstr>
      <vt:lpstr>Výchozí text 1</vt:lpstr>
      <vt:lpstr>Řešení</vt:lpstr>
      <vt:lpstr>Výchozí text 2</vt:lpstr>
      <vt:lpstr> Tvorba  F. S. Fitzgeralda Vyberte z nabídky knih jeho texty. </vt:lpstr>
      <vt:lpstr> Tvorba  F. S. Fitzgeralda Vyberte z nabídky knih jeho texty. </vt:lpstr>
      <vt:lpstr>  Manželství se Zeldou poslech nahrávky http://prehravac.rozhlas.cz/audio/1043389   </vt:lpstr>
      <vt:lpstr>  Manželství se Zeldou poslech nahrávky http://prehravac.rozhlas.cz/audio/1043389   </vt:lpstr>
      <vt:lpstr>  Velký Gatsby – filmy 1974 http://www.youtube.com/watch?v=C2N1f0z5zwA 2013  http://www.youtube.com/watch?v=LVHU_YWV3e4  </vt:lpstr>
      <vt:lpstr>     Velký Gatsby – filmy  http://prehravac.rozhlas.cz/audio/2889058     </vt:lpstr>
      <vt:lpstr>     Velký Gatsby – filmy  http://prehravac.rozhlas.cz/audio/2889058     </vt:lpstr>
      <vt:lpstr>    Japonská literatura  a  F. S. Fitzgerald Norské dřevo a Velký Gatsby Přečtěte si text.  http://www.rozbor-dila.cz/norske-drevo-rozbor-dila-k-maturite/ Jak spolu obě díla souvisí?      </vt:lpstr>
      <vt:lpstr>Snímek 17</vt:lpstr>
      <vt:lpstr>Použitá literatura a 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12</dc:title>
  <dc:creator>LN</dc:creator>
  <cp:lastModifiedBy>Alice</cp:lastModifiedBy>
  <cp:revision>73</cp:revision>
  <dcterms:created xsi:type="dcterms:W3CDTF">2013-11-01T19:20:49Z</dcterms:created>
  <dcterms:modified xsi:type="dcterms:W3CDTF">2013-11-03T10:06:14Z</dcterms:modified>
</cp:coreProperties>
</file>