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5"/>
  </p:notesMasterIdLst>
  <p:sldIdLst>
    <p:sldId id="272" r:id="rId2"/>
    <p:sldId id="262" r:id="rId3"/>
    <p:sldId id="261" r:id="rId4"/>
    <p:sldId id="270" r:id="rId5"/>
    <p:sldId id="271" r:id="rId6"/>
    <p:sldId id="266" r:id="rId7"/>
    <p:sldId id="267" r:id="rId8"/>
    <p:sldId id="268" r:id="rId9"/>
    <p:sldId id="269" r:id="rId10"/>
    <p:sldId id="273" r:id="rId11"/>
    <p:sldId id="264" r:id="rId12"/>
    <p:sldId id="265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3D04"/>
    <a:srgbClr val="C4B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dirty="0" smtClean="0"/>
            <a:t>Angličtina 5.tř.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VY_32_INOVACE_At_home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září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0768D038-CA8C-478B-9146-B0B2D87A21B9}" type="presOf" srcId="{A6F0E638-0CDE-4E1F-BB57-10C18463C623}" destId="{7DCEBD2C-792F-484E-9C96-926E03F540ED}" srcOrd="0" destOrd="1" presId="urn:microsoft.com/office/officeart/2008/layout/VerticalCurvedList"/>
    <dgm:cxn modelId="{24EF3B10-98A1-4DE1-9320-BA69859AB060}" type="presOf" srcId="{F3C4A836-23AC-4E41-B6D6-51221E7E6743}" destId="{EF104B90-7E69-4918-A202-E6F91FC6E413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C819509-080D-4C2E-920B-6ACFB04CF15F}" type="presOf" srcId="{3061F91D-8548-4FCB-A021-DD835A272F0F}" destId="{88F378EC-C3F8-47CD-AEFF-49BA634320FB}" srcOrd="0" destOrd="0" presId="urn:microsoft.com/office/officeart/2008/layout/VerticalCurvedList"/>
    <dgm:cxn modelId="{B266929D-2FCD-475E-B084-5AF3A8D2D200}" type="presOf" srcId="{BA9EE107-A5FB-41C4-9EF1-1CC153B68B3F}" destId="{9C0CD981-713F-47B3-AE2F-2963F2684A6F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66EAC7F8-0169-4C5B-81C1-86C6A4E53CC3}" type="presOf" srcId="{E392F34A-E55D-43D5-AEDD-49027298B816}" destId="{7DCEBD2C-792F-484E-9C96-926E03F540ED}" srcOrd="0" destOrd="0" presId="urn:microsoft.com/office/officeart/2008/layout/VerticalCurvedList"/>
    <dgm:cxn modelId="{FDE366DC-E36B-43E7-A3EC-BE45EC1CA739}" type="presOf" srcId="{8D78E2D7-18A7-41DD-9962-57B3FE2BEBDD}" destId="{A1781B13-DE10-4169-ABDE-0384026A6B34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C69B82B5-8640-4B98-BA7D-9895EDD113E0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07717EC3-9385-4492-B39B-CF031971F320}" type="presOf" srcId="{60B5D622-D348-4384-9EFA-863CA4F7B7A3}" destId="{CAE44C5F-81A1-4D30-8D3F-2E663ECAC700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AABE7B14-7A5F-4A8A-AF54-F66B8946905D}" type="presParOf" srcId="{9C0CD981-713F-47B3-AE2F-2963F2684A6F}" destId="{96773A7D-3367-4F53-A2D2-EA5770AFFDB3}" srcOrd="0" destOrd="0" presId="urn:microsoft.com/office/officeart/2008/layout/VerticalCurvedList"/>
    <dgm:cxn modelId="{821FB11F-A8CE-4DA7-B1F5-40B406B71198}" type="presParOf" srcId="{96773A7D-3367-4F53-A2D2-EA5770AFFDB3}" destId="{F31B7103-6E88-4DB9-9888-CB9E0B3FEEF8}" srcOrd="0" destOrd="0" presId="urn:microsoft.com/office/officeart/2008/layout/VerticalCurvedList"/>
    <dgm:cxn modelId="{86867623-B387-42EA-94F8-361A826B4BD7}" type="presParOf" srcId="{F31B7103-6E88-4DB9-9888-CB9E0B3FEEF8}" destId="{F7A92DE4-3445-4B9B-AF3D-F2DA6F69C25D}" srcOrd="0" destOrd="0" presId="urn:microsoft.com/office/officeart/2008/layout/VerticalCurvedList"/>
    <dgm:cxn modelId="{16B9A96E-BFE3-486C-ABB7-E597B28B82B2}" type="presParOf" srcId="{F31B7103-6E88-4DB9-9888-CB9E0B3FEEF8}" destId="{EF104B90-7E69-4918-A202-E6F91FC6E413}" srcOrd="1" destOrd="0" presId="urn:microsoft.com/office/officeart/2008/layout/VerticalCurvedList"/>
    <dgm:cxn modelId="{37F2FC90-9797-4C0C-847D-C19CE2D6A4C5}" type="presParOf" srcId="{F31B7103-6E88-4DB9-9888-CB9E0B3FEEF8}" destId="{F5A5022A-2B1C-4F3B-B289-BC099E9CE92F}" srcOrd="2" destOrd="0" presId="urn:microsoft.com/office/officeart/2008/layout/VerticalCurvedList"/>
    <dgm:cxn modelId="{3D5651CD-3558-4522-80B2-267A1398320A}" type="presParOf" srcId="{F31B7103-6E88-4DB9-9888-CB9E0B3FEEF8}" destId="{F16BA6F4-95DE-4E28-BF94-6459A70C4A6D}" srcOrd="3" destOrd="0" presId="urn:microsoft.com/office/officeart/2008/layout/VerticalCurvedList"/>
    <dgm:cxn modelId="{0425DD3B-F25C-4A4E-92BE-B9461A46EDC0}" type="presParOf" srcId="{96773A7D-3367-4F53-A2D2-EA5770AFFDB3}" destId="{F036299F-AF4D-4DAF-ABF5-87E8CC3FEF1B}" srcOrd="1" destOrd="0" presId="urn:microsoft.com/office/officeart/2008/layout/VerticalCurvedList"/>
    <dgm:cxn modelId="{029CD11B-4231-4A6A-8DC9-FF3B9AEA6FDA}" type="presParOf" srcId="{96773A7D-3367-4F53-A2D2-EA5770AFFDB3}" destId="{40B95986-31F6-48A6-A8D8-D04AC3BEDA92}" srcOrd="2" destOrd="0" presId="urn:microsoft.com/office/officeart/2008/layout/VerticalCurvedList"/>
    <dgm:cxn modelId="{BCAE4344-2167-4FEF-A1FC-802A469ECF00}" type="presParOf" srcId="{40B95986-31F6-48A6-A8D8-D04AC3BEDA92}" destId="{112F553D-60C2-4CC4-948D-0369F51C4DB0}" srcOrd="0" destOrd="0" presId="urn:microsoft.com/office/officeart/2008/layout/VerticalCurvedList"/>
    <dgm:cxn modelId="{FB88516A-D956-4553-8A2C-99BE5C98CCC1}" type="presParOf" srcId="{96773A7D-3367-4F53-A2D2-EA5770AFFDB3}" destId="{A1781B13-DE10-4169-ABDE-0384026A6B34}" srcOrd="3" destOrd="0" presId="urn:microsoft.com/office/officeart/2008/layout/VerticalCurvedList"/>
    <dgm:cxn modelId="{35237653-3CF9-45FF-AE5A-60E98A3AB5FB}" type="presParOf" srcId="{96773A7D-3367-4F53-A2D2-EA5770AFFDB3}" destId="{65CD74A9-3E7B-49D7-95DD-EB8B72D6CA84}" srcOrd="4" destOrd="0" presId="urn:microsoft.com/office/officeart/2008/layout/VerticalCurvedList"/>
    <dgm:cxn modelId="{9B5830EA-8B72-4E6D-90AF-5C6D8274E283}" type="presParOf" srcId="{65CD74A9-3E7B-49D7-95DD-EB8B72D6CA84}" destId="{2741B69B-255D-4143-BECE-5BD9035A4FC6}" srcOrd="0" destOrd="0" presId="urn:microsoft.com/office/officeart/2008/layout/VerticalCurvedList"/>
    <dgm:cxn modelId="{46B95E60-2925-4C42-8CA4-3E95BAD127EA}" type="presParOf" srcId="{96773A7D-3367-4F53-A2D2-EA5770AFFDB3}" destId="{7DCEBD2C-792F-484E-9C96-926E03F540ED}" srcOrd="5" destOrd="0" presId="urn:microsoft.com/office/officeart/2008/layout/VerticalCurvedList"/>
    <dgm:cxn modelId="{F70AFC90-6B8B-4095-8CD3-1C55C55A7601}" type="presParOf" srcId="{96773A7D-3367-4F53-A2D2-EA5770AFFDB3}" destId="{8E391AE5-35EA-4A7F-ACFF-6E662A0BD046}" srcOrd="6" destOrd="0" presId="urn:microsoft.com/office/officeart/2008/layout/VerticalCurvedList"/>
    <dgm:cxn modelId="{49933995-44ED-4745-8DC5-5E3B2BEED6E6}" type="presParOf" srcId="{8E391AE5-35EA-4A7F-ACFF-6E662A0BD046}" destId="{EB133F34-59A3-4639-B813-3EF5396EC28B}" srcOrd="0" destOrd="0" presId="urn:microsoft.com/office/officeart/2008/layout/VerticalCurvedList"/>
    <dgm:cxn modelId="{32E6BED2-2612-4102-BEDC-3296CB43BEF9}" type="presParOf" srcId="{96773A7D-3367-4F53-A2D2-EA5770AFFDB3}" destId="{88F378EC-C3F8-47CD-AEFF-49BA634320FB}" srcOrd="7" destOrd="0" presId="urn:microsoft.com/office/officeart/2008/layout/VerticalCurvedList"/>
    <dgm:cxn modelId="{A90DA1AE-53E5-4D48-9AB3-E194B66BD20A}" type="presParOf" srcId="{96773A7D-3367-4F53-A2D2-EA5770AFFDB3}" destId="{0C1D6B2A-9239-4220-B9D4-EF24FF044C0E}" srcOrd="8" destOrd="0" presId="urn:microsoft.com/office/officeart/2008/layout/VerticalCurvedList"/>
    <dgm:cxn modelId="{AA9106D7-F369-48AB-A255-03932BE63517}" type="presParOf" srcId="{0C1D6B2A-9239-4220-B9D4-EF24FF044C0E}" destId="{A6FEC19F-0F90-4EC7-BB21-E0ADFEFFA617}" srcOrd="0" destOrd="0" presId="urn:microsoft.com/office/officeart/2008/layout/VerticalCurvedList"/>
    <dgm:cxn modelId="{449CF963-BFD8-4DCE-A617-C52515F8C46B}" type="presParOf" srcId="{96773A7D-3367-4F53-A2D2-EA5770AFFDB3}" destId="{CAE44C5F-81A1-4D30-8D3F-2E663ECAC700}" srcOrd="9" destOrd="0" presId="urn:microsoft.com/office/officeart/2008/layout/VerticalCurvedList"/>
    <dgm:cxn modelId="{32CE4490-B024-4936-88E9-0CBCF8424BC1}" type="presParOf" srcId="{96773A7D-3367-4F53-A2D2-EA5770AFFDB3}" destId="{053E2699-E7D5-4B6C-A824-2ED732C32228}" srcOrd="10" destOrd="0" presId="urn:microsoft.com/office/officeart/2008/layout/VerticalCurvedList"/>
    <dgm:cxn modelId="{70DA7D08-209F-4B54-AC7A-CA06FF8EDE0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září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</a:t>
          </a:r>
          <a:r>
            <a:rPr lang="cs-CZ" sz="2000" b="1" kern="1200" dirty="0" smtClean="0"/>
            <a:t>Angličtina 5.tř.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</a:t>
          </a:r>
          <a:r>
            <a:rPr lang="cs-CZ" sz="2000" b="1" kern="1200" smtClean="0"/>
            <a:t>: </a:t>
          </a:r>
          <a:r>
            <a:rPr lang="cs-CZ" sz="2000" b="0" kern="1200" smtClean="0"/>
            <a:t>VY_32_INOVACE_At_home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461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6.xml"/><Relationship Id="rId5" Type="http://schemas.openxmlformats.org/officeDocument/2006/relationships/slide" Target="slide10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03967028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32103327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cs-CZ" dirty="0" smtClean="0"/>
              <a:t>Materiál slouží k vysvětlení slovíček - názvů jednotlivých místností (a jejich zařízení) v domě.</a:t>
            </a:r>
          </a:p>
          <a:p>
            <a:pPr algn="just"/>
            <a:r>
              <a:rPr lang="cs-CZ" dirty="0"/>
              <a:t>Je určen pro žáky 5. </a:t>
            </a:r>
            <a:r>
              <a:rPr lang="cs-CZ" dirty="0" smtClean="0"/>
              <a:t>ročníku</a:t>
            </a:r>
          </a:p>
          <a:p>
            <a:pPr algn="just"/>
            <a:r>
              <a:rPr lang="cs-CZ" dirty="0" smtClean="0"/>
              <a:t>Časová </a:t>
            </a:r>
            <a:r>
              <a:rPr lang="cs-CZ" dirty="0"/>
              <a:t>dotace – </a:t>
            </a:r>
            <a:r>
              <a:rPr lang="cs-CZ" dirty="0" smtClean="0"/>
              <a:t>20 </a:t>
            </a:r>
            <a:r>
              <a:rPr lang="cs-CZ" dirty="0"/>
              <a:t>minut</a:t>
            </a:r>
          </a:p>
          <a:p>
            <a:pPr algn="just"/>
            <a:r>
              <a:rPr lang="cs-CZ" dirty="0"/>
              <a:t>V materiálu je </a:t>
            </a:r>
            <a:r>
              <a:rPr lang="cs-CZ" dirty="0" smtClean="0"/>
              <a:t>použit test </a:t>
            </a:r>
            <a:r>
              <a:rPr lang="cs-CZ" dirty="0"/>
              <a:t>s </a:t>
            </a:r>
            <a:r>
              <a:rPr lang="cs-CZ" dirty="0" smtClean="0"/>
              <a:t>řešením(snímek 10), kde si žáci procvičí slovíčka daného tématu a zopakují i vazbu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</a:t>
            </a:r>
            <a:r>
              <a:rPr lang="cs-CZ" dirty="0" err="1" smtClean="0"/>
              <a:t>isn´t</a:t>
            </a:r>
            <a:r>
              <a:rPr lang="cs-CZ" dirty="0" smtClean="0"/>
              <a:t> (odpovědí na otázky). V každé otázce se kliknutím na hledaný předmět dostanou zpět do místnosti v domě, o které se hovoří a mohou si prohlédnout, zda se tam vyskytuje. Na </a:t>
            </a:r>
            <a:r>
              <a:rPr lang="cs-CZ" dirty="0"/>
              <a:t>snímku </a:t>
            </a:r>
            <a:r>
              <a:rPr lang="cs-CZ" dirty="0" smtClean="0"/>
              <a:t>11 se </a:t>
            </a:r>
            <a:r>
              <a:rPr lang="cs-CZ" dirty="0"/>
              <a:t>postupným odkrýváním </a:t>
            </a:r>
            <a:r>
              <a:rPr lang="cs-CZ" dirty="0" smtClean="0"/>
              <a:t>správných slov </a:t>
            </a:r>
            <a:r>
              <a:rPr lang="cs-CZ" dirty="0"/>
              <a:t>souvisejícím s pojmem </a:t>
            </a:r>
            <a:r>
              <a:rPr lang="cs-CZ" dirty="0" smtClean="0"/>
              <a:t>„Domov“ </a:t>
            </a:r>
            <a:r>
              <a:rPr lang="cs-CZ" dirty="0"/>
              <a:t>objeví obrázek </a:t>
            </a:r>
            <a:r>
              <a:rPr lang="cs-CZ" dirty="0" smtClean="0"/>
              <a:t>domu, při kliknutí na nesprávné se objeví „nespokojený </a:t>
            </a:r>
            <a:r>
              <a:rPr lang="cs-CZ" dirty="0" err="1" smtClean="0"/>
              <a:t>smajlík</a:t>
            </a:r>
            <a:r>
              <a:rPr lang="cs-CZ" dirty="0" smtClean="0"/>
              <a:t>“.</a:t>
            </a:r>
            <a:endParaRPr lang="cs-CZ" dirty="0"/>
          </a:p>
          <a:p>
            <a:pPr algn="just"/>
            <a:r>
              <a:rPr lang="cs-CZ" dirty="0"/>
              <a:t>Materiál obsahuje </a:t>
            </a:r>
            <a:r>
              <a:rPr lang="cs-CZ" dirty="0" smtClean="0"/>
              <a:t>13 </a:t>
            </a:r>
            <a:r>
              <a:rPr lang="cs-CZ" dirty="0"/>
              <a:t>stran a je určen k interaktivní výuce.</a:t>
            </a:r>
          </a:p>
          <a:p>
            <a:pPr algn="just"/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802636"/>
            <a:ext cx="8229600" cy="1252728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</a:rPr>
              <a:t>At </a:t>
            </a:r>
            <a:r>
              <a:rPr lang="cs-CZ" sz="4800" dirty="0" err="1" smtClean="0">
                <a:solidFill>
                  <a:schemeClr val="accent1">
                    <a:lumMod val="75000"/>
                  </a:schemeClr>
                </a:solidFill>
              </a:rPr>
              <a:t>home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braham Lincoln, Dům, Domácí, Historické, Destin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7344816" cy="550861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 HOUSE</a:t>
            </a:r>
            <a:endParaRPr lang="cs-CZ" sz="32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300192" y="3345377"/>
            <a:ext cx="1241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upstairs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39" y="4245831"/>
            <a:ext cx="1656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downstairs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136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Hall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853463" y="1399891"/>
            <a:ext cx="7437074" cy="4981437"/>
            <a:chOff x="853463" y="1399891"/>
            <a:chExt cx="7437074" cy="4981437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3463" y="1399891"/>
              <a:ext cx="7437074" cy="4981437"/>
            </a:xfrm>
            <a:prstGeom prst="rect">
              <a:avLst/>
            </a:prstGeom>
            <a:effectLst>
              <a:softEdge rad="317500"/>
            </a:effec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24" b="92670" l="9559" r="89706">
                          <a14:foregroundMark x1="50000" y1="14660" x2="47059" y2="1047"/>
                          <a14:foregroundMark x1="47059" y1="1047" x2="47059" y2="1047"/>
                          <a14:foregroundMark x1="50000" y1="84817" x2="51471" y2="92670"/>
                          <a14:foregroundMark x1="51471" y1="92670" x2="51471" y2="92670"/>
                        </a14:backgroundRemoval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4077072"/>
              <a:ext cx="720080" cy="1011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TextovéPole 5"/>
          <p:cNvSpPr txBox="1"/>
          <p:nvPr/>
        </p:nvSpPr>
        <p:spPr>
          <a:xfrm>
            <a:off x="4865266" y="5445224"/>
            <a:ext cx="1141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drawer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11760" y="4264377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wardrobe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84690" y="4661545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plant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04248" y="4661546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stairs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13193" y="2863441"/>
            <a:ext cx="1117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curtain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Tlačítko akce: Domů 11">
            <a:hlinkClick r:id="rId5" action="ppaction://hlinksldjump" highlightClick="1"/>
          </p:cNvPr>
          <p:cNvSpPr/>
          <p:nvPr/>
        </p:nvSpPr>
        <p:spPr>
          <a:xfrm>
            <a:off x="8388424" y="6115862"/>
            <a:ext cx="449200" cy="337474"/>
          </a:xfrm>
          <a:prstGeom prst="actionButtonHom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5412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Welcome</a:t>
            </a:r>
            <a:r>
              <a:rPr lang="cs-CZ" sz="3200" dirty="0" smtClean="0"/>
              <a:t> in </a:t>
            </a:r>
            <a:r>
              <a:rPr lang="cs-CZ" sz="3200" dirty="0" err="1" smtClean="0"/>
              <a:t>the</a:t>
            </a:r>
            <a:r>
              <a:rPr lang="cs-CZ" sz="3200" dirty="0" smtClean="0"/>
              <a:t> LIVING ROOM(</a:t>
            </a:r>
            <a:r>
              <a:rPr lang="cs-CZ" sz="3200" dirty="0" err="1" smtClean="0"/>
              <a:t>sitting-room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pic>
        <p:nvPicPr>
          <p:cNvPr id="1026" name="Picture 2" descr="Obývací Pokoj, Domov, Dům, Architektura, Zimní Zah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42149"/>
            <a:ext cx="6912768" cy="518457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08104" y="5517232"/>
            <a:ext cx="1364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>
                <a:solidFill>
                  <a:schemeClr val="bg1"/>
                </a:solidFill>
              </a:rPr>
              <a:t>armchair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03091" y="1556792"/>
            <a:ext cx="712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wall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02466" y="4506225"/>
            <a:ext cx="1750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coffee</a:t>
            </a:r>
            <a:r>
              <a:rPr lang="cs-CZ" sz="2400" dirty="0" smtClean="0">
                <a:solidFill>
                  <a:schemeClr val="bg1"/>
                </a:solidFill>
              </a:rPr>
              <a:t> table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17198" y="2347236"/>
            <a:ext cx="854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plant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5552150"/>
            <a:ext cx="10246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carpet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1868016"/>
            <a:ext cx="829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lamp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34830" y="4075298"/>
            <a:ext cx="739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sofa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" name="Tlačítko akce: Domů 4">
            <a:hlinkClick r:id="rId3" action="ppaction://hlinksldjump" highlightClick="1"/>
          </p:cNvPr>
          <p:cNvSpPr/>
          <p:nvPr/>
        </p:nvSpPr>
        <p:spPr>
          <a:xfrm>
            <a:off x="8388424" y="6115862"/>
            <a:ext cx="449200" cy="337474"/>
          </a:xfrm>
          <a:prstGeom prst="actionButtonHom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9052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Kitchen</a:t>
            </a:r>
            <a:endParaRPr lang="cs-CZ" sz="32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96" y="1412775"/>
            <a:ext cx="7404208" cy="52228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ovéPole 5"/>
          <p:cNvSpPr txBox="1"/>
          <p:nvPr/>
        </p:nvSpPr>
        <p:spPr>
          <a:xfrm>
            <a:off x="3754146" y="4221088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chair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2816" y="4189039"/>
            <a:ext cx="8467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table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91880" y="2751310"/>
            <a:ext cx="769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vase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20671" y="2982143"/>
            <a:ext cx="1085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cooker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00504" y="5388024"/>
            <a:ext cx="811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floor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Tlačítko akce: Domů 10">
            <a:hlinkClick r:id="rId3" action="ppaction://hlinksldjump" highlightClick="1"/>
          </p:cNvPr>
          <p:cNvSpPr/>
          <p:nvPr/>
        </p:nvSpPr>
        <p:spPr>
          <a:xfrm>
            <a:off x="8388424" y="6115862"/>
            <a:ext cx="449200" cy="337474"/>
          </a:xfrm>
          <a:prstGeom prst="actionButtonHom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153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Bedroom</a:t>
            </a:r>
            <a:endParaRPr lang="cs-CZ" sz="32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64933"/>
            <a:ext cx="8031917" cy="48207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TextovéPole 4"/>
          <p:cNvSpPr txBox="1"/>
          <p:nvPr/>
        </p:nvSpPr>
        <p:spPr>
          <a:xfrm>
            <a:off x="1043608" y="4299382"/>
            <a:ext cx="14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wardrobe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66102" y="4761047"/>
            <a:ext cx="18774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>
                <a:solidFill>
                  <a:schemeClr val="bg1"/>
                </a:solidFill>
              </a:rPr>
              <a:t>b</a:t>
            </a:r>
            <a:r>
              <a:rPr lang="cs-CZ" sz="2400" dirty="0" err="1" smtClean="0">
                <a:solidFill>
                  <a:schemeClr val="bg1"/>
                </a:solidFill>
              </a:rPr>
              <a:t>ed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(double </a:t>
            </a:r>
            <a:r>
              <a:rPr lang="cs-CZ" sz="2400" dirty="0" err="1" smtClean="0">
                <a:solidFill>
                  <a:schemeClr val="bg1"/>
                </a:solidFill>
              </a:rPr>
              <a:t>bed</a:t>
            </a:r>
            <a:r>
              <a:rPr lang="cs-CZ" sz="2400" dirty="0" smtClean="0">
                <a:solidFill>
                  <a:schemeClr val="bg1"/>
                </a:solidFill>
              </a:rPr>
              <a:t>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07903" y="3046645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picture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38406" y="3508310"/>
            <a:ext cx="1231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window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22963" y="4808188"/>
            <a:ext cx="8467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</a:rPr>
              <a:t>bed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table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lačítko akce: Domů 9">
            <a:hlinkClick r:id="rId3" action="ppaction://hlinksldjump" highlightClick="1"/>
          </p:cNvPr>
          <p:cNvSpPr/>
          <p:nvPr/>
        </p:nvSpPr>
        <p:spPr>
          <a:xfrm>
            <a:off x="8388424" y="6115862"/>
            <a:ext cx="449200" cy="337474"/>
          </a:xfrm>
          <a:prstGeom prst="actionButtonHom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373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Bathroom</a:t>
            </a:r>
            <a:endParaRPr lang="cs-CZ" sz="32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62" y="1484783"/>
            <a:ext cx="7389077" cy="486101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ovéPole 5"/>
          <p:cNvSpPr txBox="1"/>
          <p:nvPr/>
        </p:nvSpPr>
        <p:spPr>
          <a:xfrm>
            <a:off x="4179750" y="4369842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543D04"/>
                </a:solidFill>
              </a:rPr>
              <a:t>bath</a:t>
            </a:r>
            <a:endParaRPr lang="cs-CZ" sz="2400" b="1" dirty="0">
              <a:solidFill>
                <a:srgbClr val="543D04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1844" y="1897917"/>
            <a:ext cx="1173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543D04"/>
                </a:solidFill>
              </a:rPr>
              <a:t>shower</a:t>
            </a:r>
            <a:endParaRPr lang="cs-CZ" sz="2400" b="1" dirty="0">
              <a:solidFill>
                <a:srgbClr val="543D04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83646" y="4548737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543D04"/>
                </a:solidFill>
              </a:rPr>
              <a:t>basin</a:t>
            </a:r>
            <a:endParaRPr lang="cs-CZ" sz="2400" b="1" dirty="0">
              <a:solidFill>
                <a:srgbClr val="543D04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72200" y="3453622"/>
            <a:ext cx="947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543D04"/>
                </a:solidFill>
              </a:rPr>
              <a:t>towel</a:t>
            </a:r>
            <a:endParaRPr lang="cs-CZ" sz="2400" b="1" dirty="0">
              <a:solidFill>
                <a:srgbClr val="543D04"/>
              </a:solidFill>
            </a:endParaRPr>
          </a:p>
        </p:txBody>
      </p:sp>
      <p:sp>
        <p:nvSpPr>
          <p:cNvPr id="10" name="Tlačítko akce: Domů 9">
            <a:hlinkClick r:id="rId3" action="ppaction://hlinksldjump" highlightClick="1"/>
          </p:cNvPr>
          <p:cNvSpPr/>
          <p:nvPr/>
        </p:nvSpPr>
        <p:spPr>
          <a:xfrm>
            <a:off x="8388424" y="6115862"/>
            <a:ext cx="449200" cy="337474"/>
          </a:xfrm>
          <a:prstGeom prst="actionButtonHom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9049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6752" y="1698337"/>
            <a:ext cx="4684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in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living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room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490341"/>
            <a:ext cx="4322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  in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kitchen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3265066"/>
            <a:ext cx="5036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         in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bedroom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4039791"/>
            <a:ext cx="42915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         in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hall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4814516"/>
            <a:ext cx="486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     in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bathroom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5589240"/>
            <a:ext cx="4523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     in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kitchen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1889447" y="1698336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sofa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1839686" y="3244823"/>
            <a:ext cx="1717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wardrobe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1839686" y="4030095"/>
            <a:ext cx="1752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an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armchair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TextovéPole 11">
            <a:hlinkClick r:id="rId5" action="ppaction://hlinksldjump"/>
          </p:cNvPr>
          <p:cNvSpPr txBox="1"/>
          <p:nvPr/>
        </p:nvSpPr>
        <p:spPr>
          <a:xfrm>
            <a:off x="1839686" y="4814516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shower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TextovéPole 12">
            <a:hlinkClick r:id="rId6" action="ppaction://hlinksldjump"/>
          </p:cNvPr>
          <p:cNvSpPr txBox="1"/>
          <p:nvPr/>
        </p:nvSpPr>
        <p:spPr>
          <a:xfrm>
            <a:off x="1936990" y="5589239"/>
            <a:ext cx="1316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cooker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1839686" y="2490341"/>
            <a:ext cx="1281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carpet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33077" y="1729092"/>
            <a:ext cx="1842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Yes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there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433077" y="5627205"/>
            <a:ext cx="1842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Yes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there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33077" y="4858810"/>
            <a:ext cx="1842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Yes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there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33077" y="3306690"/>
            <a:ext cx="1842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Yes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there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is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33077" y="2490340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No,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there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isn´t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433077" y="4046891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No,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there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75000"/>
                  </a:schemeClr>
                </a:solidFill>
              </a:rPr>
              <a:t>isn´t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143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n\AppData\Local\Microsoft\Windows\Temporary Internet Files\Content.IE5\LLS0L33C\MC9004417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1226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 </a:t>
            </a:r>
            <a:r>
              <a:rPr lang="cs-CZ" dirty="0" err="1" smtClean="0"/>
              <a:t>home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18" name="Mrak 17"/>
          <p:cNvSpPr/>
          <p:nvPr/>
        </p:nvSpPr>
        <p:spPr>
          <a:xfrm>
            <a:off x="2818799" y="2504920"/>
            <a:ext cx="1368152" cy="1152128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Mrak 18"/>
          <p:cNvSpPr/>
          <p:nvPr/>
        </p:nvSpPr>
        <p:spPr>
          <a:xfrm>
            <a:off x="2818799" y="3313832"/>
            <a:ext cx="1368152" cy="1152128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20" name="Mrak 19"/>
          <p:cNvSpPr/>
          <p:nvPr/>
        </p:nvSpPr>
        <p:spPr>
          <a:xfrm>
            <a:off x="2818799" y="4095667"/>
            <a:ext cx="1368152" cy="1152128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rak 20"/>
          <p:cNvSpPr/>
          <p:nvPr/>
        </p:nvSpPr>
        <p:spPr>
          <a:xfrm>
            <a:off x="3801325" y="3334046"/>
            <a:ext cx="1368152" cy="1152128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rak 21"/>
          <p:cNvSpPr/>
          <p:nvPr/>
        </p:nvSpPr>
        <p:spPr>
          <a:xfrm>
            <a:off x="3801325" y="4117339"/>
            <a:ext cx="1368152" cy="1152128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Mrak 22"/>
          <p:cNvSpPr/>
          <p:nvPr/>
        </p:nvSpPr>
        <p:spPr>
          <a:xfrm>
            <a:off x="4838588" y="4159713"/>
            <a:ext cx="1368152" cy="1152128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Mrak 23"/>
          <p:cNvSpPr/>
          <p:nvPr/>
        </p:nvSpPr>
        <p:spPr>
          <a:xfrm>
            <a:off x="4858445" y="3334046"/>
            <a:ext cx="1368152" cy="1152128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Mrak 24"/>
          <p:cNvSpPr/>
          <p:nvPr/>
        </p:nvSpPr>
        <p:spPr>
          <a:xfrm>
            <a:off x="4832784" y="2537656"/>
            <a:ext cx="1368152" cy="1152128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rak 25"/>
          <p:cNvSpPr/>
          <p:nvPr/>
        </p:nvSpPr>
        <p:spPr>
          <a:xfrm>
            <a:off x="3813292" y="2438400"/>
            <a:ext cx="1368152" cy="1152128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55565" y="2312820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cinema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555565" y="1475713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bedroom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2606327" y="1475713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gym</a:t>
            </a:r>
            <a:endParaRPr lang="cs-CZ" sz="2400" dirty="0"/>
          </a:p>
        </p:txBody>
      </p:sp>
      <p:sp>
        <p:nvSpPr>
          <p:cNvPr id="30" name="Obdélník 29"/>
          <p:cNvSpPr/>
          <p:nvPr/>
        </p:nvSpPr>
        <p:spPr>
          <a:xfrm>
            <a:off x="6804248" y="1475713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bookshop</a:t>
            </a:r>
            <a:endParaRPr lang="cs-CZ" sz="2400" dirty="0"/>
          </a:p>
        </p:txBody>
      </p:sp>
      <p:sp>
        <p:nvSpPr>
          <p:cNvPr id="31" name="Obdélník 30"/>
          <p:cNvSpPr/>
          <p:nvPr/>
        </p:nvSpPr>
        <p:spPr>
          <a:xfrm>
            <a:off x="555565" y="3149927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downstairs</a:t>
            </a:r>
            <a:endParaRPr lang="cs-CZ" sz="2400" dirty="0"/>
          </a:p>
        </p:txBody>
      </p:sp>
      <p:sp>
        <p:nvSpPr>
          <p:cNvPr id="32" name="Obdélník 31"/>
          <p:cNvSpPr/>
          <p:nvPr/>
        </p:nvSpPr>
        <p:spPr>
          <a:xfrm>
            <a:off x="555565" y="3987034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castle</a:t>
            </a:r>
            <a:endParaRPr lang="cs-CZ" sz="2400" dirty="0"/>
          </a:p>
        </p:txBody>
      </p:sp>
      <p:sp>
        <p:nvSpPr>
          <p:cNvPr id="33" name="Obdélník 32"/>
          <p:cNvSpPr/>
          <p:nvPr/>
        </p:nvSpPr>
        <p:spPr>
          <a:xfrm>
            <a:off x="555565" y="4824141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carpet</a:t>
            </a:r>
            <a:endParaRPr lang="cs-CZ" sz="2400" dirty="0"/>
          </a:p>
        </p:txBody>
      </p:sp>
      <p:sp>
        <p:nvSpPr>
          <p:cNvPr id="34" name="Obdélník 33"/>
          <p:cNvSpPr/>
          <p:nvPr/>
        </p:nvSpPr>
        <p:spPr>
          <a:xfrm>
            <a:off x="555565" y="5661248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square</a:t>
            </a:r>
            <a:endParaRPr lang="cs-CZ" sz="2400" dirty="0"/>
          </a:p>
        </p:txBody>
      </p:sp>
      <p:sp>
        <p:nvSpPr>
          <p:cNvPr id="35" name="Obdélník 34"/>
          <p:cNvSpPr/>
          <p:nvPr/>
        </p:nvSpPr>
        <p:spPr>
          <a:xfrm>
            <a:off x="6804248" y="5661248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museum</a:t>
            </a:r>
            <a:endParaRPr lang="cs-CZ" sz="2400" dirty="0"/>
          </a:p>
        </p:txBody>
      </p:sp>
      <p:sp>
        <p:nvSpPr>
          <p:cNvPr id="36" name="Obdélník 35"/>
          <p:cNvSpPr/>
          <p:nvPr/>
        </p:nvSpPr>
        <p:spPr>
          <a:xfrm>
            <a:off x="2606327" y="5661248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armchair</a:t>
            </a:r>
            <a:endParaRPr lang="cs-CZ" sz="2400" dirty="0"/>
          </a:p>
        </p:txBody>
      </p:sp>
      <p:sp>
        <p:nvSpPr>
          <p:cNvPr id="37" name="Obdélník 36"/>
          <p:cNvSpPr/>
          <p:nvPr/>
        </p:nvSpPr>
        <p:spPr>
          <a:xfrm>
            <a:off x="4697524" y="5661248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sitting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endParaRPr lang="cs-CZ" sz="2400" dirty="0"/>
          </a:p>
        </p:txBody>
      </p:sp>
      <p:sp>
        <p:nvSpPr>
          <p:cNvPr id="38" name="Obdélník 37"/>
          <p:cNvSpPr/>
          <p:nvPr/>
        </p:nvSpPr>
        <p:spPr>
          <a:xfrm>
            <a:off x="6804248" y="4824141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d</a:t>
            </a:r>
            <a:r>
              <a:rPr lang="cs-CZ" sz="2400" dirty="0" smtClean="0"/>
              <a:t>ouble </a:t>
            </a:r>
            <a:r>
              <a:rPr lang="cs-CZ" sz="2400" dirty="0" err="1" smtClean="0"/>
              <a:t>bed</a:t>
            </a:r>
            <a:endParaRPr lang="cs-CZ" sz="2400" dirty="0"/>
          </a:p>
        </p:txBody>
      </p:sp>
      <p:sp>
        <p:nvSpPr>
          <p:cNvPr id="39" name="Obdélník 38"/>
          <p:cNvSpPr/>
          <p:nvPr/>
        </p:nvSpPr>
        <p:spPr>
          <a:xfrm>
            <a:off x="6804248" y="3987034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classroom</a:t>
            </a:r>
            <a:endParaRPr lang="cs-CZ" sz="2400" dirty="0"/>
          </a:p>
        </p:txBody>
      </p:sp>
      <p:sp>
        <p:nvSpPr>
          <p:cNvPr id="40" name="Obdélník 39"/>
          <p:cNvSpPr/>
          <p:nvPr/>
        </p:nvSpPr>
        <p:spPr>
          <a:xfrm>
            <a:off x="6804248" y="3149927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upstairs</a:t>
            </a:r>
            <a:endParaRPr lang="cs-CZ" sz="2400" dirty="0"/>
          </a:p>
        </p:txBody>
      </p:sp>
      <p:sp>
        <p:nvSpPr>
          <p:cNvPr id="41" name="Obdélník 40"/>
          <p:cNvSpPr/>
          <p:nvPr/>
        </p:nvSpPr>
        <p:spPr>
          <a:xfrm>
            <a:off x="6804248" y="2312820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wardrobe</a:t>
            </a:r>
            <a:endParaRPr lang="cs-CZ" sz="2400" dirty="0"/>
          </a:p>
        </p:txBody>
      </p:sp>
      <p:sp>
        <p:nvSpPr>
          <p:cNvPr id="42" name="Obdélník 41"/>
          <p:cNvSpPr/>
          <p:nvPr/>
        </p:nvSpPr>
        <p:spPr>
          <a:xfrm>
            <a:off x="4697524" y="1475713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bathroom</a:t>
            </a:r>
            <a:endParaRPr lang="cs-CZ" sz="2400" dirty="0"/>
          </a:p>
        </p:txBody>
      </p:sp>
      <p:pic>
        <p:nvPicPr>
          <p:cNvPr id="1027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69" y="1507049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37" y="2334091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37" y="4041257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37" y="5684991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018370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508372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" descr="C:\Users\sen\AppData\Local\Microsoft\Windows\Temporary Internet Files\Content.IE5\SWOZ6R16\MC900434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166" y="5723921"/>
            <a:ext cx="504056" cy="51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706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7" grpId="0" animBg="1"/>
      <p:bldP spid="30" grpId="0" animBg="1"/>
      <p:bldP spid="32" grpId="0" animBg="1"/>
      <p:bldP spid="34" grpId="0" animBg="1"/>
      <p:bldP spid="35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57010" y="3295499"/>
            <a:ext cx="304800" cy="304800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pic>
        <p:nvPicPr>
          <p:cNvPr id="2051" name="Picture 3" descr="C:\Users\sen\AppData\Local\Microsoft\Windows\Temporary Internet Files\Content.IE5\LLS0L33C\MM90004109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081" y="2379300"/>
            <a:ext cx="2221838" cy="213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812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i="1" dirty="0" smtClean="0"/>
              <a:t>učebnice Chit-Chat2, Oxford University </a:t>
            </a:r>
            <a:r>
              <a:rPr lang="cs-CZ" i="1" dirty="0" err="1" smtClean="0"/>
              <a:t>Press</a:t>
            </a:r>
            <a:endParaRPr lang="cs-CZ" dirty="0"/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</a:t>
            </a:r>
            <a:r>
              <a:rPr lang="cs-CZ" i="1" u="sng" dirty="0" smtClean="0">
                <a:solidFill>
                  <a:srgbClr val="073E87"/>
                </a:solidFill>
              </a:rPr>
              <a:t>:</a:t>
            </a:r>
          </a:p>
          <a:p>
            <a:pPr lvl="0">
              <a:buClr>
                <a:srgbClr val="31B6FD"/>
              </a:buClr>
            </a:pPr>
            <a:r>
              <a:rPr lang="cs-CZ" i="1" dirty="0" smtClean="0">
                <a:solidFill>
                  <a:srgbClr val="073E87"/>
                </a:solidFill>
              </a:rPr>
              <a:t>galerie: microsoft.office.com</a:t>
            </a:r>
          </a:p>
          <a:p>
            <a:pPr lvl="0">
              <a:buClr>
                <a:srgbClr val="31B6FD"/>
              </a:buClr>
            </a:pPr>
            <a:r>
              <a:rPr lang="cs-CZ" i="1" dirty="0" smtClean="0">
                <a:solidFill>
                  <a:srgbClr val="073E87"/>
                </a:solidFill>
              </a:rPr>
              <a:t>archiv autora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2942</TotalTime>
  <Words>342</Words>
  <Application>Microsoft Office PowerPoint</Application>
  <PresentationFormat>Předvádění na obrazovce (4:3)</PresentationFormat>
  <Paragraphs>104</Paragraphs>
  <Slides>13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Základní škola a Mateřská škola Bílá Třemešná, okres Trutnov</vt:lpstr>
      <vt:lpstr>Anotace</vt:lpstr>
      <vt:lpstr>At home</vt:lpstr>
      <vt:lpstr> HOUSE</vt:lpstr>
      <vt:lpstr>Hall</vt:lpstr>
      <vt:lpstr>Welcome in the LIVING ROOM(sitting-room)</vt:lpstr>
      <vt:lpstr>Kitchen</vt:lpstr>
      <vt:lpstr>Bedroom</vt:lpstr>
      <vt:lpstr>Bathroom</vt:lpstr>
      <vt:lpstr>Prezentace aplikace PowerPoint</vt:lpstr>
      <vt:lpstr>At home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Miluše Senetová</cp:lastModifiedBy>
  <cp:revision>74</cp:revision>
  <dcterms:created xsi:type="dcterms:W3CDTF">2013-05-10T12:01:16Z</dcterms:created>
  <dcterms:modified xsi:type="dcterms:W3CDTF">2013-11-05T20:49:39Z</dcterms:modified>
</cp:coreProperties>
</file>