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66" r:id="rId2"/>
    <p:sldId id="267" r:id="rId3"/>
    <p:sldId id="270" r:id="rId4"/>
    <p:sldId id="274" r:id="rId5"/>
    <p:sldId id="275" r:id="rId6"/>
    <p:sldId id="276" r:id="rId7"/>
    <p:sldId id="282" r:id="rId8"/>
    <p:sldId id="271" r:id="rId9"/>
    <p:sldId id="277" r:id="rId10"/>
    <p:sldId id="285" r:id="rId11"/>
    <p:sldId id="273" r:id="rId12"/>
    <p:sldId id="283" r:id="rId13"/>
    <p:sldId id="279" r:id="rId14"/>
    <p:sldId id="278" r:id="rId15"/>
    <p:sldId id="280" r:id="rId16"/>
    <p:sldId id="281" r:id="rId17"/>
    <p:sldId id="284" r:id="rId18"/>
    <p:sldId id="269" r:id="rId19"/>
    <p:sldId id="258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9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00B787-71CA-4DBD-9498-97962836FA22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281214-207B-40A0-B7BE-B2708C9E2E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2328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4EDB111-EBB4-4E57-8399-2BB59B299CFA}" type="datetimeFigureOut">
              <a:rPr lang="cs-CZ" smtClean="0"/>
              <a:pPr/>
              <a:t>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04D1B34-2B47-4A7F-8D7F-AD1FC333C4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texty.citanka.cz/alexandreis/a1-1.html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simonak.eu/images/obrazky_ostatni_strany/h_k/10_31_2.jpg" TargetMode="External"/><Relationship Id="rId3" Type="http://schemas.openxmlformats.org/officeDocument/2006/relationships/hyperlink" Target="http://www.tyden.cz/obrazek/201102/4d5e4bf381f3a/crop-54985-4d5e525f2a44f-kosmova-kronika.jpg" TargetMode="External"/><Relationship Id="rId7" Type="http://schemas.openxmlformats.org/officeDocument/2006/relationships/hyperlink" Target="http://absolventi.gymcheb.cz/2006/vykysalu/img_07812.jpg" TargetMode="External"/><Relationship Id="rId2" Type="http://schemas.openxmlformats.org/officeDocument/2006/relationships/hyperlink" Target="http://upload.wikimedia.org/wikipedia/commons/c/c4/Dalimilova_kronika_parizsky_fragmen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e/e7/Charles-University-symbol-2.png" TargetMode="External"/><Relationship Id="rId5" Type="http://schemas.openxmlformats.org/officeDocument/2006/relationships/hyperlink" Target="http://www.topzine.cz/wp-content/uploads/2010/12/c15.jpg" TargetMode="External"/><Relationship Id="rId10" Type="http://schemas.openxmlformats.org/officeDocument/2006/relationships/hyperlink" Target="http://upload.wikimedia.org/wikipedia/commons/thumb/3/38/Otche_Nash_ikona.jpg/345px-Otche_Nash_ikona.jpg" TargetMode="External"/><Relationship Id="rId4" Type="http://schemas.openxmlformats.org/officeDocument/2006/relationships/hyperlink" Target="http://www.digital-guide.cz/media/thumbs/digital_guide/pamatky_by_divine/Stare_Mesto/Betlemska_kaple/003_Betlemska_Kaple_jpg_800x800_q85.jpg" TargetMode="External"/><Relationship Id="rId9" Type="http://schemas.openxmlformats.org/officeDocument/2006/relationships/hyperlink" Target="http://www.s-antikvariat.cz/files/eshop/filosofie/DSC09117.JPG?ful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90508785"/>
              </p:ext>
            </p:extLst>
          </p:nvPr>
        </p:nvGraphicFramePr>
        <p:xfrm>
          <a:off x="1000100" y="2357430"/>
          <a:ext cx="6929486" cy="378049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VY_32_INOVACE_01_A_10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Humanitní předměty 1.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-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2. ročník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Pracovní list – </a:t>
                      </a:r>
                      <a:r>
                        <a:rPr lang="cs-CZ" alt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Nejstarší české literární památky - doba husitská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Tereza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Federselová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únor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2013</a:t>
                      </a:r>
                      <a:endParaRPr lang="cs-CZ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938639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1"/>
          <p:cNvSpPr>
            <a:spLocks noGrp="1"/>
          </p:cNvSpPr>
          <p:nvPr>
            <p:ph idx="1"/>
          </p:nvPr>
        </p:nvSpPr>
        <p:spPr>
          <a:xfrm>
            <a:off x="107504" y="1556792"/>
            <a:ext cx="8856984" cy="5204371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Anotace: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dirty="0" smtClean="0"/>
              <a:t>Text je určen pro žáky 1. ročníku střední odborné školy a žákům nástavbového studia.  Prezentace je určena k opakování literárního období nejstarší české literární památky -  doba husitská. Typy úkolů jsou různorodé.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endParaRPr lang="cs-CZ" altLang="cs-CZ" dirty="0" smtClean="0">
              <a:solidFill>
                <a:srgbClr val="FF0000"/>
              </a:solidFill>
            </a:endParaRP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sz="3200" b="1" dirty="0" smtClean="0">
                <a:solidFill>
                  <a:schemeClr val="accent1"/>
                </a:solidFill>
              </a:rPr>
              <a:t>Metodický pokyn:</a:t>
            </a:r>
          </a:p>
          <a:p>
            <a:pPr marL="0" indent="0" algn="just" eaLnBrk="1" hangingPunct="1">
              <a:buFont typeface="Wingdings 2" pitchFamily="18" charset="2"/>
              <a:buNone/>
            </a:pPr>
            <a:r>
              <a:rPr lang="cs-CZ" altLang="cs-CZ" dirty="0" smtClean="0"/>
              <a:t>Vyučující s pomocí multimediální techniky použije materiál k samostatné práci žáků. Prezentaci lze také využít jako opakující práci.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1116360"/>
          </a:xfrm>
        </p:spPr>
        <p:txBody>
          <a:bodyPr/>
          <a:lstStyle/>
          <a:p>
            <a:pPr eaLnBrk="1" hangingPunct="1">
              <a:defRPr/>
            </a:pPr>
            <a:endParaRPr lang="cs-CZ" dirty="0"/>
          </a:p>
        </p:txBody>
      </p:sp>
      <p:pic>
        <p:nvPicPr>
          <p:cNvPr id="819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96752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8668566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Přiřaď definici k dílu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3744416" cy="5079793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smtClean="0"/>
              <a:t>Hospodine, pomiluj </a:t>
            </a:r>
            <a:r>
              <a:rPr lang="cs-CZ" sz="9600" dirty="0" err="1" smtClean="0"/>
              <a:t>ny</a:t>
            </a:r>
            <a:endParaRPr lang="cs-CZ" sz="9600" dirty="0" smtClean="0"/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smtClean="0"/>
              <a:t>Dalimilova kronika</a:t>
            </a: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err="1" smtClean="0"/>
              <a:t>Proglas</a:t>
            </a:r>
            <a:endParaRPr lang="cs-CZ" sz="9600" dirty="0" smtClean="0"/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err="1" smtClean="0"/>
              <a:t>Ktož</a:t>
            </a:r>
            <a:r>
              <a:rPr lang="cs-CZ" sz="9600" dirty="0" smtClean="0"/>
              <a:t> </a:t>
            </a:r>
            <a:r>
              <a:rPr lang="cs-CZ" sz="9600" dirty="0" err="1" smtClean="0"/>
              <a:t>jsú</a:t>
            </a:r>
            <a:r>
              <a:rPr lang="cs-CZ" sz="9600" dirty="0" smtClean="0"/>
              <a:t> Boží bojovníci</a:t>
            </a: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smtClean="0"/>
              <a:t>Vita </a:t>
            </a:r>
            <a:r>
              <a:rPr lang="cs-CZ" sz="9600" dirty="0" err="1" smtClean="0"/>
              <a:t>Caroli</a:t>
            </a:r>
            <a:endParaRPr lang="cs-CZ" sz="9600" dirty="0" smtClean="0"/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cs-CZ" sz="9600" dirty="0" smtClean="0"/>
              <a:t>Kristiánova legenda</a:t>
            </a:r>
            <a:r>
              <a:rPr lang="cs-CZ" sz="8000" dirty="0" smtClean="0"/>
              <a:t>	</a:t>
            </a:r>
          </a:p>
          <a:p>
            <a:pPr marL="514350" indent="-514350">
              <a:buAutoNum type="arabicPeriod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355976" y="1589566"/>
            <a:ext cx="4608511" cy="5079793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lnSpc>
                <a:spcPct val="170000"/>
              </a:lnSpc>
              <a:buAutoNum type="alphaUcPeriod"/>
            </a:pPr>
            <a:r>
              <a:rPr lang="cs-CZ" sz="9600" dirty="0" smtClean="0"/>
              <a:t>předmluva k evangeliu</a:t>
            </a:r>
          </a:p>
          <a:p>
            <a:pPr marL="514350" indent="-514350">
              <a:lnSpc>
                <a:spcPct val="170000"/>
              </a:lnSpc>
              <a:buAutoNum type="alphaUcPeriod"/>
            </a:pPr>
            <a:r>
              <a:rPr lang="cs-CZ" sz="9600" dirty="0" smtClean="0"/>
              <a:t>husitská bojovná píseň</a:t>
            </a:r>
          </a:p>
          <a:p>
            <a:pPr marL="514350" indent="-514350" algn="just">
              <a:lnSpc>
                <a:spcPct val="170000"/>
              </a:lnSpc>
              <a:buFont typeface="Wingdings"/>
              <a:buAutoNum type="alphaUcPeriod"/>
            </a:pPr>
            <a:r>
              <a:rPr lang="cs-CZ" sz="9600" dirty="0" smtClean="0"/>
              <a:t>první </a:t>
            </a:r>
            <a:r>
              <a:rPr lang="cs-CZ" sz="9600" dirty="0" smtClean="0"/>
              <a:t>česká veršovaná </a:t>
            </a:r>
            <a:r>
              <a:rPr lang="cs-CZ" sz="9600" dirty="0" smtClean="0"/>
              <a:t>kronika</a:t>
            </a:r>
          </a:p>
          <a:p>
            <a:pPr marL="514350" indent="-514350" algn="just">
              <a:lnSpc>
                <a:spcPct val="170000"/>
              </a:lnSpc>
              <a:buFont typeface="Wingdings"/>
              <a:buAutoNum type="alphaUcPeriod"/>
            </a:pPr>
            <a:r>
              <a:rPr lang="cs-CZ" sz="9600" dirty="0" smtClean="0"/>
              <a:t>první česká píseň a hymna</a:t>
            </a:r>
          </a:p>
          <a:p>
            <a:pPr marL="514350" indent="-514350" algn="just">
              <a:lnSpc>
                <a:spcPct val="170000"/>
              </a:lnSpc>
              <a:buFont typeface="Wingdings"/>
              <a:buAutoNum type="alphaUcPeriod"/>
            </a:pPr>
            <a:r>
              <a:rPr lang="cs-CZ" sz="9600" dirty="0" smtClean="0"/>
              <a:t>vyprávění o sv. Václavovi a jeho bábě Ludmile</a:t>
            </a:r>
          </a:p>
          <a:p>
            <a:pPr marL="514350" indent="-514350" algn="just">
              <a:lnSpc>
                <a:spcPct val="170000"/>
              </a:lnSpc>
              <a:buFont typeface="Wingdings"/>
              <a:buAutoNum type="alphaUcPeriod"/>
            </a:pPr>
            <a:r>
              <a:rPr lang="cs-CZ" sz="9600" dirty="0" smtClean="0"/>
              <a:t>vlastní životopis Karlův</a:t>
            </a:r>
          </a:p>
          <a:p>
            <a:pPr marL="514350" indent="-514350" algn="just">
              <a:buFont typeface="Wingdings"/>
              <a:buAutoNum type="alphaUcPeriod"/>
            </a:pPr>
            <a:endParaRPr lang="cs-CZ" dirty="0" smtClean="0"/>
          </a:p>
          <a:p>
            <a:pPr marL="514350" indent="-514350">
              <a:buAutoNum type="alphaUcPeriod"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Přiřaď definici k dílu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464496" cy="4935777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Hospodine, pomiluj </a:t>
            </a:r>
            <a:r>
              <a:rPr lang="cs-CZ" dirty="0" err="1" smtClean="0">
                <a:solidFill>
                  <a:schemeClr val="accent2"/>
                </a:solidFill>
              </a:rPr>
              <a:t>ny</a:t>
            </a:r>
            <a:endParaRPr lang="cs-CZ" dirty="0" smtClean="0">
              <a:solidFill>
                <a:schemeClr val="accent2"/>
              </a:solidFill>
            </a:endParaRP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první česká píseň a hymna</a:t>
            </a:r>
          </a:p>
          <a:p>
            <a:pPr algn="just">
              <a:buNone/>
            </a:pPr>
            <a:endParaRPr lang="cs-CZ" dirty="0"/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2"/>
          </p:nvPr>
        </p:nvSpPr>
        <p:spPr>
          <a:xfrm>
            <a:off x="5508104" y="1589566"/>
            <a:ext cx="3456384" cy="4863769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Dalimilova kronika</a:t>
            </a:r>
          </a:p>
          <a:p>
            <a:pPr algn="just"/>
            <a:r>
              <a:rPr lang="cs-CZ" smtClean="0">
                <a:solidFill>
                  <a:schemeClr val="accent2"/>
                </a:solidFill>
              </a:rPr>
              <a:t>první </a:t>
            </a:r>
            <a:r>
              <a:rPr lang="cs-CZ" smtClean="0">
                <a:solidFill>
                  <a:schemeClr val="accent2"/>
                </a:solidFill>
              </a:rPr>
              <a:t>česká veršovaná </a:t>
            </a:r>
            <a:r>
              <a:rPr lang="cs-CZ" dirty="0" smtClean="0">
                <a:solidFill>
                  <a:schemeClr val="accent2"/>
                </a:solidFill>
              </a:rPr>
              <a:t>kronika</a:t>
            </a:r>
          </a:p>
          <a:p>
            <a:pPr algn="just">
              <a:buNone/>
            </a:pPr>
            <a:endParaRPr lang="cs-CZ" sz="3200" dirty="0" smtClean="0"/>
          </a:p>
          <a:p>
            <a:endParaRPr lang="cs-CZ" dirty="0"/>
          </a:p>
        </p:txBody>
      </p:sp>
      <p:pic>
        <p:nvPicPr>
          <p:cNvPr id="14" name="Obrázek 13" descr="Hospodine_pomiluj_ny_Traktat_Jana_z_Holeso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708920"/>
            <a:ext cx="2512088" cy="3647552"/>
          </a:xfrm>
          <a:prstGeom prst="rect">
            <a:avLst/>
          </a:prstGeom>
        </p:spPr>
      </p:pic>
      <p:pic>
        <p:nvPicPr>
          <p:cNvPr id="15" name="Obrázek 14" descr="dalimilova-kronika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3501008"/>
            <a:ext cx="2271440" cy="2952328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Přiřaď definici k dílu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680520" cy="5079793"/>
          </a:xfrm>
        </p:spPr>
        <p:txBody>
          <a:bodyPr/>
          <a:lstStyle/>
          <a:p>
            <a:r>
              <a:rPr lang="cs-CZ" dirty="0" err="1" smtClean="0">
                <a:solidFill>
                  <a:schemeClr val="accent2"/>
                </a:solidFill>
              </a:rPr>
              <a:t>Proglas</a:t>
            </a:r>
            <a:endParaRPr lang="cs-CZ" dirty="0" smtClean="0">
              <a:solidFill>
                <a:schemeClr val="accent2"/>
              </a:solidFill>
            </a:endParaRPr>
          </a:p>
          <a:p>
            <a:r>
              <a:rPr lang="cs-CZ" dirty="0" smtClean="0">
                <a:solidFill>
                  <a:schemeClr val="accent2"/>
                </a:solidFill>
              </a:rPr>
              <a:t>předmluva k evangeliu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844900" y="1589566"/>
            <a:ext cx="4119587" cy="5007785"/>
          </a:xfrm>
        </p:spPr>
        <p:txBody>
          <a:bodyPr/>
          <a:lstStyle/>
          <a:p>
            <a:r>
              <a:rPr lang="cs-CZ" dirty="0" err="1" smtClean="0">
                <a:solidFill>
                  <a:schemeClr val="accent2"/>
                </a:solidFill>
              </a:rPr>
              <a:t>Ktož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err="1" smtClean="0">
                <a:solidFill>
                  <a:schemeClr val="accent2"/>
                </a:solidFill>
              </a:rPr>
              <a:t>jsú</a:t>
            </a:r>
            <a:r>
              <a:rPr lang="cs-CZ" dirty="0" smtClean="0">
                <a:solidFill>
                  <a:schemeClr val="accent2"/>
                </a:solidFill>
              </a:rPr>
              <a:t> Boží bojovníci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husitská bojovná píseň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5" name="Obrázek 4" descr="prog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284984"/>
            <a:ext cx="4211960" cy="1816100"/>
          </a:xfrm>
          <a:prstGeom prst="rect">
            <a:avLst/>
          </a:prstGeom>
        </p:spPr>
      </p:pic>
      <p:pic>
        <p:nvPicPr>
          <p:cNvPr id="6" name="Obrázek 5" descr="bojovnic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924944"/>
            <a:ext cx="2369771" cy="3200723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Přiřaď definici k dílu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680520" cy="5079793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Vita </a:t>
            </a:r>
            <a:r>
              <a:rPr lang="cs-CZ" dirty="0" err="1" smtClean="0">
                <a:solidFill>
                  <a:schemeClr val="accent2"/>
                </a:solidFill>
              </a:rPr>
              <a:t>Caroli</a:t>
            </a:r>
            <a:endParaRPr lang="cs-CZ" dirty="0" smtClean="0">
              <a:solidFill>
                <a:schemeClr val="accent2"/>
              </a:solidFill>
            </a:endParaRPr>
          </a:p>
          <a:p>
            <a:r>
              <a:rPr lang="cs-CZ" dirty="0" smtClean="0">
                <a:solidFill>
                  <a:schemeClr val="accent2"/>
                </a:solidFill>
              </a:rPr>
              <a:t>vlastní životopis Karlův</a:t>
            </a:r>
          </a:p>
          <a:p>
            <a:pPr>
              <a:buNone/>
            </a:pPr>
            <a:endParaRPr lang="cs-CZ" sz="3200" dirty="0" smtClean="0">
              <a:solidFill>
                <a:schemeClr val="accent2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844900" y="1589566"/>
            <a:ext cx="4119587" cy="5007785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Kristiánova legenda</a:t>
            </a: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vyprávění o sv. Václavovi a jeho bábě Ludmile</a:t>
            </a:r>
          </a:p>
          <a:p>
            <a:pPr algn="just">
              <a:buNone/>
            </a:pPr>
            <a:endParaRPr lang="cs-CZ" sz="3200" dirty="0" smtClean="0"/>
          </a:p>
          <a:p>
            <a:endParaRPr lang="cs-CZ" sz="32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7" name="Obrázek 6" descr="vi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3356992"/>
            <a:ext cx="2509520" cy="3169920"/>
          </a:xfrm>
          <a:prstGeom prst="rect">
            <a:avLst/>
          </a:prstGeom>
        </p:spPr>
      </p:pic>
      <p:pic>
        <p:nvPicPr>
          <p:cNvPr id="8" name="Obrázek 7" descr="374px-Christianslegen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3212976"/>
            <a:ext cx="2160240" cy="3384376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Doplň text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  <a:buNone/>
            </a:pPr>
            <a:r>
              <a:rPr lang="cs-CZ" sz="3200" dirty="0" smtClean="0"/>
              <a:t>	Naší první kronikou s vysokou historickou i uměleckou hodnotou je  ......................................... ....................................................</a:t>
            </a:r>
            <a:r>
              <a:rPr lang="cs-CZ" sz="3200" b="1" dirty="0" smtClean="0"/>
              <a:t>.. </a:t>
            </a:r>
            <a:r>
              <a:rPr lang="cs-CZ" sz="3200" dirty="0" smtClean="0"/>
              <a:t>Jejím autorem je ..................................................</a:t>
            </a:r>
            <a:r>
              <a:rPr lang="cs-CZ" sz="3200" b="1" dirty="0" smtClean="0"/>
              <a:t>. </a:t>
            </a:r>
            <a:r>
              <a:rPr lang="cs-CZ" sz="3200" dirty="0" smtClean="0"/>
              <a:t>Kronika je psána  ...............................................</a:t>
            </a:r>
            <a:r>
              <a:rPr lang="cs-CZ" sz="3200" b="1" dirty="0" smtClean="0"/>
              <a:t>, </a:t>
            </a:r>
            <a:r>
              <a:rPr lang="cs-CZ" sz="3200" dirty="0" smtClean="0"/>
              <a:t>zatímco Dalimilova kronika, která pochází ze …………,  je napsána .........................</a:t>
            </a:r>
            <a:r>
              <a:rPr lang="cs-CZ" sz="3200" b="1" dirty="0" smtClean="0"/>
              <a:t>. </a:t>
            </a:r>
            <a:r>
              <a:rPr lang="cs-CZ" sz="3200" dirty="0" smtClean="0"/>
              <a:t>Autor Dalimilovy kroniky je ……………………………………..</a:t>
            </a:r>
            <a:r>
              <a:rPr lang="cs-CZ" sz="3200" b="1" dirty="0" smtClean="0"/>
              <a:t>.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Doplň text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484784"/>
            <a:ext cx="6120680" cy="5079793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cs-CZ" sz="2400" dirty="0" smtClean="0"/>
              <a:t>	Naší první kronikou s vysokou historickou i uměleckou hodnotou je  </a:t>
            </a:r>
            <a:r>
              <a:rPr lang="cs-CZ" sz="2400" b="1" dirty="0" smtClean="0">
                <a:solidFill>
                  <a:schemeClr val="accent2"/>
                </a:solidFill>
              </a:rPr>
              <a:t>Česká kronika</a:t>
            </a:r>
            <a:r>
              <a:rPr lang="cs-CZ" sz="2400" b="1" dirty="0" smtClean="0"/>
              <a:t>. </a:t>
            </a:r>
            <a:r>
              <a:rPr lang="cs-CZ" sz="2400" dirty="0" smtClean="0"/>
              <a:t>Jejím autorem je </a:t>
            </a:r>
            <a:r>
              <a:rPr lang="cs-CZ" sz="2400" b="1" dirty="0" smtClean="0">
                <a:solidFill>
                  <a:schemeClr val="accent2"/>
                </a:solidFill>
              </a:rPr>
              <a:t>Kosmas</a:t>
            </a:r>
            <a:r>
              <a:rPr lang="cs-CZ" sz="2400" b="1" dirty="0" smtClean="0"/>
              <a:t>. </a:t>
            </a:r>
            <a:r>
              <a:rPr lang="cs-CZ" sz="2400" dirty="0" smtClean="0"/>
              <a:t>Kronika je psána  </a:t>
            </a:r>
            <a:r>
              <a:rPr lang="cs-CZ" sz="2400" b="1" dirty="0" smtClean="0">
                <a:solidFill>
                  <a:schemeClr val="accent2"/>
                </a:solidFill>
              </a:rPr>
              <a:t>latinsky</a:t>
            </a:r>
            <a:r>
              <a:rPr lang="cs-CZ" sz="2400" b="1" dirty="0" smtClean="0"/>
              <a:t>, </a:t>
            </a:r>
            <a:r>
              <a:rPr lang="cs-CZ" sz="2400" dirty="0" smtClean="0"/>
              <a:t>zatímco Dalimilova kronika, která pochází ze </a:t>
            </a:r>
            <a:r>
              <a:rPr lang="cs-CZ" sz="2400" b="1" dirty="0" smtClean="0">
                <a:solidFill>
                  <a:schemeClr val="accent2"/>
                </a:solidFill>
              </a:rPr>
              <a:t>14. století</a:t>
            </a:r>
            <a:r>
              <a:rPr lang="cs-CZ" sz="2400" dirty="0" smtClean="0"/>
              <a:t>,  je napsána </a:t>
            </a:r>
            <a:r>
              <a:rPr lang="cs-CZ" sz="2400" b="1" dirty="0" smtClean="0">
                <a:solidFill>
                  <a:schemeClr val="accent2"/>
                </a:solidFill>
              </a:rPr>
              <a:t>česky</a:t>
            </a:r>
            <a:r>
              <a:rPr lang="cs-CZ" sz="2400" b="1" dirty="0" smtClean="0"/>
              <a:t>. </a:t>
            </a:r>
            <a:r>
              <a:rPr lang="cs-CZ" sz="2400" dirty="0" smtClean="0"/>
              <a:t>Autor Dalimilovy kroniky je </a:t>
            </a:r>
            <a:r>
              <a:rPr lang="cs-CZ" sz="2400" b="1" dirty="0" smtClean="0">
                <a:solidFill>
                  <a:schemeClr val="accent2"/>
                </a:solidFill>
              </a:rPr>
              <a:t>neznámý</a:t>
            </a:r>
            <a:r>
              <a:rPr lang="cs-CZ" sz="2400" b="1" dirty="0" smtClean="0"/>
              <a:t>.</a:t>
            </a:r>
            <a:endParaRPr lang="cs-CZ" sz="24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>
          <a:xfrm>
            <a:off x="6300192" y="1589566"/>
            <a:ext cx="2664295" cy="507979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9" name="Obrázek 8" descr="crop-54985-4d5e525f2a44f-kosmova-kroni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700808"/>
            <a:ext cx="2304256" cy="2743200"/>
          </a:xfrm>
          <a:prstGeom prst="rect">
            <a:avLst/>
          </a:prstGeom>
        </p:spPr>
      </p:pic>
      <p:pic>
        <p:nvPicPr>
          <p:cNvPr id="10" name="Obrázek 9" descr="dalimilova kroni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4869160"/>
            <a:ext cx="2520280" cy="159067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Poznej a charakterizuj literární památku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176464" cy="5079793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cs-CZ" sz="2200" dirty="0" smtClean="0"/>
              <a:t>	</a:t>
            </a:r>
            <a:r>
              <a:rPr lang="cs-CZ" sz="2400" dirty="0" smtClean="0"/>
              <a:t>Král Filip byl v zemi </a:t>
            </a:r>
            <a:r>
              <a:rPr lang="cs-CZ" sz="2400" dirty="0" err="1" smtClean="0"/>
              <a:t>řěcký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muž slovutný ve </a:t>
            </a:r>
            <a:r>
              <a:rPr lang="cs-CZ" sz="2400" dirty="0" err="1" smtClean="0"/>
              <a:t>čsti</a:t>
            </a:r>
            <a:r>
              <a:rPr lang="cs-CZ" sz="2400" dirty="0" smtClean="0"/>
              <a:t> </a:t>
            </a:r>
            <a:r>
              <a:rPr lang="cs-CZ" sz="2400" dirty="0" err="1" smtClean="0"/>
              <a:t>svěcký</a:t>
            </a:r>
            <a:r>
              <a:rPr lang="cs-CZ" sz="2400" dirty="0" smtClean="0"/>
              <a:t>;</a:t>
            </a:r>
            <a:br>
              <a:rPr lang="cs-CZ" sz="2400" dirty="0" smtClean="0"/>
            </a:br>
            <a:r>
              <a:rPr lang="cs-CZ" sz="2400" dirty="0" smtClean="0"/>
              <a:t>po svém právu míše ženu,</a:t>
            </a:r>
            <a:br>
              <a:rPr lang="cs-CZ" sz="2400" dirty="0" smtClean="0"/>
            </a:br>
            <a:r>
              <a:rPr lang="cs-CZ" sz="2400" dirty="0" smtClean="0"/>
              <a:t>v zboží, ve </a:t>
            </a:r>
            <a:r>
              <a:rPr lang="cs-CZ" sz="2400" dirty="0" err="1" smtClean="0"/>
              <a:t>čsti</a:t>
            </a:r>
            <a:r>
              <a:rPr lang="cs-CZ" sz="2400" dirty="0" smtClean="0"/>
              <a:t> </a:t>
            </a:r>
            <a:r>
              <a:rPr lang="cs-CZ" sz="2400" dirty="0" err="1" smtClean="0"/>
              <a:t>porozenú</a:t>
            </a:r>
            <a:r>
              <a:rPr lang="cs-CZ" sz="2400" dirty="0" smtClean="0"/>
              <a:t>;</a:t>
            </a:r>
            <a:br>
              <a:rPr lang="cs-CZ" sz="2400" dirty="0" smtClean="0"/>
            </a:br>
            <a:r>
              <a:rPr lang="cs-CZ" sz="2400" dirty="0" err="1" smtClean="0"/>
              <a:t>Olympias</a:t>
            </a:r>
            <a:r>
              <a:rPr lang="cs-CZ" sz="2400" dirty="0" smtClean="0"/>
              <a:t> - tak </a:t>
            </a:r>
            <a:r>
              <a:rPr lang="cs-CZ" sz="2400" dirty="0" err="1" smtClean="0"/>
              <a:t>slovieše</a:t>
            </a:r>
            <a:r>
              <a:rPr lang="cs-CZ" sz="2400" dirty="0" smtClean="0"/>
              <a:t> -</a:t>
            </a:r>
            <a:br>
              <a:rPr lang="cs-CZ" sz="2400" dirty="0" smtClean="0"/>
            </a:br>
            <a:r>
              <a:rPr lang="cs-CZ" sz="2400" dirty="0" smtClean="0"/>
              <a:t>ovšem divné krásy </a:t>
            </a:r>
            <a:r>
              <a:rPr lang="cs-CZ" sz="2400" dirty="0" err="1" smtClean="0"/>
              <a:t>bieše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Daru má </a:t>
            </a:r>
            <a:r>
              <a:rPr lang="cs-CZ" sz="2400" dirty="0" err="1" smtClean="0"/>
              <a:t>ot</a:t>
            </a:r>
            <a:r>
              <a:rPr lang="cs-CZ" sz="2400" dirty="0" smtClean="0"/>
              <a:t> Boha mnoho,</a:t>
            </a:r>
            <a:br>
              <a:rPr lang="cs-CZ" sz="2400" dirty="0" smtClean="0"/>
            </a:br>
            <a:r>
              <a:rPr lang="cs-CZ" sz="2400" dirty="0" smtClean="0"/>
              <a:t>když </a:t>
            </a:r>
            <a:r>
              <a:rPr lang="cs-CZ" sz="2400" dirty="0" err="1" smtClean="0"/>
              <a:t>čstnú</a:t>
            </a:r>
            <a:r>
              <a:rPr lang="cs-CZ" sz="2400" dirty="0" smtClean="0"/>
              <a:t> </a:t>
            </a:r>
            <a:r>
              <a:rPr lang="cs-CZ" sz="2400" dirty="0" err="1" smtClean="0"/>
              <a:t>ženú</a:t>
            </a:r>
            <a:r>
              <a:rPr lang="cs-CZ" sz="2400" dirty="0" smtClean="0"/>
              <a:t> daří koho;</a:t>
            </a:r>
            <a:br>
              <a:rPr lang="cs-CZ" sz="2400" dirty="0" smtClean="0"/>
            </a:br>
            <a:r>
              <a:rPr lang="cs-CZ" sz="2400" dirty="0" smtClean="0"/>
              <a:t>kteráž z </a:t>
            </a:r>
            <a:r>
              <a:rPr lang="cs-CZ" sz="2400" dirty="0" err="1" smtClean="0"/>
              <a:t>založenie</a:t>
            </a:r>
            <a:r>
              <a:rPr lang="cs-CZ" sz="2400" dirty="0" smtClean="0"/>
              <a:t> kázní,</a:t>
            </a:r>
            <a:br>
              <a:rPr lang="cs-CZ" sz="2400" dirty="0" smtClean="0"/>
            </a:br>
            <a:r>
              <a:rPr lang="cs-CZ" sz="2400" dirty="0" err="1" smtClean="0"/>
              <a:t>téj</a:t>
            </a:r>
            <a:r>
              <a:rPr lang="cs-CZ" sz="2400" dirty="0" smtClean="0"/>
              <a:t> </a:t>
            </a:r>
            <a:r>
              <a:rPr lang="cs-CZ" sz="2400" dirty="0" err="1" smtClean="0"/>
              <a:t>netřěba</a:t>
            </a:r>
            <a:r>
              <a:rPr lang="cs-CZ" sz="2400" dirty="0" smtClean="0"/>
              <a:t> časté bázni.</a:t>
            </a:r>
            <a:r>
              <a:rPr lang="cs-CZ" sz="2200" dirty="0" smtClean="0"/>
              <a:t/>
            </a:r>
            <a:br>
              <a:rPr lang="cs-CZ" sz="2200" dirty="0" smtClean="0"/>
            </a:br>
            <a:endParaRPr lang="cs-CZ" sz="2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>
          <a:xfrm>
            <a:off x="4788024" y="1589566"/>
            <a:ext cx="4176464" cy="507979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sz="2400" dirty="0" smtClean="0"/>
              <a:t>	</a:t>
            </a:r>
            <a:r>
              <a:rPr lang="cs-CZ" sz="2400" dirty="0" err="1" smtClean="0"/>
              <a:t>Ustalý</a:t>
            </a:r>
            <a:r>
              <a:rPr lang="cs-CZ" sz="2400" dirty="0" smtClean="0"/>
              <a:t> rád </a:t>
            </a:r>
            <a:r>
              <a:rPr lang="cs-CZ" sz="2400" dirty="0" err="1" smtClean="0"/>
              <a:t>pitie</a:t>
            </a:r>
            <a:r>
              <a:rPr lang="cs-CZ" sz="2400" dirty="0" smtClean="0"/>
              <a:t> sáhá,</a:t>
            </a:r>
            <a:br>
              <a:rPr lang="cs-CZ" sz="2400" dirty="0" smtClean="0"/>
            </a:br>
            <a:r>
              <a:rPr lang="cs-CZ" sz="2400" dirty="0" err="1" smtClean="0"/>
              <a:t>zeschlým</a:t>
            </a:r>
            <a:r>
              <a:rPr lang="cs-CZ" sz="2400" dirty="0" smtClean="0"/>
              <a:t> </a:t>
            </a:r>
            <a:r>
              <a:rPr lang="cs-CZ" sz="2400" dirty="0" err="1" smtClean="0"/>
              <a:t>lúkám</a:t>
            </a:r>
            <a:r>
              <a:rPr lang="cs-CZ" sz="2400" dirty="0" smtClean="0"/>
              <a:t> </a:t>
            </a:r>
            <a:r>
              <a:rPr lang="cs-CZ" sz="2400" dirty="0" err="1" smtClean="0"/>
              <a:t>časna</a:t>
            </a:r>
            <a:r>
              <a:rPr lang="cs-CZ" sz="2400" dirty="0" smtClean="0"/>
              <a:t> vláha,</a:t>
            </a:r>
            <a:br>
              <a:rPr lang="cs-CZ" sz="2400" dirty="0" smtClean="0"/>
            </a:br>
            <a:r>
              <a:rPr lang="cs-CZ" sz="2400" dirty="0" err="1" smtClean="0"/>
              <a:t>čstná</a:t>
            </a:r>
            <a:r>
              <a:rPr lang="cs-CZ" sz="2400" dirty="0" smtClean="0"/>
              <a:t> žena muži </a:t>
            </a:r>
            <a:r>
              <a:rPr lang="cs-CZ" sz="2400" dirty="0" err="1" smtClean="0"/>
              <a:t>přědráha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Po </a:t>
            </a:r>
            <a:r>
              <a:rPr lang="cs-CZ" sz="2400" dirty="0" err="1" smtClean="0"/>
              <a:t>všě</a:t>
            </a:r>
            <a:r>
              <a:rPr lang="cs-CZ" sz="2400" dirty="0" smtClean="0"/>
              <a:t> časy toho krále,</a:t>
            </a:r>
            <a:br>
              <a:rPr lang="cs-CZ" sz="2400" dirty="0" smtClean="0"/>
            </a:br>
            <a:r>
              <a:rPr lang="cs-CZ" sz="2400" dirty="0" smtClean="0"/>
              <a:t>jež pokojní lidé </a:t>
            </a:r>
            <a:r>
              <a:rPr lang="cs-CZ" sz="2400" dirty="0" err="1" smtClean="0"/>
              <a:t>chválé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err="1" smtClean="0"/>
              <a:t>řěčská</a:t>
            </a:r>
            <a:r>
              <a:rPr lang="cs-CZ" sz="2400" dirty="0" smtClean="0"/>
              <a:t> země v </a:t>
            </a:r>
            <a:r>
              <a:rPr lang="cs-CZ" sz="2400" dirty="0" err="1" smtClean="0"/>
              <a:t>mířě</a:t>
            </a:r>
            <a:r>
              <a:rPr lang="cs-CZ" sz="2400" dirty="0" smtClean="0"/>
              <a:t> </a:t>
            </a:r>
            <a:r>
              <a:rPr lang="cs-CZ" sz="2400" dirty="0" err="1" smtClean="0"/>
              <a:t>stáše</a:t>
            </a:r>
            <a:r>
              <a:rPr lang="cs-CZ" sz="2400" dirty="0" smtClean="0"/>
              <a:t>,</a:t>
            </a:r>
            <a:br>
              <a:rPr lang="cs-CZ" sz="2400" dirty="0" smtClean="0"/>
            </a:br>
            <a:r>
              <a:rPr lang="cs-CZ" sz="2400" dirty="0" smtClean="0"/>
              <a:t>nepřátel </a:t>
            </a:r>
            <a:r>
              <a:rPr lang="cs-CZ" sz="2400" dirty="0" err="1" smtClean="0"/>
              <a:t>sě</a:t>
            </a:r>
            <a:r>
              <a:rPr lang="cs-CZ" sz="2400" dirty="0" smtClean="0"/>
              <a:t> nic </a:t>
            </a:r>
            <a:r>
              <a:rPr lang="cs-CZ" sz="2400" dirty="0" err="1" smtClean="0"/>
              <a:t>nebáše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dirty="0" smtClean="0"/>
              <a:t>Tehdy </a:t>
            </a:r>
            <a:r>
              <a:rPr lang="cs-CZ" sz="2400" dirty="0" err="1" smtClean="0"/>
              <a:t>přijide</a:t>
            </a:r>
            <a:r>
              <a:rPr lang="cs-CZ" sz="2400" dirty="0" smtClean="0"/>
              <a:t> </a:t>
            </a:r>
            <a:r>
              <a:rPr lang="cs-CZ" sz="2400" dirty="0" err="1" smtClean="0"/>
              <a:t>čstná</a:t>
            </a:r>
            <a:r>
              <a:rPr lang="cs-CZ" sz="2400" dirty="0" smtClean="0"/>
              <a:t> hodina,</a:t>
            </a:r>
            <a:br>
              <a:rPr lang="cs-CZ" sz="2400" dirty="0" smtClean="0"/>
            </a:br>
            <a:r>
              <a:rPr lang="cs-CZ" sz="2400" dirty="0" smtClean="0"/>
              <a:t>králová porodí syna,</a:t>
            </a:r>
            <a:br>
              <a:rPr lang="cs-CZ" sz="2400" dirty="0" smtClean="0"/>
            </a:br>
            <a:r>
              <a:rPr lang="cs-CZ" sz="2400" dirty="0" smtClean="0"/>
              <a:t>Alexander </a:t>
            </a:r>
            <a:r>
              <a:rPr lang="cs-CZ" sz="2400" dirty="0" err="1" smtClean="0"/>
              <a:t>vzděchu</a:t>
            </a:r>
            <a:r>
              <a:rPr lang="cs-CZ" sz="2400" dirty="0" smtClean="0"/>
              <a:t> jemu.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Poznej a charakterizuj literární památku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112568" cy="5079794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cs-CZ" b="1" i="1" dirty="0" smtClean="0">
                <a:solidFill>
                  <a:schemeClr val="tx2"/>
                </a:solidFill>
              </a:rPr>
              <a:t>Alexandreis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předpokládaná doba vzniku přelom13.-14. stol.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napsána v češtině</a:t>
            </a:r>
          </a:p>
          <a:p>
            <a:pPr algn="just">
              <a:lnSpc>
                <a:spcPct val="150000"/>
              </a:lnSpc>
            </a:pPr>
            <a:r>
              <a:rPr lang="cs-CZ" dirty="0" smtClean="0"/>
              <a:t>veršovaná</a:t>
            </a:r>
          </a:p>
          <a:p>
            <a:pPr algn="just">
              <a:lnSpc>
                <a:spcPct val="150000"/>
              </a:lnSpc>
            </a:pPr>
            <a:r>
              <a:rPr lang="cs-CZ" dirty="0" smtClean="0">
                <a:latin typeface="+mj-lt"/>
              </a:rPr>
              <a:t>hlavní hrdina Alexandr Veliký, který byl vzorem středověkého rytíře </a:t>
            </a:r>
            <a:r>
              <a:rPr lang="cs-CZ" dirty="0" smtClean="0">
                <a:latin typeface="+mj-lt"/>
                <a:cs typeface="Arial"/>
              </a:rPr>
              <a:t>→ alegoricky skryt Přemysl Otakar II.</a:t>
            </a:r>
            <a:endParaRPr lang="cs-CZ" dirty="0">
              <a:latin typeface="+mj-lt"/>
            </a:endParaRPr>
          </a:p>
        </p:txBody>
      </p:sp>
      <p:pic>
        <p:nvPicPr>
          <p:cNvPr id="7" name="Zástupný symbol pro obsah 6" descr="c15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5580112" y="2060848"/>
            <a:ext cx="3096344" cy="4320480"/>
          </a:xfr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 smtClean="0"/>
              <a:t>Rozhodněte, zda jsou uvedená tvrzení pravdivá.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904656" cy="5079793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K Husovým předchůdcům patřil Tomáš Štítný ze Štítného.</a:t>
            </a:r>
          </a:p>
          <a:p>
            <a:pPr algn="just"/>
            <a:r>
              <a:rPr lang="cs-CZ" dirty="0" smtClean="0"/>
              <a:t>Autorem Husitské kroniky je Václav z Březové.</a:t>
            </a:r>
          </a:p>
          <a:p>
            <a:pPr algn="just"/>
            <a:r>
              <a:rPr lang="cs-CZ" dirty="0" smtClean="0"/>
              <a:t>Husitská kronika se názorově přikláněla k radikálním husitům.</a:t>
            </a:r>
          </a:p>
          <a:p>
            <a:pPr algn="just"/>
            <a:r>
              <a:rPr lang="cs-CZ" dirty="0" smtClean="0"/>
              <a:t>Jistebnický kancionál obsahuje píseň </a:t>
            </a:r>
            <a:r>
              <a:rPr lang="cs-CZ" dirty="0" err="1" smtClean="0"/>
              <a:t>Ktož</a:t>
            </a:r>
            <a:r>
              <a:rPr lang="cs-CZ" dirty="0" smtClean="0"/>
              <a:t> </a:t>
            </a:r>
            <a:r>
              <a:rPr lang="cs-CZ" dirty="0" err="1" smtClean="0"/>
              <a:t>jsú</a:t>
            </a:r>
            <a:r>
              <a:rPr lang="cs-CZ" dirty="0" smtClean="0"/>
              <a:t> Boží bojovníci.</a:t>
            </a:r>
          </a:p>
          <a:p>
            <a:pPr algn="just"/>
            <a:r>
              <a:rPr lang="cs-CZ" dirty="0" smtClean="0"/>
              <a:t>Z myšlenek Petra </a:t>
            </a:r>
            <a:r>
              <a:rPr lang="cs-CZ" dirty="0" err="1" smtClean="0"/>
              <a:t>Chelčického</a:t>
            </a:r>
            <a:r>
              <a:rPr lang="cs-CZ" dirty="0" smtClean="0"/>
              <a:t> vychází církev jednota bratrská. 		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6300191" y="1589566"/>
            <a:ext cx="2430909" cy="5079793"/>
          </a:xfrm>
        </p:spPr>
        <p:txBody>
          <a:bodyPr>
            <a:normAutofit lnSpcReduction="10000"/>
          </a:bodyPr>
          <a:lstStyle/>
          <a:p>
            <a:r>
              <a:rPr lang="cs-CZ" sz="2800" b="1" dirty="0" smtClean="0"/>
              <a:t>ANO  -  NE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ANO  -  NE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ANO  -  NE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ANO  -  NE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b="1" dirty="0" smtClean="0"/>
              <a:t>ANO  -  NE</a:t>
            </a: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 smtClean="0"/>
              <a:t>Rozhodněte, zda jsou uvedená tvrzení pravdivá.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5904656" cy="5079793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dirty="0" smtClean="0"/>
              <a:t>K Husovým předchůdcům patřil Tomáš Štítný ze Štítného.</a:t>
            </a:r>
          </a:p>
          <a:p>
            <a:pPr algn="just"/>
            <a:r>
              <a:rPr lang="cs-CZ" dirty="0" smtClean="0"/>
              <a:t>Autorem Husitské kroniky je Václav z Březové.</a:t>
            </a:r>
          </a:p>
          <a:p>
            <a:pPr algn="just"/>
            <a:r>
              <a:rPr lang="cs-CZ" dirty="0" smtClean="0"/>
              <a:t>Husitská kronika se názorově přikláněla k radikálním husitům.</a:t>
            </a:r>
          </a:p>
          <a:p>
            <a:pPr algn="just"/>
            <a:r>
              <a:rPr lang="cs-CZ" dirty="0" smtClean="0"/>
              <a:t>Jistebnický kancionál obsahuje píseň </a:t>
            </a:r>
            <a:r>
              <a:rPr lang="cs-CZ" dirty="0" err="1" smtClean="0"/>
              <a:t>Ktož</a:t>
            </a:r>
            <a:r>
              <a:rPr lang="cs-CZ" dirty="0" smtClean="0"/>
              <a:t> </a:t>
            </a:r>
            <a:r>
              <a:rPr lang="cs-CZ" dirty="0" err="1" smtClean="0"/>
              <a:t>jsú</a:t>
            </a:r>
            <a:r>
              <a:rPr lang="cs-CZ" dirty="0" smtClean="0"/>
              <a:t> Boží bojovníci.</a:t>
            </a:r>
          </a:p>
          <a:p>
            <a:pPr algn="just"/>
            <a:r>
              <a:rPr lang="cs-CZ" dirty="0" smtClean="0"/>
              <a:t>Z myšlenek Petra </a:t>
            </a:r>
            <a:r>
              <a:rPr lang="cs-CZ" dirty="0" err="1" smtClean="0"/>
              <a:t>Chelčického</a:t>
            </a:r>
            <a:r>
              <a:rPr lang="cs-CZ" dirty="0" smtClean="0"/>
              <a:t> vychází církev jednota bratrská. 		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6300191" y="1589566"/>
            <a:ext cx="2430909" cy="507979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ANO</a:t>
            </a:r>
          </a:p>
          <a:p>
            <a:endParaRPr lang="cs-CZ" sz="2800" b="1" dirty="0" smtClean="0">
              <a:solidFill>
                <a:schemeClr val="accent2"/>
              </a:solidFill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NE</a:t>
            </a:r>
          </a:p>
          <a:p>
            <a:endParaRPr lang="cs-CZ" sz="2800" b="1" dirty="0" smtClean="0">
              <a:solidFill>
                <a:schemeClr val="accent2"/>
              </a:solidFill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NE</a:t>
            </a:r>
          </a:p>
          <a:p>
            <a:endParaRPr lang="cs-CZ" sz="2800" b="1" dirty="0" smtClean="0">
              <a:solidFill>
                <a:schemeClr val="accent2"/>
              </a:solidFill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ANO</a:t>
            </a:r>
          </a:p>
          <a:p>
            <a:endParaRPr lang="cs-CZ" sz="2800" b="1" dirty="0" smtClean="0">
              <a:solidFill>
                <a:schemeClr val="accent2"/>
              </a:solidFill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ANO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Jan Hus</a:t>
            </a:r>
            <a:endParaRPr lang="cs-CZ" sz="40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>
            <a:normAutofit lnSpcReduction="10000"/>
          </a:bodyPr>
          <a:lstStyle/>
          <a:p>
            <a:pPr marL="914400" indent="-914400" algn="just">
              <a:buAutoNum type="arabicPeriod"/>
            </a:pPr>
            <a:r>
              <a:rPr lang="cs-CZ" sz="2800" dirty="0" smtClean="0"/>
              <a:t>Kde v Praze kázal Jan Hus?</a:t>
            </a:r>
          </a:p>
          <a:p>
            <a:pPr marL="914400" indent="-914400" algn="just">
              <a:buAutoNum type="arabicPeriod"/>
            </a:pPr>
            <a:r>
              <a:rPr lang="cs-CZ" sz="2800" dirty="0" smtClean="0"/>
              <a:t>Jaký titul měl Jan Hus a co znamenal? </a:t>
            </a:r>
          </a:p>
          <a:p>
            <a:pPr marL="914400" indent="-914400" algn="just">
              <a:buAutoNum type="arabicPeriod"/>
            </a:pPr>
            <a:r>
              <a:rPr lang="cs-CZ" sz="2800" dirty="0" smtClean="0"/>
              <a:t>Jaká změna v českém pravopise je Husovi přisuzována?</a:t>
            </a:r>
          </a:p>
          <a:p>
            <a:pPr marL="914400" indent="-914400" algn="just">
              <a:buAutoNum type="arabicPeriod"/>
            </a:pPr>
            <a:r>
              <a:rPr lang="cs-CZ" sz="2800" dirty="0" smtClean="0"/>
              <a:t>Které Husovo dílo informuje o odpustcích? </a:t>
            </a:r>
          </a:p>
          <a:p>
            <a:pPr marL="914400" indent="-914400" algn="just">
              <a:buAutoNum type="arabicPeriod"/>
            </a:pPr>
            <a:r>
              <a:rPr lang="cs-CZ" sz="2800" dirty="0" smtClean="0"/>
              <a:t>Které Husovo dílo kritizuje církev? </a:t>
            </a:r>
          </a:p>
          <a:p>
            <a:pPr marL="914400" indent="-914400" algn="just">
              <a:buAutoNum type="arabicPeriod"/>
            </a:pPr>
            <a:r>
              <a:rPr lang="cs-CZ" sz="2800" dirty="0" smtClean="0"/>
              <a:t>Co vykládá Jan Hus v díle Výklad </a:t>
            </a:r>
            <a:r>
              <a:rPr lang="cs-CZ" sz="2800" dirty="0" err="1" smtClean="0"/>
              <a:t>Viery</a:t>
            </a:r>
            <a:r>
              <a:rPr lang="cs-CZ" sz="2800" dirty="0" smtClean="0"/>
              <a:t>, Desatera a Páteře? </a:t>
            </a:r>
          </a:p>
          <a:p>
            <a:pPr>
              <a:buNone/>
            </a:pPr>
            <a:r>
              <a:rPr lang="cs-CZ" sz="5100" dirty="0" smtClean="0"/>
              <a:t> 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/>
              <a:t>Jan Hus</a:t>
            </a:r>
            <a:endParaRPr lang="cs-CZ" sz="40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251520" y="1589566"/>
            <a:ext cx="4244280" cy="5079793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Kde v Praze kázal Jan Hus? 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Betlémská kaple</a:t>
            </a:r>
          </a:p>
          <a:p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2"/>
          </p:nvPr>
        </p:nvSpPr>
        <p:spPr>
          <a:xfrm>
            <a:off x="4844900" y="1589566"/>
            <a:ext cx="4119588" cy="5079793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Jaký titul měl Jan Hus a co znamenal? </a:t>
            </a: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Mistr = akademický titul, učitel na vysoké škole</a:t>
            </a: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10" name="Obrázek 9" descr="003_Betlemska_Kaple_jpg_800x800_q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212976"/>
            <a:ext cx="4032448" cy="3344788"/>
          </a:xfrm>
          <a:prstGeom prst="rect">
            <a:avLst/>
          </a:prstGeom>
        </p:spPr>
      </p:pic>
      <p:pic>
        <p:nvPicPr>
          <p:cNvPr id="11" name="Obrázek 10" descr="Charles-University-symbol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3789040"/>
            <a:ext cx="3144019" cy="273935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Jan Hus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Jaká změna v českém pravopise je Husovi přisuzována?</a:t>
            </a: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Změna spřežkového pravopisu na diakritický.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 descr="pravop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356992"/>
            <a:ext cx="3096344" cy="331236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228600"/>
            <a:ext cx="8964488" cy="990600"/>
          </a:xfrm>
        </p:spPr>
        <p:txBody>
          <a:bodyPr/>
          <a:lstStyle/>
          <a:p>
            <a:pPr algn="ctr"/>
            <a:r>
              <a:rPr lang="cs-CZ" b="1" dirty="0" smtClean="0"/>
              <a:t>Jan Hus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179512" y="1589566"/>
            <a:ext cx="4104456" cy="5079793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Které Husovo dílo informuje o odpustcích? </a:t>
            </a:r>
          </a:p>
          <a:p>
            <a:r>
              <a:rPr lang="cs-CZ" dirty="0" smtClean="0">
                <a:solidFill>
                  <a:schemeClr val="accent2"/>
                </a:solidFill>
              </a:rPr>
              <a:t>Knížky o svatokupectví</a:t>
            </a:r>
          </a:p>
          <a:p>
            <a:pPr>
              <a:buNone/>
            </a:pP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932040" y="1589566"/>
            <a:ext cx="4032447" cy="5079793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Které Husovo dílo kritizuje církev? </a:t>
            </a: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O církvi</a:t>
            </a:r>
          </a:p>
          <a:p>
            <a:pPr algn="just">
              <a:buNone/>
            </a:pPr>
            <a:endParaRPr lang="cs-CZ" dirty="0" smtClean="0">
              <a:solidFill>
                <a:schemeClr val="accent2"/>
              </a:solidFill>
            </a:endParaRPr>
          </a:p>
          <a:p>
            <a:endParaRPr lang="cs-CZ" dirty="0"/>
          </a:p>
        </p:txBody>
      </p:sp>
      <p:pic>
        <p:nvPicPr>
          <p:cNvPr id="7" name="Obrázek 6" descr="odpust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068960"/>
            <a:ext cx="2803004" cy="3528392"/>
          </a:xfrm>
          <a:prstGeom prst="rect">
            <a:avLst/>
          </a:prstGeom>
        </p:spPr>
      </p:pic>
      <p:pic>
        <p:nvPicPr>
          <p:cNvPr id="8" name="Obrázek 7" descr="o církv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3230216"/>
            <a:ext cx="2553072" cy="315111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Jan Hus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/>
            <a:r>
              <a:rPr lang="cs-CZ" dirty="0" smtClean="0">
                <a:solidFill>
                  <a:schemeClr val="accent2"/>
                </a:solidFill>
              </a:rPr>
              <a:t>Co vykládá Jan Hus v díle Výklad </a:t>
            </a:r>
            <a:r>
              <a:rPr lang="cs-CZ" dirty="0" err="1" smtClean="0">
                <a:solidFill>
                  <a:schemeClr val="accent2"/>
                </a:solidFill>
              </a:rPr>
              <a:t>Viery</a:t>
            </a:r>
            <a:r>
              <a:rPr lang="cs-CZ" dirty="0" smtClean="0">
                <a:solidFill>
                  <a:schemeClr val="accent2"/>
                </a:solidFill>
              </a:rPr>
              <a:t>, Desatera a Páteře? </a:t>
            </a:r>
          </a:p>
          <a:p>
            <a:pPr algn="just"/>
            <a:r>
              <a:rPr lang="cs-CZ" dirty="0" smtClean="0">
                <a:solidFill>
                  <a:schemeClr val="accent2"/>
                </a:solidFill>
              </a:rPr>
              <a:t>Jedná se o výklad víry, desatera Božích přikázání a modlitby Otčenáš.</a:t>
            </a:r>
          </a:p>
          <a:p>
            <a:pPr algn="just">
              <a:buNone/>
            </a:pPr>
            <a:endParaRPr lang="cs-CZ" dirty="0">
              <a:solidFill>
                <a:schemeClr val="accent2"/>
              </a:solidFill>
            </a:endParaRPr>
          </a:p>
        </p:txBody>
      </p:sp>
      <p:pic>
        <p:nvPicPr>
          <p:cNvPr id="4" name="Obrázek 3" descr="345px-Otche_Nash_iko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429000"/>
            <a:ext cx="3154680" cy="316835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600200"/>
            <a:ext cx="8784976" cy="5069160"/>
          </a:xfrm>
        </p:spPr>
        <p:txBody>
          <a:bodyPr/>
          <a:lstStyle/>
          <a:p>
            <a:pPr algn="just">
              <a:buNone/>
            </a:pPr>
            <a:r>
              <a:rPr lang="cs-CZ" sz="3600" b="1" dirty="0" smtClean="0">
                <a:solidFill>
                  <a:schemeClr val="accent2"/>
                </a:solidFill>
              </a:rPr>
              <a:t>Literatura</a:t>
            </a:r>
          </a:p>
          <a:p>
            <a:pPr marL="457200" indent="-457200" algn="just">
              <a:buAutoNum type="arabicPeriod"/>
            </a:pPr>
            <a:r>
              <a:rPr lang="cs-CZ" sz="3200" dirty="0" smtClean="0">
                <a:hlinkClick r:id="rId2"/>
              </a:rPr>
              <a:t>http://texty.</a:t>
            </a:r>
            <a:r>
              <a:rPr lang="cs-CZ" sz="3200" dirty="0" err="1" smtClean="0">
                <a:hlinkClick r:id="rId2"/>
              </a:rPr>
              <a:t>citanka.cz</a:t>
            </a:r>
            <a:r>
              <a:rPr lang="cs-CZ" sz="3200" dirty="0" smtClean="0">
                <a:hlinkClick r:id="rId2"/>
              </a:rPr>
              <a:t>/</a:t>
            </a:r>
            <a:r>
              <a:rPr lang="cs-CZ" sz="3200" dirty="0" err="1" smtClean="0">
                <a:hlinkClick r:id="rId2"/>
              </a:rPr>
              <a:t>alexandreis</a:t>
            </a:r>
            <a:r>
              <a:rPr lang="cs-CZ" sz="3200" dirty="0" smtClean="0">
                <a:hlinkClick r:id="rId2"/>
              </a:rPr>
              <a:t>/a1-1.html</a:t>
            </a:r>
            <a:endParaRPr lang="cs-CZ" sz="3200" dirty="0" smtClean="0"/>
          </a:p>
          <a:p>
            <a:pPr marL="457200" indent="-457200">
              <a:buNone/>
            </a:pPr>
            <a:r>
              <a:rPr lang="cs-CZ" sz="2200" dirty="0" smtClean="0"/>
              <a:t/>
            </a:r>
            <a:br>
              <a:rPr lang="cs-CZ" sz="2200" dirty="0" smtClean="0"/>
            </a:br>
            <a:endParaRPr lang="cs-CZ" sz="2700" dirty="0" smtClean="0"/>
          </a:p>
          <a:p>
            <a:pPr algn="just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2"/>
                </a:solidFill>
              </a:rPr>
              <a:t>Obrázky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http://upload.wikimedia.org/wikipedia/commons/c/ca/Hospodine_pomiluj_ny_Traktat_Jana_z_Holesova.jpg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http://www.hora-</a:t>
            </a:r>
            <a:r>
              <a:rPr lang="cs-CZ" sz="1800" dirty="0" err="1" smtClean="0">
                <a:hlinkClick r:id="rId2"/>
              </a:rPr>
              <a:t>rip.cz</a:t>
            </a:r>
            <a:r>
              <a:rPr lang="cs-CZ" sz="1800" dirty="0" smtClean="0">
                <a:hlinkClick r:id="rId2"/>
              </a:rPr>
              <a:t>/</a:t>
            </a:r>
            <a:r>
              <a:rPr lang="cs-CZ" sz="1800" dirty="0" err="1" smtClean="0">
                <a:hlinkClick r:id="rId2"/>
              </a:rPr>
              <a:t>fotos</a:t>
            </a:r>
            <a:r>
              <a:rPr lang="cs-CZ" sz="1800" dirty="0" smtClean="0">
                <a:hlinkClick r:id="rId2"/>
              </a:rPr>
              <a:t>/praotec-cech/</a:t>
            </a:r>
            <a:r>
              <a:rPr lang="cs-CZ" sz="1800" dirty="0" err="1" smtClean="0">
                <a:hlinkClick r:id="rId2"/>
              </a:rPr>
              <a:t>dalimilova</a:t>
            </a:r>
            <a:r>
              <a:rPr lang="cs-CZ" sz="1800" dirty="0" smtClean="0">
                <a:hlinkClick r:id="rId2"/>
              </a:rPr>
              <a:t>-kronika3.jpg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http://kcjl.upol.cz/htx/litera4.jpg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http://vlast.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/soubory/</a:t>
            </a:r>
            <a:r>
              <a:rPr lang="cs-CZ" sz="1800" dirty="0" err="1" smtClean="0">
                <a:hlinkClick r:id="rId2"/>
              </a:rPr>
              <a:t>nahrane</a:t>
            </a:r>
            <a:r>
              <a:rPr lang="cs-CZ" sz="1800" dirty="0" smtClean="0">
                <a:hlinkClick r:id="rId2"/>
              </a:rPr>
              <a:t>/bojovnici.</a:t>
            </a:r>
            <a:r>
              <a:rPr lang="cs-CZ" sz="1800" dirty="0" err="1" smtClean="0">
                <a:hlinkClick r:id="rId2"/>
              </a:rPr>
              <a:t>jpg</a:t>
            </a:r>
            <a:endParaRPr lang="cs-CZ" sz="1800" dirty="0" smtClean="0">
              <a:hlinkClick r:id="rId2"/>
            </a:endParaRP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http://www.</a:t>
            </a:r>
            <a:r>
              <a:rPr lang="cs-CZ" sz="1800" dirty="0" err="1" smtClean="0">
                <a:hlinkClick r:id="rId2"/>
              </a:rPr>
              <a:t>eshop</a:t>
            </a:r>
            <a:r>
              <a:rPr lang="cs-CZ" sz="1800" dirty="0" smtClean="0">
                <a:hlinkClick r:id="rId2"/>
              </a:rPr>
              <a:t>-rychle.</a:t>
            </a:r>
            <a:r>
              <a:rPr lang="cs-CZ" sz="1800" dirty="0" err="1" smtClean="0">
                <a:hlinkClick r:id="rId2"/>
              </a:rPr>
              <a:t>cz</a:t>
            </a:r>
            <a:r>
              <a:rPr lang="cs-CZ" sz="1800" dirty="0" smtClean="0">
                <a:hlinkClick r:id="rId2"/>
              </a:rPr>
              <a:t>/fotky10186/</a:t>
            </a:r>
            <a:r>
              <a:rPr lang="cs-CZ" sz="1800" dirty="0" err="1" smtClean="0">
                <a:hlinkClick r:id="rId2"/>
              </a:rPr>
              <a:t>fotos</a:t>
            </a:r>
            <a:r>
              <a:rPr lang="cs-CZ" sz="1800" dirty="0" smtClean="0">
                <a:hlinkClick r:id="rId2"/>
              </a:rPr>
              <a:t>/_vyrd11_2432130061a.jpg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http://upload.wikimedia.org/wikipedia/commons/thumb/4/44/Christianslegende.jpg/220px-Christianslegende.jpg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2"/>
              </a:rPr>
              <a:t>http://upload.wikimedia.org/wikipedia/commons/c/c4/Dalimilova_kronika_parizsky_fragment.jpg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3"/>
              </a:rPr>
              <a:t>http://www.</a:t>
            </a:r>
            <a:r>
              <a:rPr lang="cs-CZ" sz="1800" dirty="0" err="1" smtClean="0">
                <a:hlinkClick r:id="rId3"/>
              </a:rPr>
              <a:t>tyden.cz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obrazek</a:t>
            </a:r>
            <a:r>
              <a:rPr lang="cs-CZ" sz="1800" dirty="0" smtClean="0">
                <a:hlinkClick r:id="rId3"/>
              </a:rPr>
              <a:t>/201102/4d5e4bf381f3a/</a:t>
            </a:r>
            <a:r>
              <a:rPr lang="cs-CZ" sz="1800" dirty="0" err="1" smtClean="0">
                <a:hlinkClick r:id="rId3"/>
              </a:rPr>
              <a:t>crop</a:t>
            </a:r>
            <a:r>
              <a:rPr lang="cs-CZ" sz="1800" dirty="0" smtClean="0">
                <a:hlinkClick r:id="rId3"/>
              </a:rPr>
              <a:t>-54985-4d5e525f2a44f-</a:t>
            </a:r>
            <a:r>
              <a:rPr lang="cs-CZ" sz="1800" dirty="0" err="1" smtClean="0">
                <a:hlinkClick r:id="rId3"/>
              </a:rPr>
              <a:t>kosmova</a:t>
            </a:r>
            <a:r>
              <a:rPr lang="cs-CZ" sz="1800" dirty="0" smtClean="0">
                <a:hlinkClick r:id="rId3"/>
              </a:rPr>
              <a:t>-kronika.</a:t>
            </a:r>
            <a:r>
              <a:rPr lang="cs-CZ" sz="1800" dirty="0" err="1" smtClean="0">
                <a:hlinkClick r:id="rId3"/>
              </a:rPr>
              <a:t>jpg</a:t>
            </a:r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4"/>
              </a:rPr>
              <a:t>http://www.</a:t>
            </a:r>
            <a:r>
              <a:rPr lang="cs-CZ" sz="1800" dirty="0" err="1" smtClean="0">
                <a:hlinkClick r:id="rId4"/>
              </a:rPr>
              <a:t>digital</a:t>
            </a:r>
            <a:r>
              <a:rPr lang="cs-CZ" sz="1800" dirty="0" smtClean="0">
                <a:hlinkClick r:id="rId4"/>
              </a:rPr>
              <a:t>-</a:t>
            </a:r>
            <a:r>
              <a:rPr lang="cs-CZ" sz="1800" dirty="0" err="1" smtClean="0">
                <a:hlinkClick r:id="rId4"/>
              </a:rPr>
              <a:t>guide.cz</a:t>
            </a:r>
            <a:r>
              <a:rPr lang="cs-CZ" sz="1800" dirty="0" smtClean="0">
                <a:hlinkClick r:id="rId4"/>
              </a:rPr>
              <a:t>/media/</a:t>
            </a:r>
            <a:r>
              <a:rPr lang="cs-CZ" sz="1800" dirty="0" err="1" smtClean="0">
                <a:hlinkClick r:id="rId4"/>
              </a:rPr>
              <a:t>thumbs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digital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guide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pamatky</a:t>
            </a:r>
            <a:r>
              <a:rPr lang="cs-CZ" sz="1800" dirty="0" smtClean="0">
                <a:hlinkClick r:id="rId4"/>
              </a:rPr>
              <a:t>_by_</a:t>
            </a:r>
            <a:r>
              <a:rPr lang="cs-CZ" sz="1800" dirty="0" err="1" smtClean="0">
                <a:hlinkClick r:id="rId4"/>
              </a:rPr>
              <a:t>divine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Stare</a:t>
            </a:r>
            <a:r>
              <a:rPr lang="cs-CZ" sz="1800" dirty="0" smtClean="0">
                <a:hlinkClick r:id="rId4"/>
              </a:rPr>
              <a:t>_</a:t>
            </a:r>
            <a:r>
              <a:rPr lang="cs-CZ" sz="1800" dirty="0" err="1" smtClean="0">
                <a:hlinkClick r:id="rId4"/>
              </a:rPr>
              <a:t>Mesto</a:t>
            </a:r>
            <a:r>
              <a:rPr lang="cs-CZ" sz="1800" dirty="0" smtClean="0">
                <a:hlinkClick r:id="rId4"/>
              </a:rPr>
              <a:t>/</a:t>
            </a:r>
            <a:r>
              <a:rPr lang="cs-CZ" sz="1800" dirty="0" err="1" smtClean="0">
                <a:hlinkClick r:id="rId4"/>
              </a:rPr>
              <a:t>Betlemska</a:t>
            </a:r>
            <a:r>
              <a:rPr lang="cs-CZ" sz="1800" dirty="0" smtClean="0">
                <a:hlinkClick r:id="rId4"/>
              </a:rPr>
              <a:t>_kaple/003_</a:t>
            </a:r>
            <a:r>
              <a:rPr lang="cs-CZ" sz="1800" dirty="0" err="1" smtClean="0">
                <a:hlinkClick r:id="rId4"/>
              </a:rPr>
              <a:t>Betlemska</a:t>
            </a:r>
            <a:r>
              <a:rPr lang="cs-CZ" sz="1800" dirty="0" smtClean="0">
                <a:hlinkClick r:id="rId4"/>
              </a:rPr>
              <a:t>_Kaple_</a:t>
            </a:r>
            <a:r>
              <a:rPr lang="cs-CZ" sz="1800" dirty="0" err="1" smtClean="0">
                <a:hlinkClick r:id="rId4"/>
              </a:rPr>
              <a:t>jpg</a:t>
            </a:r>
            <a:r>
              <a:rPr lang="cs-CZ" sz="1800" dirty="0" smtClean="0">
                <a:hlinkClick r:id="rId4"/>
              </a:rPr>
              <a:t>_800x800_q85.jpg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5"/>
              </a:rPr>
              <a:t>http://www.</a:t>
            </a:r>
            <a:r>
              <a:rPr lang="cs-CZ" sz="1800" dirty="0" err="1" smtClean="0">
                <a:hlinkClick r:id="rId5"/>
              </a:rPr>
              <a:t>topzine.cz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wp</a:t>
            </a:r>
            <a:r>
              <a:rPr lang="cs-CZ" sz="1800" dirty="0" smtClean="0">
                <a:hlinkClick r:id="rId5"/>
              </a:rPr>
              <a:t>-</a:t>
            </a:r>
            <a:r>
              <a:rPr lang="cs-CZ" sz="1800" dirty="0" err="1" smtClean="0">
                <a:hlinkClick r:id="rId5"/>
              </a:rPr>
              <a:t>content</a:t>
            </a:r>
            <a:r>
              <a:rPr lang="cs-CZ" sz="1800" dirty="0" smtClean="0">
                <a:hlinkClick r:id="rId5"/>
              </a:rPr>
              <a:t>/</a:t>
            </a:r>
            <a:r>
              <a:rPr lang="cs-CZ" sz="1800" dirty="0" err="1" smtClean="0">
                <a:hlinkClick r:id="rId5"/>
              </a:rPr>
              <a:t>uploads</a:t>
            </a:r>
            <a:r>
              <a:rPr lang="cs-CZ" sz="1800" dirty="0" smtClean="0">
                <a:hlinkClick r:id="rId5"/>
              </a:rPr>
              <a:t>/2010/12/c15.jpg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6"/>
              </a:rPr>
              <a:t>http://upload.wikimedia.org/wikipedia/commons/e/e7/Charles-University-symbol-2.png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7"/>
              </a:rPr>
              <a:t>http://absolventi.</a:t>
            </a:r>
            <a:r>
              <a:rPr lang="cs-CZ" sz="1800" dirty="0" err="1" smtClean="0">
                <a:hlinkClick r:id="rId7"/>
              </a:rPr>
              <a:t>gymcheb.cz</a:t>
            </a:r>
            <a:r>
              <a:rPr lang="cs-CZ" sz="1800" dirty="0" smtClean="0">
                <a:hlinkClick r:id="rId7"/>
              </a:rPr>
              <a:t>/2006/</a:t>
            </a:r>
            <a:r>
              <a:rPr lang="cs-CZ" sz="1800" dirty="0" err="1" smtClean="0">
                <a:hlinkClick r:id="rId7"/>
              </a:rPr>
              <a:t>vykysalu</a:t>
            </a:r>
            <a:r>
              <a:rPr lang="cs-CZ" sz="1800" dirty="0" smtClean="0">
                <a:hlinkClick r:id="rId7"/>
              </a:rPr>
              <a:t>/</a:t>
            </a:r>
            <a:r>
              <a:rPr lang="cs-CZ" sz="1800" dirty="0" err="1" smtClean="0">
                <a:hlinkClick r:id="rId7"/>
              </a:rPr>
              <a:t>img</a:t>
            </a:r>
            <a:r>
              <a:rPr lang="cs-CZ" sz="1800" dirty="0" smtClean="0">
                <a:hlinkClick r:id="rId7"/>
              </a:rPr>
              <a:t>_07812.jpg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8"/>
              </a:rPr>
              <a:t>http://simonak.eu/images/obrazky_ostatni_strany/h_k/10_31_2.jpg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9"/>
              </a:rPr>
              <a:t>http://www.s-</a:t>
            </a:r>
            <a:r>
              <a:rPr lang="cs-CZ" sz="1800" dirty="0" err="1" smtClean="0">
                <a:hlinkClick r:id="rId9"/>
              </a:rPr>
              <a:t>antikvariat.cz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files</a:t>
            </a:r>
            <a:r>
              <a:rPr lang="cs-CZ" sz="1800" dirty="0" smtClean="0">
                <a:hlinkClick r:id="rId9"/>
              </a:rPr>
              <a:t>/</a:t>
            </a:r>
            <a:r>
              <a:rPr lang="cs-CZ" sz="1800" dirty="0" err="1" smtClean="0">
                <a:hlinkClick r:id="rId9"/>
              </a:rPr>
              <a:t>eshop</a:t>
            </a:r>
            <a:r>
              <a:rPr lang="cs-CZ" sz="1800" dirty="0" smtClean="0">
                <a:hlinkClick r:id="rId9"/>
              </a:rPr>
              <a:t>/filosofie/DSC09117.JPG?</a:t>
            </a:r>
            <a:r>
              <a:rPr lang="cs-CZ" sz="1800" dirty="0" err="1" smtClean="0">
                <a:hlinkClick r:id="rId9"/>
              </a:rPr>
              <a:t>full</a:t>
            </a:r>
            <a:endParaRPr lang="cs-CZ" sz="1800" dirty="0" smtClean="0"/>
          </a:p>
          <a:p>
            <a:pPr marL="342900" indent="-342900" algn="just">
              <a:buAutoNum type="arabicPeriod"/>
            </a:pPr>
            <a:r>
              <a:rPr lang="cs-CZ" sz="1800" dirty="0" smtClean="0">
                <a:hlinkClick r:id="rId10"/>
              </a:rPr>
              <a:t>http://upload.wikimedia.org/wikipedia/commons/thumb/3/38/Otche_Nash_ikona.jpg/345px-Otche_Nash_ikona.jpg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4266</TotalTime>
  <Words>384</Words>
  <Application>Microsoft Office PowerPoint</Application>
  <PresentationFormat>Předvádění na obrazovce (4:3)</PresentationFormat>
  <Paragraphs>144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Medián</vt:lpstr>
      <vt:lpstr>Snímek 1</vt:lpstr>
      <vt:lpstr>Snímek 2</vt:lpstr>
      <vt:lpstr>Přiřaď definici k dílu</vt:lpstr>
      <vt:lpstr>Přiřaď definici k dílu</vt:lpstr>
      <vt:lpstr>Přiřaď definici k dílu</vt:lpstr>
      <vt:lpstr>Přiřaď definici k dílu</vt:lpstr>
      <vt:lpstr>Doplň text</vt:lpstr>
      <vt:lpstr>Doplň text</vt:lpstr>
      <vt:lpstr>Poznej a charakterizuj literární památku</vt:lpstr>
      <vt:lpstr>Poznej a charakterizuj literární památku</vt:lpstr>
      <vt:lpstr>Rozhodněte, zda jsou uvedená tvrzení pravdivá.</vt:lpstr>
      <vt:lpstr>Rozhodněte, zda jsou uvedená tvrzení pravdivá.</vt:lpstr>
      <vt:lpstr>Jan Hus</vt:lpstr>
      <vt:lpstr>Jan Hus</vt:lpstr>
      <vt:lpstr>Jan Hus</vt:lpstr>
      <vt:lpstr>Jan Hus</vt:lpstr>
      <vt:lpstr>Jan Hus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Uživatel</dc:creator>
  <cp:lastModifiedBy>Uživatel</cp:lastModifiedBy>
  <cp:revision>197</cp:revision>
  <dcterms:created xsi:type="dcterms:W3CDTF">2013-10-09T13:06:42Z</dcterms:created>
  <dcterms:modified xsi:type="dcterms:W3CDTF">2013-11-05T18:50:35Z</dcterms:modified>
</cp:coreProperties>
</file>