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307" r:id="rId2"/>
    <p:sldId id="267" r:id="rId3"/>
    <p:sldId id="309" r:id="rId4"/>
    <p:sldId id="311" r:id="rId5"/>
    <p:sldId id="314" r:id="rId6"/>
    <p:sldId id="315" r:id="rId7"/>
    <p:sldId id="312" r:id="rId8"/>
    <p:sldId id="316" r:id="rId9"/>
    <p:sldId id="318" r:id="rId10"/>
    <p:sldId id="319" r:id="rId11"/>
    <p:sldId id="320" r:id="rId12"/>
    <p:sldId id="269" r:id="rId13"/>
    <p:sldId id="32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 varScale="1">
        <p:scale>
          <a:sx n="69" d="100"/>
          <a:sy n="69" d="100"/>
        </p:scale>
        <p:origin x="-85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9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0B787-71CA-4DBD-9498-97962836FA22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281214-207B-40A0-B7BE-B2708C9E2E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4EDB111-EBB4-4E57-8399-2BB59B299CFA}" type="datetimeFigureOut">
              <a:rPr lang="cs-CZ" smtClean="0"/>
              <a:pPr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E04D1B34-2B47-4A7F-8D7F-AD1FC333C4E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na_Lisa,_by_Leonardo_da_Vinci,_from_C2RMF_retouched.jpg" TargetMode="External"/><Relationship Id="rId3" Type="http://schemas.openxmlformats.org/officeDocument/2006/relationships/hyperlink" Target="http://www.americkecentrum.cz/strucna-historie-usa" TargetMode="External"/><Relationship Id="rId7" Type="http://schemas.openxmlformats.org/officeDocument/2006/relationships/hyperlink" Target="http://cs.wikipedia.org/wiki/Soubor:Raffael6.jpg" TargetMode="External"/><Relationship Id="rId12" Type="http://schemas.openxmlformats.org/officeDocument/2006/relationships/hyperlink" Target="http://cs.wikipedia.org/wiki/Soubor:Rome_Sistine_Chapel_01.jpg" TargetMode="External"/><Relationship Id="rId2" Type="http://schemas.openxmlformats.org/officeDocument/2006/relationships/hyperlink" Target="http://cs.wikipedia.org/wiki/Soubor:Martin_Luther_by_Lucas_Cranach_der_%C3%84ltere.jpe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imonak.eu/index.php?stranka=pages/h_k/2_3.htm" TargetMode="External"/><Relationship Id="rId11" Type="http://schemas.openxmlformats.org/officeDocument/2006/relationships/hyperlink" Target="http://cs.wikipedia.org/wiki/Soubor:David_von_Michelangelo.jpg" TargetMode="External"/><Relationship Id="rId5" Type="http://schemas.openxmlformats.org/officeDocument/2006/relationships/hyperlink" Target="http://www.ckrumlov.info/img.php?img=atr63i12&amp;LANG=cz" TargetMode="External"/><Relationship Id="rId10" Type="http://schemas.openxmlformats.org/officeDocument/2006/relationships/hyperlink" Target="http://cs.wikipedia.org/wiki/Soubor:Sandro_Botticelli_-_La_nascita_di_Venere_-_Google_Art_Project_-_edited.jpg" TargetMode="External"/><Relationship Id="rId4" Type="http://schemas.openxmlformats.org/officeDocument/2006/relationships/hyperlink" Target="http://aktualne.centrum.cz/zahranici/asie-a-pacifik/fotogalerie/foto/7420/?cid=50912" TargetMode="External"/><Relationship Id="rId9" Type="http://schemas.openxmlformats.org/officeDocument/2006/relationships/hyperlink" Target="http://cs.wikipedia.org/wiki/Soubor:Leonardo_da_Vinci_(1452-1519)_-_The_Last_Supper_(1495-1498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999" sy="999" algn="ctr" rotWithShape="0">
              <a:srgbClr val="000000"/>
            </a:outerShdw>
          </a:effectLst>
        </p:spPr>
      </p:pic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VY_32_INOVACE_01_A_11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Humanitní předměty 1.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</a:t>
                      </a:r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2. ročník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Renesance - úvod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Mgr. Tereza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Federselová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únor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sah 1"/>
          <p:cNvSpPr>
            <a:spLocks noGrp="1"/>
          </p:cNvSpPr>
          <p:nvPr>
            <p:ph idx="1"/>
          </p:nvPr>
        </p:nvSpPr>
        <p:spPr>
          <a:xfrm>
            <a:off x="107504" y="1556792"/>
            <a:ext cx="8856984" cy="5204371"/>
          </a:xfrm>
        </p:spPr>
        <p:txBody>
          <a:bodyPr/>
          <a:lstStyle/>
          <a:p>
            <a:pPr marL="0" indent="0" eaLnBrk="1" hangingPunct="1">
              <a:buFont typeface="Wingdings 2" pitchFamily="18" charset="2"/>
              <a:buNone/>
            </a:pPr>
            <a:r>
              <a:rPr lang="cs-CZ" altLang="cs-CZ" sz="3200" b="1" dirty="0" smtClean="0">
                <a:solidFill>
                  <a:schemeClr val="accent1"/>
                </a:solidFill>
              </a:rPr>
              <a:t>Anotace:</a:t>
            </a:r>
          </a:p>
          <a:p>
            <a:pPr marL="0" indent="0" algn="just">
              <a:buNone/>
            </a:pPr>
            <a:r>
              <a:rPr lang="cs-CZ" dirty="0" smtClean="0"/>
              <a:t>Materiál je určen pro žáky 1. ročníku střední odborné školy a žáky nástavbového studia. Text zpracovává téma renesance z obecného pohledu. </a:t>
            </a:r>
          </a:p>
          <a:p>
            <a:pPr marL="0" indent="0" algn="just">
              <a:buNone/>
            </a:pPr>
            <a:endParaRPr lang="cs-CZ" dirty="0" smtClean="0">
              <a:solidFill>
                <a:schemeClr val="tx2"/>
              </a:solidFill>
            </a:endParaRPr>
          </a:p>
          <a:p>
            <a:pPr marL="0" indent="0" algn="just">
              <a:buNone/>
            </a:pPr>
            <a:r>
              <a:rPr lang="cs-CZ" b="1" dirty="0" smtClean="0">
                <a:solidFill>
                  <a:schemeClr val="tx2"/>
                </a:solidFill>
              </a:rPr>
              <a:t>Metodický pokyn:</a:t>
            </a:r>
          </a:p>
          <a:p>
            <a:pPr marL="0" indent="0" algn="just">
              <a:buNone/>
            </a:pPr>
            <a:r>
              <a:rPr lang="cs-CZ" dirty="0" smtClean="0"/>
              <a:t>Vyučující pomocí multimediální techniky použije materiál k výkladu a samostatné práci žáků.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152400"/>
            <a:ext cx="9144000" cy="1116360"/>
          </a:xfrm>
        </p:spPr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pic>
        <p:nvPicPr>
          <p:cNvPr id="819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19675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8668566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Renesance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dirty="0" smtClean="0">
                <a:latin typeface="Tw Cen MT" pitchFamily="34" charset="-18"/>
              </a:rPr>
              <a:t>z francouzského </a:t>
            </a:r>
            <a:r>
              <a:rPr lang="cs-CZ" dirty="0" err="1" smtClean="0">
                <a:latin typeface="Tw Cen MT" pitchFamily="34" charset="-18"/>
              </a:rPr>
              <a:t>renaissance</a:t>
            </a:r>
            <a:r>
              <a:rPr lang="cs-CZ" dirty="0" smtClean="0">
                <a:latin typeface="Tw Cen MT" pitchFamily="34" charset="-18"/>
              </a:rPr>
              <a:t> = znovuzrození, obrození → </a:t>
            </a:r>
            <a:r>
              <a:rPr lang="cs-CZ" dirty="0" err="1" smtClean="0">
                <a:latin typeface="Tw Cen MT" pitchFamily="34" charset="-18"/>
              </a:rPr>
              <a:t>obrození</a:t>
            </a:r>
            <a:r>
              <a:rPr lang="cs-CZ" dirty="0" smtClean="0">
                <a:latin typeface="Tw Cen MT" pitchFamily="34" charset="-18"/>
              </a:rPr>
              <a:t> antiky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w Cen MT" pitchFamily="34" charset="-18"/>
              </a:rPr>
              <a:t>kulturní směr 14. – 17. století, který vznikl v Itálii</a:t>
            </a:r>
          </a:p>
          <a:p>
            <a:pPr algn="just">
              <a:lnSpc>
                <a:spcPct val="150000"/>
              </a:lnSpc>
            </a:pPr>
            <a:r>
              <a:rPr lang="cs-CZ" dirty="0" smtClean="0">
                <a:latin typeface="Tw Cen MT" pitchFamily="34" charset="-18"/>
              </a:rPr>
              <a:t>nová etapa myšlenkových a uměleckých proudů, které se odklánějí od středověkého vidění světa a přiklánějí se k antice, humanismu a reformaci</a:t>
            </a:r>
          </a:p>
          <a:p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Renesance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>
          <a:xfrm>
            <a:off x="251520" y="1589566"/>
            <a:ext cx="5112568" cy="5079793"/>
          </a:xfrm>
        </p:spPr>
        <p:txBody>
          <a:bodyPr>
            <a:normAutofit/>
          </a:bodyPr>
          <a:lstStyle/>
          <a:p>
            <a:pPr algn="just">
              <a:defRPr/>
            </a:pPr>
            <a:r>
              <a:rPr lang="cs-CZ" sz="2500" b="1" i="1" dirty="0" smtClean="0">
                <a:latin typeface="Tw Cen MT" pitchFamily="34" charset="-18"/>
              </a:rPr>
              <a:t>humanismus</a:t>
            </a:r>
          </a:p>
          <a:p>
            <a:pPr lvl="1" algn="just">
              <a:defRPr/>
            </a:pPr>
            <a:r>
              <a:rPr lang="cs-CZ" sz="2400" dirty="0" smtClean="0">
                <a:latin typeface="Tw Cen MT" pitchFamily="34" charset="-18"/>
              </a:rPr>
              <a:t>myšlenkový, filozofický a historický proud</a:t>
            </a:r>
          </a:p>
          <a:p>
            <a:pPr lvl="1" algn="just">
              <a:defRPr/>
            </a:pPr>
            <a:r>
              <a:rPr lang="cs-CZ" sz="2400" dirty="0" smtClean="0">
                <a:latin typeface="Tw Cen MT" pitchFamily="34" charset="-18"/>
              </a:rPr>
              <a:t>zdůrazňuje svobodný rozvoj osobnosti</a:t>
            </a:r>
          </a:p>
          <a:p>
            <a:pPr lvl="1" algn="just">
              <a:defRPr/>
            </a:pPr>
            <a:r>
              <a:rPr lang="cs-CZ" sz="2400" dirty="0" smtClean="0">
                <a:latin typeface="Tw Cen MT" pitchFamily="34" charset="-18"/>
              </a:rPr>
              <a:t>základem je klasická latina – jednodušší forma</a:t>
            </a:r>
            <a:endParaRPr lang="cs-CZ" sz="2400" b="1" i="1" dirty="0" smtClean="0">
              <a:latin typeface="Tw Cen MT" pitchFamily="34" charset="-18"/>
            </a:endParaRPr>
          </a:p>
          <a:p>
            <a:pPr algn="just">
              <a:defRPr/>
            </a:pPr>
            <a:r>
              <a:rPr lang="cs-CZ" sz="2500" b="1" i="1" dirty="0" smtClean="0">
                <a:latin typeface="Tw Cen MT" pitchFamily="34" charset="-18"/>
              </a:rPr>
              <a:t>reformace</a:t>
            </a:r>
            <a:endParaRPr lang="cs-CZ" sz="2500" dirty="0" smtClean="0">
              <a:latin typeface="Tw Cen MT" pitchFamily="34" charset="-18"/>
            </a:endParaRPr>
          </a:p>
          <a:p>
            <a:pPr lvl="1" algn="just">
              <a:defRPr/>
            </a:pPr>
            <a:r>
              <a:rPr lang="cs-CZ" sz="2400" dirty="0" smtClean="0">
                <a:latin typeface="Tw Cen MT" pitchFamily="34" charset="-18"/>
              </a:rPr>
              <a:t>snaha odstranit z církve její nedostatky (Martin </a:t>
            </a:r>
            <a:r>
              <a:rPr lang="cs-CZ" sz="2400" dirty="0" err="1" smtClean="0">
                <a:latin typeface="Tw Cen MT" pitchFamily="34" charset="-18"/>
              </a:rPr>
              <a:t>Luther</a:t>
            </a:r>
            <a:r>
              <a:rPr lang="cs-CZ" sz="2400" dirty="0" smtClean="0">
                <a:latin typeface="Tw Cen MT" pitchFamily="34" charset="-18"/>
              </a:rPr>
              <a:t>, Jan Kalvín) → vznik protestantských církví</a:t>
            </a:r>
            <a:endParaRPr lang="cs-CZ" dirty="0"/>
          </a:p>
        </p:txBody>
      </p:sp>
      <p:pic>
        <p:nvPicPr>
          <p:cNvPr id="6" name="Obrázek 1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82524" y="1844824"/>
            <a:ext cx="2065940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Renesance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r>
              <a:rPr lang="cs-CZ" sz="3200" b="1" dirty="0" smtClean="0">
                <a:solidFill>
                  <a:schemeClr val="accent1"/>
                </a:solidFill>
              </a:rPr>
              <a:t>Podmínky vzniku</a:t>
            </a:r>
          </a:p>
          <a:p>
            <a:pPr lvl="1"/>
            <a:r>
              <a:rPr lang="cs-CZ" sz="2500" b="1" dirty="0" smtClean="0">
                <a:latin typeface="Tw Cen MT" pitchFamily="34" charset="-18"/>
              </a:rPr>
              <a:t>doba velkých zeměpisných objevů</a:t>
            </a:r>
          </a:p>
          <a:p>
            <a:pPr lvl="2"/>
            <a:r>
              <a:rPr lang="cs-CZ" sz="2400" dirty="0" smtClean="0">
                <a:latin typeface="Tw Cen MT" pitchFamily="34" charset="-18"/>
              </a:rPr>
              <a:t>objevení Ameriky v roce 1492 Kryštofem Kolumbem</a:t>
            </a:r>
          </a:p>
          <a:p>
            <a:pPr lvl="1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188" y="3573463"/>
            <a:ext cx="3205162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573016"/>
            <a:ext cx="3382963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Renesance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chemeClr val="accent1"/>
                </a:solidFill>
              </a:rPr>
              <a:t>Podmínky vzniku</a:t>
            </a:r>
          </a:p>
          <a:p>
            <a:pPr lvl="1" algn="just"/>
            <a:r>
              <a:rPr lang="cs-CZ" sz="2500" b="1" dirty="0" smtClean="0"/>
              <a:t>doba revolučních převratů ve společnosti a vědě</a:t>
            </a:r>
          </a:p>
          <a:p>
            <a:pPr lvl="2" algn="just"/>
            <a:r>
              <a:rPr lang="cs-CZ" sz="2400" dirty="0" smtClean="0"/>
              <a:t>vznik a vzestup měšťanstva jako nové sociální vrstvy</a:t>
            </a:r>
          </a:p>
          <a:p>
            <a:pPr lvl="2" algn="just"/>
            <a:r>
              <a:rPr lang="cs-CZ" sz="2400" dirty="0" smtClean="0"/>
              <a:t>vynález knihtisku</a:t>
            </a:r>
          </a:p>
          <a:p>
            <a:pPr lvl="2" algn="just">
              <a:buNone/>
            </a:pPr>
            <a:endParaRPr lang="cs-CZ" b="1" dirty="0" smtClean="0">
              <a:solidFill>
                <a:schemeClr val="accent1"/>
              </a:solidFill>
            </a:endParaRPr>
          </a:p>
          <a:p>
            <a:pPr lvl="1"/>
            <a:endParaRPr lang="cs-CZ" dirty="0"/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3789040"/>
            <a:ext cx="280831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1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005064"/>
            <a:ext cx="3600450" cy="2214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Renesance – samostatná práce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3000" b="1" dirty="0" smtClean="0">
                <a:solidFill>
                  <a:schemeClr val="accent1"/>
                </a:solidFill>
              </a:rPr>
              <a:t>Pokuste se určit, jakými znaky se vyznačuje renesanční kultura a které znaky se řadí  ke kultuře středověké.</a:t>
            </a:r>
          </a:p>
          <a:p>
            <a:pPr lvl="1"/>
            <a:r>
              <a:rPr lang="cs-CZ" sz="2800" dirty="0" smtClean="0"/>
              <a:t>návrat k antické kultuře</a:t>
            </a:r>
          </a:p>
          <a:p>
            <a:pPr lvl="1"/>
            <a:r>
              <a:rPr lang="cs-CZ" sz="2800" dirty="0" smtClean="0"/>
              <a:t>touha po pozemském životě</a:t>
            </a:r>
          </a:p>
          <a:p>
            <a:pPr lvl="1"/>
            <a:r>
              <a:rPr lang="cs-CZ" sz="2800" dirty="0" smtClean="0"/>
              <a:t>preferování života posmrtného</a:t>
            </a:r>
          </a:p>
          <a:p>
            <a:pPr lvl="1"/>
            <a:r>
              <a:rPr lang="cs-CZ" sz="2800" dirty="0" smtClean="0"/>
              <a:t>zavržení antiky</a:t>
            </a:r>
          </a:p>
          <a:p>
            <a:pPr lvl="1"/>
            <a:r>
              <a:rPr lang="cs-CZ" sz="2800" dirty="0" smtClean="0"/>
              <a:t>touha po poznání člověka</a:t>
            </a:r>
          </a:p>
          <a:p>
            <a:pPr lvl="1"/>
            <a:r>
              <a:rPr lang="cs-CZ" sz="2800" dirty="0" smtClean="0"/>
              <a:t>pouze latina</a:t>
            </a:r>
          </a:p>
          <a:p>
            <a:pPr lvl="1"/>
            <a:r>
              <a:rPr lang="cs-CZ" sz="2800" dirty="0" smtClean="0"/>
              <a:t>důraz na rozum</a:t>
            </a:r>
          </a:p>
          <a:p>
            <a:pPr lvl="1"/>
            <a:r>
              <a:rPr lang="cs-CZ" sz="2800" dirty="0" smtClean="0"/>
              <a:t>víra ve vlastní síly</a:t>
            </a:r>
          </a:p>
          <a:p>
            <a:pPr lvl="1"/>
            <a:r>
              <a:rPr lang="cs-CZ" sz="2800" dirty="0" smtClean="0"/>
              <a:t>touha po bohu</a:t>
            </a:r>
          </a:p>
          <a:p>
            <a:pPr lvl="1"/>
            <a:r>
              <a:rPr lang="cs-CZ" sz="2800" dirty="0" smtClean="0"/>
              <a:t>rozvoj literatury v národních jazycích</a:t>
            </a:r>
          </a:p>
          <a:p>
            <a:pPr lvl="1"/>
            <a:r>
              <a:rPr lang="cs-CZ" sz="2800" dirty="0" smtClean="0"/>
              <a:t>všestranný člověk</a:t>
            </a:r>
          </a:p>
          <a:p>
            <a:pPr lvl="1"/>
            <a:r>
              <a:rPr lang="cs-CZ" sz="2800" dirty="0" smtClean="0"/>
              <a:t>literární žánry – epos, epigram, drama, povídka</a:t>
            </a: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Renesance – samostatná práce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179512" y="2438400"/>
            <a:ext cx="4536504" cy="4230960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cs-CZ" sz="3400" dirty="0" smtClean="0"/>
              <a:t>návrat k antice</a:t>
            </a:r>
          </a:p>
          <a:p>
            <a:pPr algn="just"/>
            <a:r>
              <a:rPr lang="cs-CZ" sz="3400" dirty="0" smtClean="0"/>
              <a:t>touha po pozemském životě</a:t>
            </a:r>
          </a:p>
          <a:p>
            <a:pPr algn="just"/>
            <a:r>
              <a:rPr lang="cs-CZ" sz="3400" dirty="0" smtClean="0"/>
              <a:t>touha po poznání člověka</a:t>
            </a:r>
          </a:p>
          <a:p>
            <a:pPr algn="just"/>
            <a:r>
              <a:rPr lang="cs-CZ" sz="3400" dirty="0" smtClean="0"/>
              <a:t>důraz na rozum</a:t>
            </a:r>
          </a:p>
          <a:p>
            <a:pPr algn="just"/>
            <a:r>
              <a:rPr lang="cs-CZ" sz="3400" dirty="0" smtClean="0"/>
              <a:t>víra ve vlastní síly</a:t>
            </a:r>
          </a:p>
          <a:p>
            <a:pPr algn="just"/>
            <a:r>
              <a:rPr lang="cs-CZ" sz="3400" dirty="0" smtClean="0"/>
              <a:t>rozvoj literatury ve vlastních jazycích</a:t>
            </a:r>
          </a:p>
          <a:p>
            <a:pPr algn="just"/>
            <a:r>
              <a:rPr lang="cs-CZ" sz="3400" dirty="0" smtClean="0"/>
              <a:t>všestranný člověk</a:t>
            </a:r>
          </a:p>
          <a:p>
            <a:pPr algn="just"/>
            <a:r>
              <a:rPr lang="cs-CZ" sz="3400" dirty="0" smtClean="0"/>
              <a:t>literární žánry – epos, epigram, drama, povídka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5292080" y="2438400"/>
            <a:ext cx="3672408" cy="423096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sz="2600" dirty="0" smtClean="0"/>
              <a:t>preferování posmrtného života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zavržení antiky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pouze latina</a:t>
            </a:r>
          </a:p>
          <a:p>
            <a:pPr algn="just">
              <a:lnSpc>
                <a:spcPct val="150000"/>
              </a:lnSpc>
            </a:pPr>
            <a:r>
              <a:rPr lang="cs-CZ" sz="26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touha po bohu</a:t>
            </a: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179512" y="1752600"/>
            <a:ext cx="4536504" cy="640080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Renesance</a:t>
            </a:r>
            <a:endParaRPr lang="cs-CZ" sz="28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4163888" cy="640080"/>
          </a:xfrm>
          <a:noFill/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accent1"/>
                </a:solidFill>
              </a:rPr>
              <a:t>Středověk</a:t>
            </a:r>
            <a:endParaRPr lang="cs-CZ" sz="28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86995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Renesance – významné renesanční památky</a:t>
            </a:r>
            <a:endParaRPr lang="cs-CZ" sz="36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>
          <a:xfrm>
            <a:off x="179512" y="1752600"/>
            <a:ext cx="4316288" cy="640080"/>
          </a:xfrm>
          <a:noFill/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accent1"/>
                </a:solidFill>
              </a:rPr>
              <a:t>Rafael </a:t>
            </a:r>
            <a:r>
              <a:rPr lang="cs-CZ" sz="2400" dirty="0" err="1" smtClean="0">
                <a:solidFill>
                  <a:schemeClr val="accent1"/>
                </a:solidFill>
              </a:rPr>
              <a:t>Santi</a:t>
            </a:r>
            <a:r>
              <a:rPr lang="cs-CZ" sz="2400" dirty="0" smtClean="0">
                <a:solidFill>
                  <a:schemeClr val="accent1"/>
                </a:solidFill>
              </a:rPr>
              <a:t>: Sixtinská Madona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4091880" cy="640080"/>
          </a:xfrm>
          <a:noFill/>
        </p:spPr>
        <p:txBody>
          <a:bodyPr>
            <a:normAutofit fontScale="92500"/>
          </a:bodyPr>
          <a:lstStyle/>
          <a:p>
            <a:pPr algn="ctr"/>
            <a:r>
              <a:rPr lang="cs-CZ" sz="2400" dirty="0" err="1" smtClean="0">
                <a:solidFill>
                  <a:schemeClr val="accent1"/>
                </a:solidFill>
              </a:rPr>
              <a:t>Leonado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</a:rPr>
              <a:t>da</a:t>
            </a:r>
            <a:r>
              <a:rPr lang="cs-CZ" sz="2400" dirty="0" smtClean="0">
                <a:solidFill>
                  <a:schemeClr val="accent1"/>
                </a:solidFill>
              </a:rPr>
              <a:t> Vinci: </a:t>
            </a:r>
            <a:r>
              <a:rPr lang="cs-CZ" sz="2400" dirty="0" err="1" smtClean="0">
                <a:solidFill>
                  <a:schemeClr val="accent1"/>
                </a:solidFill>
              </a:rPr>
              <a:t>Mona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</a:rPr>
              <a:t>Lisa</a:t>
            </a:r>
            <a:r>
              <a:rPr lang="cs-CZ" dirty="0" err="1" smtClean="0"/>
              <a:t>Lisa</a:t>
            </a:r>
            <a:endParaRPr lang="cs-CZ" dirty="0"/>
          </a:p>
        </p:txBody>
      </p:sp>
      <p:pic>
        <p:nvPicPr>
          <p:cNvPr id="8" name="Zástupný symbol pro obsah 7" descr="300px-RAFAEL_-_Madonna_Sixtina_(Gemäldegalerie_Alter_Meister,_Dresde,_1513-14._Óleo_sobre_lienzo,_265_x_196_cm)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564904"/>
            <a:ext cx="2614161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6" descr="Mona_Lisa,_by_Leonardo_da_Vinci,_from_C2RMF_retouched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564904"/>
            <a:ext cx="2400402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86995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Renesance – významné renesanční památky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179512" y="1752600"/>
            <a:ext cx="4608512" cy="640080"/>
          </a:xfrm>
          <a:noFill/>
        </p:spPr>
        <p:txBody>
          <a:bodyPr>
            <a:noAutofit/>
          </a:bodyPr>
          <a:lstStyle/>
          <a:p>
            <a:pPr algn="ctr"/>
            <a:r>
              <a:rPr lang="cs-CZ" sz="2400" dirty="0" err="1" smtClean="0">
                <a:solidFill>
                  <a:schemeClr val="accent1"/>
                </a:solidFill>
              </a:rPr>
              <a:t>Leonardo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</a:rPr>
              <a:t>da</a:t>
            </a:r>
            <a:r>
              <a:rPr lang="cs-CZ" sz="2400" dirty="0" smtClean="0">
                <a:solidFill>
                  <a:schemeClr val="accent1"/>
                </a:solidFill>
              </a:rPr>
              <a:t> Vinci: Poslední večeře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788024" y="1752600"/>
            <a:ext cx="4355976" cy="640080"/>
          </a:xfrm>
          <a:noFill/>
        </p:spPr>
        <p:txBody>
          <a:bodyPr>
            <a:noAutofit/>
          </a:bodyPr>
          <a:lstStyle/>
          <a:p>
            <a:pPr algn="ctr"/>
            <a:r>
              <a:rPr lang="cs-CZ" sz="2400" dirty="0" smtClean="0">
                <a:solidFill>
                  <a:schemeClr val="accent1"/>
                </a:solidFill>
              </a:rPr>
              <a:t>Sandro Botticelli: Zrození Venuše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 descr="The Last Supper - Da Vinci 1495-98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356992"/>
            <a:ext cx="4172272" cy="23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Zástupný symbol pro obsah 7" descr="zrozeni-venuse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40542" y="2996952"/>
            <a:ext cx="2919890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86995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Renesance – významné renesanční památky</a:t>
            </a:r>
            <a:endParaRPr lang="cs-CZ" sz="36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>
          <a:xfrm>
            <a:off x="251520" y="1752600"/>
            <a:ext cx="4244280" cy="640080"/>
          </a:xfrm>
          <a:noFill/>
        </p:spPr>
        <p:txBody>
          <a:bodyPr>
            <a:noAutofit/>
          </a:bodyPr>
          <a:lstStyle/>
          <a:p>
            <a:pPr algn="ctr"/>
            <a:r>
              <a:rPr lang="cs-CZ" sz="2400" dirty="0" err="1" smtClean="0">
                <a:solidFill>
                  <a:schemeClr val="accent1"/>
                </a:solidFill>
              </a:rPr>
              <a:t>Michelangelo</a:t>
            </a:r>
            <a:r>
              <a:rPr lang="cs-CZ" sz="2400" dirty="0" smtClean="0">
                <a:solidFill>
                  <a:schemeClr val="accent1"/>
                </a:solidFill>
              </a:rPr>
              <a:t> </a:t>
            </a:r>
            <a:r>
              <a:rPr lang="cs-CZ" sz="2400" dirty="0" err="1" smtClean="0">
                <a:solidFill>
                  <a:schemeClr val="accent1"/>
                </a:solidFill>
              </a:rPr>
              <a:t>Buonarotti</a:t>
            </a:r>
            <a:r>
              <a:rPr lang="cs-CZ" sz="2400" dirty="0" smtClean="0">
                <a:solidFill>
                  <a:schemeClr val="accent1"/>
                </a:solidFill>
              </a:rPr>
              <a:t>: David</a:t>
            </a:r>
            <a:endParaRPr lang="cs-CZ" sz="2400" dirty="0">
              <a:solidFill>
                <a:schemeClr val="accent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noFill/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accent1"/>
                </a:solidFill>
              </a:rPr>
              <a:t>Sixtinská kaple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7" name="Zástupný symbol pro obsah 6" descr="michelangelo-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564904"/>
            <a:ext cx="2876627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564904"/>
            <a:ext cx="2726408" cy="3581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84976" cy="5069160"/>
          </a:xfrm>
        </p:spPr>
        <p:txBody>
          <a:bodyPr/>
          <a:lstStyle/>
          <a:p>
            <a:pPr algn="just"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Literatura</a:t>
            </a:r>
            <a:endParaRPr lang="cs-CZ" sz="4000" b="1" dirty="0" smtClean="0">
              <a:solidFill>
                <a:schemeClr val="accent1"/>
              </a:solidFill>
            </a:endParaRPr>
          </a:p>
          <a:p>
            <a:pPr marL="457200" indent="-457200" algn="just">
              <a:buFont typeface="Wingdings"/>
              <a:buAutoNum type="arabicPeriod"/>
            </a:pPr>
            <a:r>
              <a:rPr lang="cs-CZ" sz="3600" dirty="0" smtClean="0"/>
              <a:t>Prokop, V. </a:t>
            </a:r>
            <a:r>
              <a:rPr lang="cs-CZ" sz="3600" i="1" dirty="0" smtClean="0"/>
              <a:t>Přehled světové literatury 20. století</a:t>
            </a:r>
            <a:r>
              <a:rPr lang="cs-CZ" sz="3600" dirty="0" smtClean="0"/>
              <a:t>. 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Karlovy Vary: O.K.-Soft, 2006.</a:t>
            </a:r>
          </a:p>
          <a:p>
            <a:pPr marL="457200" indent="-457200" algn="just">
              <a:buFont typeface="Wingdings"/>
              <a:buAutoNum type="arabicPeriod"/>
            </a:pPr>
            <a:r>
              <a:rPr lang="cs-CZ" sz="3600" dirty="0" err="1" smtClean="0"/>
              <a:t>Sochrová</a:t>
            </a:r>
            <a:r>
              <a:rPr lang="cs-CZ" sz="3600" dirty="0" smtClean="0"/>
              <a:t>, M</a:t>
            </a:r>
            <a:r>
              <a:rPr lang="cs-CZ" sz="3600" i="1" dirty="0" smtClean="0"/>
              <a:t>. Český jazyk a literatura. </a:t>
            </a:r>
            <a:r>
              <a:rPr lang="cs-CZ" sz="3600" dirty="0" smtClean="0"/>
              <a:t>1. </a:t>
            </a:r>
            <a:r>
              <a:rPr lang="cs-CZ" sz="3600" dirty="0" err="1" smtClean="0"/>
              <a:t>vyd</a:t>
            </a:r>
            <a:r>
              <a:rPr lang="cs-CZ" sz="3600" dirty="0" smtClean="0"/>
              <a:t>. Havlíčkův Brod: Fragment, 2009. ISBN 978-80-253-0468-6.</a:t>
            </a:r>
          </a:p>
          <a:p>
            <a:pPr marL="457200" indent="-457200" algn="just">
              <a:buNone/>
            </a:pPr>
            <a:r>
              <a:rPr lang="cs-CZ" sz="2200" dirty="0" smtClean="0"/>
              <a:t/>
            </a:r>
            <a:br>
              <a:rPr lang="cs-CZ" sz="2200" dirty="0" smtClean="0"/>
            </a:br>
            <a:endParaRPr lang="cs-CZ" sz="2700" dirty="0" smtClean="0"/>
          </a:p>
          <a:p>
            <a:pPr algn="just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0" y="228600"/>
            <a:ext cx="9144000" cy="9906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/>
                </a:solidFill>
              </a:rPr>
              <a:t>Použité 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784976" cy="5069160"/>
          </a:xfrm>
        </p:spPr>
        <p:txBody>
          <a:bodyPr>
            <a:normAutofit fontScale="92500" lnSpcReduction="10000"/>
          </a:bodyPr>
          <a:lstStyle/>
          <a:p>
            <a:pPr marL="0" indent="0">
              <a:buFont typeface="Arial" charset="0"/>
              <a:buNone/>
              <a:defRPr/>
            </a:pPr>
            <a:r>
              <a:rPr lang="cs-CZ" sz="2800" b="1" dirty="0" smtClean="0">
                <a:solidFill>
                  <a:schemeClr val="accent2"/>
                </a:solidFill>
              </a:rPr>
              <a:t>Obrázky</a:t>
            </a:r>
          </a:p>
          <a:p>
            <a:pPr>
              <a:buFont typeface="Arial" charset="0"/>
              <a:buAutoNum type="arabicPeriod"/>
              <a:defRPr/>
            </a:pPr>
            <a:r>
              <a:rPr lang="cs-CZ" sz="1800" dirty="0" smtClean="0">
                <a:hlinkClick r:id="rId2"/>
              </a:rPr>
              <a:t>http://cs.wikipedia.org/wiki/Soubor:Martin_Luther_by_Lucas_Cranach_der_%C3%84ltere.jpeg</a:t>
            </a:r>
            <a:endParaRPr lang="cs-CZ" sz="1800" dirty="0" smtClean="0"/>
          </a:p>
          <a:p>
            <a:pPr>
              <a:buFont typeface="Arial" charset="0"/>
              <a:buAutoNum type="arabicPeriod"/>
              <a:defRPr/>
            </a:pPr>
            <a:r>
              <a:rPr lang="cs-CZ" sz="1800" dirty="0" smtClean="0">
                <a:hlinkClick r:id="rId3"/>
              </a:rPr>
              <a:t>http://www.americkecentrum.cz/strucna-historie-usa</a:t>
            </a:r>
            <a:endParaRPr lang="cs-CZ" sz="1800" dirty="0" smtClean="0">
              <a:hlinkClick r:id="rId4"/>
            </a:endParaRPr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4"/>
              </a:rPr>
              <a:t>http://aktualne.centrum.cz/zahranici/asie-a-pacifik/fotogalerie/foto/7420/?cid=50912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5"/>
              </a:rPr>
              <a:t>http://www.ckrumlov.info/img.php?img=atr63i12&amp;LANG=cz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6"/>
              </a:rPr>
              <a:t>http://simonak.eu/index.php?stranka=pages/h_k/2_3.htm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7"/>
              </a:rPr>
              <a:t>http://cs.wikipedia.org/wiki/Soubor:Raffael6.jpg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8"/>
              </a:rPr>
              <a:t>http://cs.wikipedia.org/wiki/Soubor:Mona_Lisa,_by_Leonardo_da_Vinci,_from_C2RMF_retouched.jpg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9"/>
              </a:rPr>
              <a:t>http://cs.wikipedia.org/wiki/Soubor:Leonardo_da_Vinci_(1452-1519)_-_The_Last_Supper_(1495-1498).jpg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10"/>
              </a:rPr>
              <a:t>http://cs.wikipedia.org/wiki/Soubor:Sandro_Botticelli_-_La_nascita_di_Venere_-_Google_Art_Project_-_edited.jpg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11"/>
              </a:rPr>
              <a:t>http://cs.wikipedia.org/wiki/Soubor:David_von_Michelangelo.jpg</a:t>
            </a:r>
            <a:endParaRPr lang="cs-CZ" sz="1800" dirty="0" smtClean="0"/>
          </a:p>
          <a:p>
            <a:pPr algn="just">
              <a:buFont typeface="Arial" charset="0"/>
              <a:buAutoNum type="arabicPeriod"/>
              <a:defRPr/>
            </a:pPr>
            <a:r>
              <a:rPr lang="cs-CZ" sz="1800" dirty="0" smtClean="0">
                <a:hlinkClick r:id="rId12"/>
              </a:rPr>
              <a:t>http://cs.wikipedia.org/wiki/Soubor:Rome_Sistine_Chapel_01.jpg</a:t>
            </a:r>
            <a:endParaRPr lang="cs-CZ" sz="1800" dirty="0" smtClean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Vlastní 30">
      <a:dk1>
        <a:sysClr val="windowText" lastClr="000000"/>
      </a:dk1>
      <a:lt1>
        <a:sysClr val="window" lastClr="FFFFFF"/>
      </a:lt1>
      <a:dk2>
        <a:srgbClr val="7FD13B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FD13B"/>
      </a:accent5>
      <a:accent6>
        <a:srgbClr val="AF0F5B"/>
      </a:accent6>
      <a:hlink>
        <a:srgbClr val="00ADDC"/>
      </a:hlink>
      <a:folHlink>
        <a:srgbClr val="750A3D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5650</TotalTime>
  <Words>397</Words>
  <Application>Microsoft Office PowerPoint</Application>
  <PresentationFormat>Předvádění na obrazovce (4:3)</PresentationFormat>
  <Paragraphs>95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Medián</vt:lpstr>
      <vt:lpstr>Snímek 1</vt:lpstr>
      <vt:lpstr>Snímek 2</vt:lpstr>
      <vt:lpstr>Renesance</vt:lpstr>
      <vt:lpstr>Renesance</vt:lpstr>
      <vt:lpstr>Renesance</vt:lpstr>
      <vt:lpstr>Renesance</vt:lpstr>
      <vt:lpstr>Renesance – samostatná práce</vt:lpstr>
      <vt:lpstr>Renesance – samostatná práce</vt:lpstr>
      <vt:lpstr>Renesance – významné renesanční památky</vt:lpstr>
      <vt:lpstr>Renesance – významné renesanční památky</vt:lpstr>
      <vt:lpstr>Renesance – významné renesanční památky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Uživatel</cp:lastModifiedBy>
  <cp:revision>311</cp:revision>
  <dcterms:created xsi:type="dcterms:W3CDTF">2013-10-09T13:06:42Z</dcterms:created>
  <dcterms:modified xsi:type="dcterms:W3CDTF">2013-11-06T19:07:14Z</dcterms:modified>
</cp:coreProperties>
</file>