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9"/>
  </p:notesMasterIdLst>
  <p:sldIdLst>
    <p:sldId id="256" r:id="rId2"/>
    <p:sldId id="262" r:id="rId3"/>
    <p:sldId id="266" r:id="rId4"/>
    <p:sldId id="288" r:id="rId5"/>
    <p:sldId id="290" r:id="rId6"/>
    <p:sldId id="268" r:id="rId7"/>
    <p:sldId id="289" r:id="rId8"/>
    <p:sldId id="294" r:id="rId9"/>
    <p:sldId id="270" r:id="rId10"/>
    <p:sldId id="269" r:id="rId11"/>
    <p:sldId id="296" r:id="rId12"/>
    <p:sldId id="297" r:id="rId13"/>
    <p:sldId id="273" r:id="rId14"/>
    <p:sldId id="292" r:id="rId15"/>
    <p:sldId id="287" r:id="rId16"/>
    <p:sldId id="298" r:id="rId17"/>
    <p:sldId id="26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3" autoAdjust="0"/>
    <p:restoredTop sz="94660"/>
  </p:normalViewPr>
  <p:slideViewPr>
    <p:cSldViewPr>
      <p:cViewPr>
        <p:scale>
          <a:sx n="75" d="100"/>
          <a:sy n="75" d="100"/>
        </p:scale>
        <p:origin x="-1080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Prvouka pro 2. ročník v mezipředmětových vztazích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VY_32_INOVACE_Lesní společenstvo - ZVÍŘATA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Dana Rejlová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říjen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 custScaleY="15449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635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Dana Rejlová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říjen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872208"/>
          <a:ext cx="5565987" cy="6120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Prvouka pro 2. ročník v mezipředmětových vztazích</a:t>
          </a:r>
          <a:endParaRPr lang="cs-CZ" sz="2000" b="1" kern="1200" dirty="0"/>
        </a:p>
      </dsp:txBody>
      <dsp:txXfrm>
        <a:off x="585659" y="1872208"/>
        <a:ext cx="5565987" cy="612067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448270"/>
          <a:ext cx="5849872" cy="6480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VY_32_INOVACE_Lesní společenstvo - ZVÍŘATA</a:t>
          </a:r>
          <a:endParaRPr lang="cs-CZ" sz="2000" kern="1200" dirty="0" smtClean="0"/>
        </a:p>
      </dsp:txBody>
      <dsp:txXfrm>
        <a:off x="301774" y="2448270"/>
        <a:ext cx="5849872" cy="648075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wmf"/><Relationship Id="rId10" Type="http://schemas.openxmlformats.org/officeDocument/2006/relationships/image" Target="../media/image11.png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10" Type="http://schemas.openxmlformats.org/officeDocument/2006/relationships/image" Target="../media/image22.wmf"/><Relationship Id="rId4" Type="http://schemas.openxmlformats.org/officeDocument/2006/relationships/image" Target="../media/image16.wmf"/><Relationship Id="rId9" Type="http://schemas.openxmlformats.org/officeDocument/2006/relationships/image" Target="../media/image2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turfoto.cz/borovice-lesni-fotografie-13630.html" TargetMode="External"/><Relationship Id="rId2" Type="http://schemas.openxmlformats.org/officeDocument/2006/relationships/hyperlink" Target="http://cs.wikipedia.org/wiki/Javor_klen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zistromy.cz/cz/fotogalerie/ptaci" TargetMode="External"/><Relationship Id="rId2" Type="http://schemas.openxmlformats.org/officeDocument/2006/relationships/hyperlink" Target="http://www.mezistromy.cz/cz/fotogalerie/savci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hyperlink" Target="http://www.mezistromy.cz/cz/fotogalerie/plazi-a-obojzivelnici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wm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wm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jchwzh.jpg" TargetMode="External"/><Relationship Id="rId7" Type="http://schemas.openxmlformats.org/officeDocument/2006/relationships/hyperlink" Target="http://cs.wikipedia.org/wiki/Soubor:Sphyrapicus_ruber1.jpg" TargetMode="External"/><Relationship Id="rId2" Type="http://schemas.openxmlformats.org/officeDocument/2006/relationships/hyperlink" Target="http://cs.wikipedia.org/wiki/Soubor:Silz_cerf2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Vulpes_vulpes_standing_in_snow.jpg" TargetMode="External"/><Relationship Id="rId5" Type="http://schemas.openxmlformats.org/officeDocument/2006/relationships/hyperlink" Target="http://cs.wikipedia.org/wiki/Soubor:Sciurus_vulgaris_Suomi-e.jpg" TargetMode="External"/><Relationship Id="rId4" Type="http://schemas.openxmlformats.org/officeDocument/2006/relationships/hyperlink" Target="http://cs.wikipedia.org/wiki/Soubor:Feldhas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890873524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340768"/>
            <a:ext cx="7408333" cy="5400599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16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Předmět - Prvouka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Věková skupina - 2. ročník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Časový fond – </a:t>
            </a:r>
            <a:r>
              <a:rPr lang="cs-CZ" sz="1600" dirty="0" smtClean="0"/>
              <a:t>45 </a:t>
            </a:r>
            <a:r>
              <a:rPr lang="cs-CZ" sz="1600" dirty="0"/>
              <a:t>minut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Popis – </a:t>
            </a:r>
            <a:r>
              <a:rPr lang="cs-CZ" sz="1600" dirty="0" smtClean="0"/>
              <a:t>Materiál </a:t>
            </a:r>
            <a:r>
              <a:rPr lang="cs-CZ" sz="1600" dirty="0"/>
              <a:t>slouží </a:t>
            </a:r>
            <a:r>
              <a:rPr lang="cs-CZ" sz="1600" dirty="0" smtClean="0"/>
              <a:t>k procvičení </a:t>
            </a:r>
            <a:r>
              <a:rPr lang="cs-CZ" sz="1600" dirty="0"/>
              <a:t>a prohloubení učiva Prvouky s využitím mezipředmětových vztahů – </a:t>
            </a:r>
            <a:r>
              <a:rPr lang="cs-CZ" sz="1600" dirty="0" smtClean="0"/>
              <a:t>Český </a:t>
            </a:r>
            <a:r>
              <a:rPr lang="cs-CZ" sz="1600" dirty="0"/>
              <a:t>jazyk – abeceda. </a:t>
            </a:r>
          </a:p>
          <a:p>
            <a:pPr marL="301943" lvl="1" indent="0">
              <a:buNone/>
            </a:pPr>
            <a:r>
              <a:rPr lang="cs-CZ" sz="1600" dirty="0" smtClean="0"/>
              <a:t>Snímek </a:t>
            </a:r>
            <a:r>
              <a:rPr lang="cs-CZ" sz="1600" dirty="0"/>
              <a:t>č. </a:t>
            </a:r>
            <a:r>
              <a:rPr lang="cs-CZ" sz="1600" dirty="0" smtClean="0"/>
              <a:t>3 a 6 - </a:t>
            </a:r>
            <a:r>
              <a:rPr lang="cs-CZ" sz="1600" dirty="0" smtClean="0"/>
              <a:t>Podle </a:t>
            </a:r>
            <a:r>
              <a:rPr lang="cs-CZ" sz="1600" dirty="0" smtClean="0"/>
              <a:t>obrázků povídáme o tématu dle nadpisu. </a:t>
            </a:r>
          </a:p>
          <a:p>
            <a:pPr marL="301943" lvl="1" indent="0">
              <a:buNone/>
            </a:pPr>
            <a:r>
              <a:rPr lang="cs-CZ" sz="1600" dirty="0" smtClean="0"/>
              <a:t>Snímek č. 4 a 7 – kontrola, shrnutí. </a:t>
            </a:r>
          </a:p>
          <a:p>
            <a:pPr marL="301943" lvl="1" indent="0">
              <a:buNone/>
            </a:pPr>
            <a:r>
              <a:rPr lang="cs-CZ" sz="1600" dirty="0" smtClean="0"/>
              <a:t>Snímek </a:t>
            </a:r>
            <a:r>
              <a:rPr lang="cs-CZ" sz="1600" dirty="0"/>
              <a:t>č. </a:t>
            </a:r>
            <a:r>
              <a:rPr lang="cs-CZ" sz="1600" dirty="0" smtClean="0"/>
              <a:t>5, 8, 13 a 14 </a:t>
            </a:r>
            <a:r>
              <a:rPr lang="cs-CZ" sz="1600" dirty="0"/>
              <a:t>je určen k procvičení </a:t>
            </a:r>
            <a:r>
              <a:rPr lang="cs-CZ" sz="1600" dirty="0" smtClean="0"/>
              <a:t>abecedy (po </a:t>
            </a:r>
            <a:r>
              <a:rPr lang="cs-CZ" sz="1600" dirty="0"/>
              <a:t>kliknutí  do </a:t>
            </a:r>
            <a:r>
              <a:rPr lang="cs-CZ" sz="1600" dirty="0" smtClean="0"/>
              <a:t>správného okénka se slova postupně seřadí podle abecedy). </a:t>
            </a:r>
          </a:p>
          <a:p>
            <a:pPr marL="301943" lvl="1" indent="0">
              <a:buNone/>
            </a:pPr>
            <a:r>
              <a:rPr lang="cs-CZ" sz="1600" dirty="0" smtClean="0"/>
              <a:t>Snímek </a:t>
            </a:r>
            <a:r>
              <a:rPr lang="cs-CZ" sz="1600" dirty="0"/>
              <a:t>č. 9</a:t>
            </a:r>
            <a:r>
              <a:rPr lang="cs-CZ" sz="1600" dirty="0" smtClean="0"/>
              <a:t> – </a:t>
            </a:r>
            <a:r>
              <a:rPr lang="cs-CZ" sz="1600" dirty="0" smtClean="0"/>
              <a:t>Po </a:t>
            </a:r>
            <a:r>
              <a:rPr lang="cs-CZ" sz="1600" dirty="0" smtClean="0"/>
              <a:t>kliknutí na slovo ZDE si prohlédneme obrázky savců, ptáků, plazů a obojživelníků. </a:t>
            </a:r>
          </a:p>
          <a:p>
            <a:pPr marL="301943" lvl="1" indent="0">
              <a:buNone/>
            </a:pPr>
            <a:r>
              <a:rPr lang="cs-CZ" sz="1600" dirty="0" smtClean="0"/>
              <a:t>Snímek č. 10, 11, 12 – </a:t>
            </a:r>
            <a:r>
              <a:rPr lang="cs-CZ" sz="1600" dirty="0" smtClean="0"/>
              <a:t>Kliknutím </a:t>
            </a:r>
            <a:r>
              <a:rPr lang="cs-CZ" sz="1600" dirty="0" smtClean="0"/>
              <a:t>do volného prostoru postupně přiřazujeme názvy zvířat.</a:t>
            </a:r>
          </a:p>
          <a:p>
            <a:pPr marL="301943" lvl="1" indent="0">
              <a:buNone/>
            </a:pPr>
            <a:r>
              <a:rPr lang="cs-CZ" sz="1600" dirty="0" smtClean="0"/>
              <a:t>Na s</a:t>
            </a:r>
            <a:r>
              <a:rPr lang="cs-CZ" sz="1600" dirty="0" smtClean="0"/>
              <a:t>nímek </a:t>
            </a:r>
            <a:r>
              <a:rPr lang="cs-CZ" sz="1600" dirty="0" smtClean="0"/>
              <a:t>č. 15 </a:t>
            </a:r>
            <a:r>
              <a:rPr lang="cs-CZ" sz="1600" dirty="0" smtClean="0"/>
              <a:t> </a:t>
            </a:r>
            <a:r>
              <a:rPr lang="cs-CZ" sz="1600" dirty="0" smtClean="0"/>
              <a:t>zopakujeme abecedu.</a:t>
            </a:r>
          </a:p>
          <a:p>
            <a:pPr marL="301943" lvl="1" indent="0">
              <a:buNone/>
            </a:pPr>
            <a:r>
              <a:rPr lang="cs-CZ" sz="1600" dirty="0" smtClean="0"/>
              <a:t>Na s</a:t>
            </a:r>
            <a:r>
              <a:rPr lang="cs-CZ" sz="1600" dirty="0" smtClean="0"/>
              <a:t>nímek </a:t>
            </a:r>
            <a:r>
              <a:rPr lang="cs-CZ" sz="1600" dirty="0" smtClean="0"/>
              <a:t>č. 16 </a:t>
            </a:r>
            <a:r>
              <a:rPr lang="cs-CZ" sz="1600" dirty="0" smtClean="0"/>
              <a:t>žáci opakují </a:t>
            </a:r>
            <a:r>
              <a:rPr lang="cs-CZ" sz="1600" dirty="0" smtClean="0"/>
              <a:t>abecedu </a:t>
            </a:r>
            <a:r>
              <a:rPr lang="cs-CZ" sz="1600" smtClean="0"/>
              <a:t>a </a:t>
            </a:r>
            <a:r>
              <a:rPr lang="cs-CZ" sz="1600" smtClean="0"/>
              <a:t>nakreslí </a:t>
            </a:r>
            <a:r>
              <a:rPr lang="cs-CZ" sz="1600" smtClean="0"/>
              <a:t>lesní </a:t>
            </a:r>
            <a:r>
              <a:rPr lang="cs-CZ" sz="1600" smtClean="0"/>
              <a:t>zvíře.</a:t>
            </a:r>
            <a:endParaRPr lang="cs-CZ" sz="16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cs-CZ" sz="1600" dirty="0"/>
              <a:t>Pomůcky - </a:t>
            </a:r>
            <a:r>
              <a:rPr lang="cs-CZ" sz="1600" dirty="0" smtClean="0"/>
              <a:t>pastelky </a:t>
            </a:r>
            <a:endParaRPr lang="cs-CZ" sz="16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Materiál obsahuje </a:t>
            </a:r>
            <a:r>
              <a:rPr lang="cs-CZ" sz="1600" dirty="0" smtClean="0"/>
              <a:t>17 </a:t>
            </a:r>
            <a:r>
              <a:rPr lang="cs-CZ" sz="1600" dirty="0"/>
              <a:t>stránek a</a:t>
            </a:r>
            <a:r>
              <a:rPr lang="cs-CZ" sz="1600" b="1" dirty="0"/>
              <a:t> </a:t>
            </a:r>
            <a:r>
              <a:rPr lang="cs-CZ" sz="1600" dirty="0"/>
              <a:t>je určen k interaktivní výuce.</a:t>
            </a:r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rej\AppData\Local\Microsoft\Windows\Temporary Internet Files\Content.IE5\BIBJQ3KT\MC9003266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432" y="1260497"/>
            <a:ext cx="3417584" cy="240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 lesa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028" name="Picture 4" descr="C:\Users\rej\AppData\Local\Microsoft\Windows\Temporary Internet Files\Content.IE5\BIBJQ3KT\MC9004300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409" y="3998906"/>
            <a:ext cx="2882992" cy="2577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ej\AppData\Local\Microsoft\Windows\Temporary Internet Files\Content.IE5\3PFY2U2D\MC90007893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445" y="2698684"/>
            <a:ext cx="876584" cy="932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ej\AppData\Local\Microsoft\Windows\Temporary Internet Files\Content.IE5\7RN22DKY\MC9004264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91" y="1551584"/>
            <a:ext cx="3145725" cy="265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ej\AppData\Local\Microsoft\Windows\Temporary Internet Files\Content.IE5\7RN22DKY\MC900436900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449" y="5771988"/>
            <a:ext cx="749919" cy="74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ej\AppData\Local\Microsoft\Windows\Temporary Internet Files\Content.IE5\3PFY2U2D\MC90012322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23" y="4836123"/>
            <a:ext cx="930820" cy="133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rej\AppData\Local\Microsoft\Windows\Temporary Internet Files\Content.IE5\BIBJQ3KT\MC90019354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949" y="4652960"/>
            <a:ext cx="1548269" cy="132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rej\AppData\Local\Microsoft\Windows\Temporary Internet Files\Content.IE5\7RN22DKY\MC90028710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4342894"/>
            <a:ext cx="620616" cy="72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ej\AppData\Local\Microsoft\Windows\Temporary Internet Files\Content.IE5\MKSMUWJT\MC900436902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409" y="5317076"/>
            <a:ext cx="909825" cy="90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rej\AppData\Local\Microsoft\Windows\Temporary Internet Files\Content.IE5\BIBJQ3KT\MM900283457[1]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317" y="3068960"/>
            <a:ext cx="598165" cy="59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ej\AppData\Local\Microsoft\Windows\Temporary Internet Files\Content.IE5\7RN22DKY\MC900411902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125" y="3856761"/>
            <a:ext cx="778586" cy="705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06725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 descr="C:\Users\rej\AppData\Local\Microsoft\Windows\Temporary Internet Files\Content.IE5\BIBJQ3KT\MC900193548[1].wmf"/>
          <p:cNvPicPr>
            <a:picLocks noChangeAspect="1" noChangeArrowheads="1"/>
          </p:cNvPicPr>
          <p:nvPr/>
        </p:nvPicPr>
        <p:blipFill>
          <a:blip r:embed="rId2" cstate="print">
            <a:lum bright="9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437" y="1319754"/>
            <a:ext cx="6204892" cy="532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 lesa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331640" y="2564904"/>
            <a:ext cx="705678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Arial" pitchFamily="34" charset="0"/>
              <a:buChar char="•"/>
            </a:pPr>
            <a:r>
              <a:rPr lang="cs-CZ" sz="2800" dirty="0"/>
              <a:t>Stromy nám dávají kyslík, který potřebujeme k dýchání.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cs-CZ" sz="2800" dirty="0"/>
              <a:t>Do lesa chodíme na procházku.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cs-CZ" sz="2800" dirty="0"/>
              <a:t>Les je zdrojem dřeva.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cs-CZ" sz="2800" dirty="0"/>
              <a:t>Les je domovem zvířat.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cs-CZ" sz="2800" dirty="0"/>
              <a:t>Les je zdrojem potravy. Rostou zde lesní plodiny.</a:t>
            </a:r>
          </a:p>
        </p:txBody>
      </p:sp>
      <p:pic>
        <p:nvPicPr>
          <p:cNvPr id="5" name="Picture 11" descr="C:\Users\rej\AppData\Local\Microsoft\Windows\Temporary Internet Files\Content.IE5\3PFY2U2D\MC9001232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919" y="3192264"/>
            <a:ext cx="930820" cy="133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1231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750" y="302958"/>
            <a:ext cx="8907407" cy="1252728"/>
          </a:xfrm>
        </p:spPr>
        <p:txBody>
          <a:bodyPr>
            <a:normAutofit/>
          </a:bodyPr>
          <a:lstStyle/>
          <a:p>
            <a:r>
              <a:rPr lang="cs-CZ" dirty="0" smtClean="0"/>
              <a:t>Význam lesa - seřaď podle abecedy: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17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8" name="Slunce 17"/>
          <p:cNvSpPr/>
          <p:nvPr/>
        </p:nvSpPr>
        <p:spPr>
          <a:xfrm>
            <a:off x="581889" y="2639400"/>
            <a:ext cx="646212" cy="57357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9" name="Slunce 18"/>
          <p:cNvSpPr/>
          <p:nvPr/>
        </p:nvSpPr>
        <p:spPr>
          <a:xfrm>
            <a:off x="5278708" y="1772816"/>
            <a:ext cx="661444" cy="576064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0" name="Slunce 19"/>
          <p:cNvSpPr/>
          <p:nvPr/>
        </p:nvSpPr>
        <p:spPr>
          <a:xfrm>
            <a:off x="622874" y="1758531"/>
            <a:ext cx="646211" cy="576064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Slunce 20"/>
          <p:cNvSpPr/>
          <p:nvPr/>
        </p:nvSpPr>
        <p:spPr>
          <a:xfrm>
            <a:off x="5278708" y="2639400"/>
            <a:ext cx="661444" cy="57357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22" name="Slunce 21"/>
          <p:cNvSpPr/>
          <p:nvPr/>
        </p:nvSpPr>
        <p:spPr>
          <a:xfrm>
            <a:off x="5278708" y="4372568"/>
            <a:ext cx="661444" cy="59205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23" name="Slunce 22"/>
          <p:cNvSpPr/>
          <p:nvPr/>
        </p:nvSpPr>
        <p:spPr>
          <a:xfrm>
            <a:off x="5278708" y="3505984"/>
            <a:ext cx="661444" cy="571088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26" name="Slunce 25"/>
          <p:cNvSpPr/>
          <p:nvPr/>
        </p:nvSpPr>
        <p:spPr>
          <a:xfrm>
            <a:off x="581889" y="4372567"/>
            <a:ext cx="646211" cy="592057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7" name="Slunce 26"/>
          <p:cNvSpPr/>
          <p:nvPr/>
        </p:nvSpPr>
        <p:spPr>
          <a:xfrm>
            <a:off x="581889" y="3505984"/>
            <a:ext cx="646211" cy="571088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0" name="Vývojový diagram: postup 29"/>
          <p:cNvSpPr/>
          <p:nvPr/>
        </p:nvSpPr>
        <p:spPr>
          <a:xfrm>
            <a:off x="3332508" y="1758531"/>
            <a:ext cx="1946200" cy="571088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kyslík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2" name="Vývojový diagram: postup 31"/>
          <p:cNvSpPr/>
          <p:nvPr/>
        </p:nvSpPr>
        <p:spPr>
          <a:xfrm>
            <a:off x="3317822" y="5445224"/>
            <a:ext cx="1942887" cy="529949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zvířata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3" name="Vývojový diagram: postup 32"/>
          <p:cNvSpPr/>
          <p:nvPr/>
        </p:nvSpPr>
        <p:spPr>
          <a:xfrm>
            <a:off x="2240561" y="6078464"/>
            <a:ext cx="1946829" cy="53682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procházka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4" name="Vývojový diagram: postup 33"/>
          <p:cNvSpPr/>
          <p:nvPr/>
        </p:nvSpPr>
        <p:spPr>
          <a:xfrm>
            <a:off x="3317823" y="3976277"/>
            <a:ext cx="1942886" cy="57606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dřevo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5" name="Vývojový diagram: postup 34"/>
          <p:cNvSpPr/>
          <p:nvPr/>
        </p:nvSpPr>
        <p:spPr>
          <a:xfrm>
            <a:off x="3317822" y="4713513"/>
            <a:ext cx="1942887" cy="570539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dýchání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6" name="Vývojový diagram: postup 35"/>
          <p:cNvSpPr/>
          <p:nvPr/>
        </p:nvSpPr>
        <p:spPr>
          <a:xfrm>
            <a:off x="4916506" y="6085339"/>
            <a:ext cx="1946829" cy="56366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rostliny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7" name="Vývojový diagram: postup 36"/>
          <p:cNvSpPr/>
          <p:nvPr/>
        </p:nvSpPr>
        <p:spPr>
          <a:xfrm>
            <a:off x="3317822" y="2490791"/>
            <a:ext cx="1946829" cy="571087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stromy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8" name="Vývojový diagram: postup 37"/>
          <p:cNvSpPr/>
          <p:nvPr/>
        </p:nvSpPr>
        <p:spPr>
          <a:xfrm>
            <a:off x="3317822" y="3212976"/>
            <a:ext cx="1942886" cy="602129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potrava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7461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58382E-6 C -0.00764 -0.00994 -0.01267 -0.02127 -0.02292 -0.02566 C -0.02882 -0.03352 -0.03524 -0.04508 -0.04219 -0.05133 C -0.04896 -0.06474 -0.05712 -0.05919 -0.06667 -0.06774 C -0.07014 -0.07445 -0.07778 -0.08555 -0.08073 -0.09341 C -0.08611 -0.10774 -0.08663 -0.12115 -0.09306 -0.13549 C -0.10538 -0.16323 -0.11823 -0.18913 -0.12986 -0.21734 C -0.13524 -0.23029 -0.14028 -0.243 -0.14392 -0.25688 C -0.14618 -0.2652 -0.14531 -0.27537 -0.14913 -0.28277 C -0.15017 -0.28485 -0.15278 -0.28439 -0.15451 -0.28508 C -0.16493 -0.29896 -0.15382 -0.28531 -0.1684 -0.29896 C -0.16979 -0.30034 -0.17049 -0.30266 -0.17205 -0.30358 C -0.17917 -0.30774 -0.18767 -0.30612 -0.19479 -0.31075 C -0.20243 -0.31583 -0.20799 -0.32323 -0.2158 -0.32716 C -0.21701 -0.32878 -0.21771 -0.33156 -0.21944 -0.33179 C -0.22812 -0.33294 -0.23941 -0.32601 -0.2474 -0.32231 C -0.24913 -0.32138 -0.25104 -0.32069 -0.25278 -0.32 C -0.25451 -0.3193 -0.25799 -0.31768 -0.25799 -0.31745 C -0.26389 -0.3193 -0.27552 -0.32231 -0.27552 -0.32208 " pathEditMode="relative" rAng="0" ptsTypes="ffffffffffffffffff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5" y="-166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50289E-6 C -0.00174 -0.00162 -0.00382 -0.00254 -0.00538 -0.00463 C -0.00677 -0.00648 -0.0099 -0.01503 -0.01285 -0.01642 C -0.01997 -0.02035 -0.03056 -0.02058 -0.03872 -0.02335 C -0.0474 -0.0289 -0.05 -0.03607 -0.05712 -0.04439 C -0.06094 -0.05064 -0.06858 -0.05133 -0.07465 -0.05364 C -0.08125 -0.05965 -0.08976 -0.06289 -0.09774 -0.07006 C -0.10139 -0.07515 -0.10434 -0.08301 -0.10886 -0.08879 C -0.12257 -0.10613 -0.14045 -0.12902 -0.15972 -0.13549 C -0.1757 -0.16555 -0.16927 -0.16833 -0.17899 -0.20786 C -0.18038 -0.21387 -0.18264 -0.23307 -0.18611 -0.23838 C -0.18906 -0.24301 -0.1934 -0.24578 -0.19653 -0.24994 C -0.20122 -0.25619 -0.20382 -0.26497 -0.20886 -0.27098 C -0.2092 -0.27145 -0.22622 -0.28833 -0.22986 -0.29202 C -0.23715 -0.29942 -0.25382 -0.29619 -0.26493 -0.30613 C -0.27656 -0.30312 -0.27083 -0.30382 -0.28247 -0.30382 " pathEditMode="relative" rAng="0" ptsTypes="fffffffffffffffA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32" y="-15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39306E-6 C -0.01961 0.00554 -0.03593 0.02474 -0.05503 0.03329 C -0.06319 0.04046 -0.07274 0.04531 -0.07968 0.05456 C -0.08125 0.05641 -0.08194 0.05965 -0.08333 0.06173 C -0.09045 0.0726 -0.09461 0.0763 -0.10468 0.08069 C -0.13507 0.10659 -0.15989 0.14034 -0.18246 0.17803 C -0.18507 0.1889 -0.18836 0.1889 -0.19479 0.19699 C -0.19913 0.20231 -0.2026 0.20901 -0.20729 0.21364 C -0.21128 0.21757 -0.21562 0.22127 -0.21961 0.22543 C -0.22465 0.23075 -0.22656 0.23722 -0.23194 0.24208 C -0.24218 0.26312 -0.25885 0.25826 -0.27621 0.26104 C -0.27795 0.26173 -0.28142 0.26335 -0.28142 0.26381 " pathEditMode="relative" rAng="0" ptsTypes="fffffffffffA">
                                      <p:cBhvr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80" y="13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55 0.00093 C -0.02466 0.00879 -0.00608 0.00509 -0.0507 0.00786 C -0.05816 0.0111 -0.06615 0.01133 -0.07344 0.01503 C -0.08473 0.02058 -0.09514 0.02682 -0.10678 0.03122 C -0.10851 0.03283 -0.11007 0.03492 -0.11198 0.03607 C -0.11424 0.03746 -0.11702 0.03676 -0.1191 0.03838 C -0.12223 0.0407 -0.13004 0.05064 -0.13316 0.05457 C -0.14115 0.0763 -0.13646 0.06821 -0.14532 0.08046 C -0.14862 0.09272 -0.14618 0.08532 -0.15417 0.1015 C -0.15764 0.10844 -0.1691 0.11168 -0.17344 0.11769 C -0.17813 0.12439 -0.17535 0.12185 -0.1823 0.12486 C -0.18855 0.13041 -0.19375 0.13804 -0.19983 0.14335 C -0.20591 0.14867 -0.21511 0.15006 -0.22084 0.15515 C -0.23351 0.16624 -0.22743 0.16301 -0.23837 0.16694 C -0.24011 0.16856 -0.24167 0.17041 -0.24358 0.17156 C -0.24705 0.17364 -0.25417 0.17619 -0.25417 0.17642 C -0.25938 0.17549 -0.26476 0.17503 -0.26997 0.17387 C -0.27171 0.17341 -0.27518 0.17156 -0.27518 0.17179 " pathEditMode="relative" rAng="0" ptsTypes="fffffffffffffffffA"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45" y="87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C 0.00278 -0.01852 0.00469 -0.04097 0.01407 -0.05602 C 0.01771 -0.06204 0.02223 -0.0669 0.02639 -0.07246 C 0.0316 -0.0794 0.03542 -0.0882 0.04219 -0.09121 C 0.04549 -0.14352 0.06736 -0.17639 0.09653 -0.2125 C 0.14723 -0.27523 0.19375 -0.32523 0.25087 -0.37847 C 0.28039 -0.40602 0.30816 -0.43866 0.34219 -0.45556 C 0.36858 -0.48357 0.33629 -0.44769 0.35625 -0.47431 C 0.36719 -0.48889 0.38073 -0.49746 0.39306 -0.50903 C 0.3974 -0.5132 0.40087 -0.51921 0.40539 -0.52315 C 0.41025 -0.52732 0.41615 -0.52894 0.42118 -0.53264 C 0.43768 -0.54445 0.45243 -0.55949 0.46841 -0.57222 C 0.47014 -0.57546 0.47153 -0.57917 0.47379 -0.58171 C 0.4757 -0.58403 0.47882 -0.5838 0.48073 -0.58634 C 0.48698 -0.59468 0.49028 -0.60602 0.49653 -0.61435 C 0.50174 -0.6213 0.51233 -0.63542 0.51233 -0.63519 C 0.49688 -0.63796 0.48368 -0.6463 0.46841 -0.64954 C 0.44844 -0.64769 0.42674 -0.64421 0.40712 -0.63773 C 0.39375 -0.63333 0.37639 -0.61667 0.3632 -0.61667 " pathEditMode="relative" rAng="0" ptsTypes="ffffffffffffffffffA">
                                      <p:cBhvr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8" y="-3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-0.02081 C -0.01806 -0.03422 -0.00417 -0.05457 2.77778E-6 -0.07006 C 0.0085 -0.13804 0.0434 -0.19099 0.08246 -0.23353 C 0.09427 -0.24648 0.10712 -0.25434 0.11927 -0.26613 C 0.12222 -0.26914 0.12482 -0.27283 0.12795 -0.27561 C 0.13194 -0.27908 0.13628 -0.28139 0.14028 -0.28486 C 0.14948 -0.29295 0.15625 -0.30382 0.16666 -0.30821 C 0.17621 -0.31815 0.18455 -0.32116 0.19462 -0.32925 C 0.21823 -0.34821 0.20573 -0.34312 0.221 -0.34798 C 0.24496 -0.36393 0.26354 -0.38867 0.28246 -0.41341 C 0.28715 -0.41966 0.29687 -0.4437 0.29809 -0.44601 C 0.30052 -0.45064 0.30364 -0.4548 0.30521 -0.46012 C 0.30798 -0.4696 0.31093 -0.47885 0.31389 -0.48809 C 0.31771 -0.49989 0.32205 -0.51075 0.32448 -0.52324 C 0.32274 -0.54567 0.32587 -0.54775 0.31215 -0.55353 C 0.27239 -0.55214 0.23403 -0.5496 0.19462 -0.54659 C 0.16927 -0.53526 0.18784 -0.5422 0.1368 -0.53966 C 0.13159 -0.53734 0.12639 -0.53388 0.121 -0.53249 C 0.11771 -0.53156 0.11059 -0.53018 0.10694 -0.52786 C 0.09375 -0.51908 0.10955 -0.52648 0.09635 -0.52093 C 0.08489 -0.51075 0.06545 -0.50382 0.05434 -0.51862 " pathEditMode="relative" rAng="0" ptsTypes="ffffffffffffffffffffA">
                                      <p:cBhvr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7" y="-266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77 -0.00185 C -0.00173 0.01827 0.01406 0.0185 0.02656 0.02382 C 0.04271 0.08809 0.15052 0.05156 0.16684 0.05179 C 0.18021 0.05434 0.19202 0.06058 0.20538 0.06358 C 0.22448 0.06798 0.24445 0.06613 0.26337 0.07283 C 0.27396 0.07676 0.28281 0.08486 0.29323 0.08925 C 0.30469 0.09942 0.31823 0.1015 0.33177 0.10335 C 0.34392 0.10867 0.35608 0.11306 0.36858 0.11723 C 0.39097 0.13225 0.37743 0.12439 0.40903 0.13827 C 0.4125 0.13988 0.41945 0.14289 0.41945 0.14312 C 0.44149 0.16278 0.42083 0.14613 0.48438 0.15006 C 0.49514 0.15075 0.50365 0.15399 0.51424 0.15699 C 0.52031 0.16162 0.53142 0.16925 0.53698 0.17572 C 0.54254 0.1822 0.55278 0.19676 0.55278 0.19699 C 0.55868 0.22821 0.55938 0.28647 0.53004 0.29942 C 0.51771 0.29873 0.50538 0.29988 0.49323 0.29711 C 0.4882 0.29595 0.49011 0.28347 0.48785 0.28093 C 0.48559 0.27838 0.48212 0.27931 0.47917 0.27861 C 0.45747 0.28439 0.44149 0.27468 0.42292 0.25988 C 0.39549 0.23815 0.36979 0.21064 0.34583 0.18266 C 0.31129 0.1422 0.33577 0.16416 0.31945 0.15006 C 0.31632 0.13711 0.31945 0.14173 0.30365 0.14543 C 0.28993 0.14867 0.27726 0.1563 0.26337 0.15931 C 0.25243 0.15653 0.24288 0.15468 0.23177 0.15468 " pathEditMode="relative" rAng="0" ptsTypes="fffffffffffffffffffffff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99" y="150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285 0.08842 C -0.36233 0.08356 -0.36181 0.07083 -0.3592 0.06505 C -0.35504 0.05602 -0.34479 0.05301 -0.3382 0.04861 C -0.32882 0.04213 -0.32205 0.03889 -0.31198 0.03449 C -0.3099 0.03356 -0.30868 0.03079 -0.3066 0.02986 C -0.30104 0.02731 -0.27882 0.02546 -0.27674 0.02523 C -0.27327 0.02477 -0.26979 0.02338 -0.26632 0.02292 C -0.26042 0.02199 -0.25469 0.0213 -0.24879 0.0206 C -0.2441 0.0213 -0.23941 0.02176 -0.23472 0.02292 C -0.23299 0.02338 -0.23125 0.02569 -0.22952 0.02523 C -0.22795 0.02477 -0.22709 0.02199 -0.22587 0.0206 C -0.22361 0.01805 -0.22118 0.01574 -0.21893 0.01342 C -0.21545 -0.00046 -0.21997 0.0125 -0.20834 -0.00046 C -0.19861 -0.01111 -0.19097 -0.02361 -0.18038 -0.0331 C -0.17049 -0.05208 -0.18455 -0.02755 -0.16979 -0.04468 C -0.16754 -0.04722 -0.1665 -0.05139 -0.16459 -0.05417 C -0.15955 -0.06158 -0.15452 -0.06875 -0.14879 -0.07523 C -0.14115 -0.0838 -0.1342 -0.09352 -0.12587 -0.10093 C -0.1224 -0.10394 -0.11875 -0.10671 -0.11545 -0.11019 C -0.0967 -0.1294 -0.07709 -0.14491 -0.05747 -0.16181 C -0.05261 -0.16597 -0.04861 -0.17222 -0.04341 -0.1757 C -0.02986 -0.18472 -0.01476 -0.18935 -0.00139 -0.19908 C 0.04878 -0.23519 0.12274 -0.27153 0.18107 -0.27847 C 0.18246 -0.27847 0.21493 -0.28009 0.22135 -0.27153 C 0.2243 -0.26759 0.22257 -0.25995 0.225 -0.25509 C 0.22639 -0.25232 0.22847 -0.25046 0.23021 -0.24815 C 0.23142 -0.24352 0.23055 -0.23681 0.23368 -0.23403 C 0.25399 -0.21597 0.275 -0.22593 0.30208 -0.22477 C 0.31076 -0.2169 0.30729 -0.21412 0.31788 -0.21088 C 0.33038 -0.19468 0.346 -0.18241 0.35659 -0.16412 C 0.3559 -0.15949 0.35659 -0.15394 0.35468 -0.15 C 0.3533 -0.14699 0.35 -0.14722 0.34774 -0.14537 C 0.34409 -0.14259 0.34062 -0.13912 0.33715 -0.13611 C 0.33021 -0.13681 0.32291 -0.13611 0.31614 -0.13843 C 0.31371 -0.13935 0.31302 -0.14375 0.31093 -0.14537 C 0.30885 -0.14699 0.30625 -0.14722 0.30382 -0.14769 C 0.25416 -0.15648 0.30555 -0.14537 0.27413 -0.15232 C 0.26007 -0.15116 0.24583 -0.14769 0.23194 -0.14769 " pathEditMode="relative" rAng="0" ptsTypes="fffffffffffffffffffffffffffffffffffffA">
                                      <p:cBhvr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72" y="-1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3982086" y="5750925"/>
            <a:ext cx="1161826" cy="365125"/>
          </a:xfrm>
        </p:spPr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77579" y="336857"/>
            <a:ext cx="8229600" cy="1252728"/>
          </a:xfrm>
        </p:spPr>
        <p:txBody>
          <a:bodyPr/>
          <a:lstStyle/>
          <a:p>
            <a:r>
              <a:rPr lang="cs-CZ" dirty="0" smtClean="0"/>
              <a:t>Druhy lesa</a:t>
            </a:r>
            <a:endParaRPr lang="cs-CZ" dirty="0"/>
          </a:p>
        </p:txBody>
      </p:sp>
      <p:pic>
        <p:nvPicPr>
          <p:cNvPr id="2056" name="Picture 8" descr="C:\Users\rej\AppData\Local\Microsoft\Windows\Temporary Internet Files\Content.IE5\BIBJQ3KT\MC9003313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3299" y="5472278"/>
            <a:ext cx="952108" cy="84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rej\AppData\Local\Microsoft\Windows\Temporary Internet Files\Content.IE5\3PFY2U2D\MC90035131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6517" y="1589585"/>
            <a:ext cx="918729" cy="1129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rej\AppData\Local\Microsoft\Windows\Temporary Internet Files\Content.IE5\7RN22DKY\MC90035982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313" y="4293444"/>
            <a:ext cx="782535" cy="753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Users\rej\AppData\Local\Microsoft\Windows\Temporary Internet Files\Content.IE5\3PFY2U2D\MC90030546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7803" y="5091035"/>
            <a:ext cx="626184" cy="713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rej\AppData\Local\Microsoft\Windows\Temporary Internet Files\Content.IE5\7RN22DKY\MC900423990[1].wm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91" y="1640428"/>
            <a:ext cx="3347864" cy="3831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rej\AppData\Local\Microsoft\Windows\Temporary Internet Files\Content.IE5\3PFY2U2D\MC90003012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958" y="4200410"/>
            <a:ext cx="1030529" cy="1781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rej\AppData\Local\Microsoft\Windows\Temporary Internet Files\Content.IE5\3PFY2U2D\MC90003012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1350" y="3403759"/>
            <a:ext cx="1580036" cy="273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rej\AppData\Local\Microsoft\Windows\Temporary Internet Files\Content.IE5\BIBJQ3KT\MC90019333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881" y="1456877"/>
            <a:ext cx="2683383" cy="401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rej\AppData\Local\Microsoft\Windows\Temporary Internet Files\Content.IE5\3PFY2U2D\MC90003012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030" y="2732523"/>
            <a:ext cx="1525474" cy="2636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rej\AppData\Local\Microsoft\Windows\Temporary Internet Files\Content.IE5\BIBJQ3KT\MC90035981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653" y="4848141"/>
            <a:ext cx="1120205" cy="1198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rej\AppData\Local\Microsoft\Windows\Temporary Internet Files\Content.IE5\3PFY2U2D\MC90035982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23" y="4050900"/>
            <a:ext cx="693513" cy="1191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0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lesa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75656" y="2348880"/>
            <a:ext cx="6984776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Listnaté </a:t>
            </a:r>
            <a:r>
              <a:rPr lang="cs-CZ" sz="2800" dirty="0" smtClean="0"/>
              <a:t>lesy </a:t>
            </a:r>
          </a:p>
          <a:p>
            <a:r>
              <a:rPr lang="cs-CZ" sz="2400" dirty="0" smtClean="0"/>
              <a:t>Rostou zde  listnaté stromy.</a:t>
            </a:r>
          </a:p>
          <a:p>
            <a:endParaRPr lang="cs-CZ" sz="2800" dirty="0"/>
          </a:p>
          <a:p>
            <a:r>
              <a:rPr lang="cs-CZ" sz="2800" dirty="0"/>
              <a:t>Jehličnaté </a:t>
            </a:r>
            <a:r>
              <a:rPr lang="cs-CZ" sz="2800" dirty="0" smtClean="0"/>
              <a:t>lesy</a:t>
            </a:r>
          </a:p>
          <a:p>
            <a:r>
              <a:rPr lang="cs-CZ" sz="2400" dirty="0" smtClean="0"/>
              <a:t>Rostou zde jehličnaté stromy.</a:t>
            </a:r>
          </a:p>
          <a:p>
            <a:r>
              <a:rPr lang="cs-CZ" sz="2800" dirty="0" smtClean="0"/>
              <a:t> </a:t>
            </a:r>
            <a:endParaRPr lang="cs-CZ" sz="2800" dirty="0"/>
          </a:p>
          <a:p>
            <a:r>
              <a:rPr lang="cs-CZ" sz="2800" dirty="0"/>
              <a:t>Smíšené </a:t>
            </a:r>
            <a:r>
              <a:rPr lang="cs-CZ" sz="2800" dirty="0" smtClean="0"/>
              <a:t>lesy</a:t>
            </a:r>
          </a:p>
          <a:p>
            <a:r>
              <a:rPr lang="cs-CZ" sz="2400" dirty="0" smtClean="0"/>
              <a:t>Rostou zde listnaté i jehličnaté stromy.</a:t>
            </a:r>
            <a:endParaRPr lang="cs-CZ" sz="2400" dirty="0"/>
          </a:p>
        </p:txBody>
      </p:sp>
      <p:pic>
        <p:nvPicPr>
          <p:cNvPr id="5" name="Picture 14" descr="C:\Users\rej\AppData\Local\Microsoft\Windows\Temporary Internet Files\Content.IE5\BIBJQ3KT\MC9003598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89186"/>
            <a:ext cx="2105212" cy="2253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rej\AppData\Local\Microsoft\Windows\Temporary Internet Files\Content.IE5\BIBJQ3KT\MC9003313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649" y="4183589"/>
            <a:ext cx="1716837" cy="1520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3758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750" y="302958"/>
            <a:ext cx="8907407" cy="125272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Seřaď názvy stromů podle abecedy. Která slova do sloupečků nepatří? 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17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8" name="Slunce 17"/>
          <p:cNvSpPr/>
          <p:nvPr/>
        </p:nvSpPr>
        <p:spPr>
          <a:xfrm>
            <a:off x="581889" y="2639400"/>
            <a:ext cx="646212" cy="57357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9" name="Slunce 18"/>
          <p:cNvSpPr/>
          <p:nvPr/>
        </p:nvSpPr>
        <p:spPr>
          <a:xfrm>
            <a:off x="5278708" y="1772816"/>
            <a:ext cx="661444" cy="576064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0" name="Slunce 19"/>
          <p:cNvSpPr/>
          <p:nvPr/>
        </p:nvSpPr>
        <p:spPr>
          <a:xfrm>
            <a:off x="622874" y="1758531"/>
            <a:ext cx="646211" cy="576064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Slunce 20"/>
          <p:cNvSpPr/>
          <p:nvPr/>
        </p:nvSpPr>
        <p:spPr>
          <a:xfrm>
            <a:off x="5278708" y="2639400"/>
            <a:ext cx="661444" cy="57357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22" name="Slunce 21"/>
          <p:cNvSpPr/>
          <p:nvPr/>
        </p:nvSpPr>
        <p:spPr>
          <a:xfrm>
            <a:off x="5278708" y="4372568"/>
            <a:ext cx="661444" cy="59205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23" name="Slunce 22"/>
          <p:cNvSpPr/>
          <p:nvPr/>
        </p:nvSpPr>
        <p:spPr>
          <a:xfrm>
            <a:off x="5278708" y="3505984"/>
            <a:ext cx="661444" cy="571088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26" name="Slunce 25"/>
          <p:cNvSpPr/>
          <p:nvPr/>
        </p:nvSpPr>
        <p:spPr>
          <a:xfrm>
            <a:off x="581889" y="4372567"/>
            <a:ext cx="646211" cy="592057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7" name="Slunce 26"/>
          <p:cNvSpPr/>
          <p:nvPr/>
        </p:nvSpPr>
        <p:spPr>
          <a:xfrm>
            <a:off x="581889" y="3505984"/>
            <a:ext cx="646211" cy="571088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0" name="Vývojový diagram: postup 29"/>
          <p:cNvSpPr/>
          <p:nvPr/>
        </p:nvSpPr>
        <p:spPr>
          <a:xfrm>
            <a:off x="3319188" y="2504668"/>
            <a:ext cx="1946200" cy="571088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dub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2" name="Vývojový diagram: postup 31"/>
          <p:cNvSpPr/>
          <p:nvPr/>
        </p:nvSpPr>
        <p:spPr>
          <a:xfrm>
            <a:off x="3317822" y="5445224"/>
            <a:ext cx="1942887" cy="529949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smrk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3" name="Vývojový diagram: postup 32"/>
          <p:cNvSpPr/>
          <p:nvPr/>
        </p:nvSpPr>
        <p:spPr>
          <a:xfrm>
            <a:off x="4966737" y="6078464"/>
            <a:ext cx="1946829" cy="53682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javor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4" name="Vývojový diagram: postup 33"/>
          <p:cNvSpPr/>
          <p:nvPr/>
        </p:nvSpPr>
        <p:spPr>
          <a:xfrm>
            <a:off x="3317823" y="3976277"/>
            <a:ext cx="1942886" cy="57606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borovice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5" name="Vývojový diagram: postup 34"/>
          <p:cNvSpPr/>
          <p:nvPr/>
        </p:nvSpPr>
        <p:spPr>
          <a:xfrm>
            <a:off x="3317822" y="4713513"/>
            <a:ext cx="1942887" cy="570539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buk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6" name="Vývojový diagram: postup 35"/>
          <p:cNvSpPr/>
          <p:nvPr/>
        </p:nvSpPr>
        <p:spPr>
          <a:xfrm>
            <a:off x="2195736" y="6078464"/>
            <a:ext cx="1946829" cy="56366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jedle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7" name="Vývojový diagram: postup 36"/>
          <p:cNvSpPr/>
          <p:nvPr/>
        </p:nvSpPr>
        <p:spPr>
          <a:xfrm>
            <a:off x="3313879" y="1763508"/>
            <a:ext cx="1946829" cy="571087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modřín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8" name="Vývojový diagram: postup 37"/>
          <p:cNvSpPr/>
          <p:nvPr/>
        </p:nvSpPr>
        <p:spPr>
          <a:xfrm>
            <a:off x="3317822" y="3212976"/>
            <a:ext cx="1942886" cy="602129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jasan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4" name="Šipka doprava 23"/>
          <p:cNvSpPr/>
          <p:nvPr/>
        </p:nvSpPr>
        <p:spPr>
          <a:xfrm>
            <a:off x="5451562" y="5228262"/>
            <a:ext cx="1784734" cy="481936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2"/>
              </a:rPr>
              <a:t>ODPOVĚĎ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5" name="Šipka doprava 24"/>
          <p:cNvSpPr/>
          <p:nvPr/>
        </p:nvSpPr>
        <p:spPr>
          <a:xfrm>
            <a:off x="622873" y="5228262"/>
            <a:ext cx="1932903" cy="481936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3"/>
              </a:rPr>
              <a:t>ODPOVĚĎ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7480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58382E-6 C -0.00764 -0.00994 -0.01267 -0.02127 -0.02292 -0.02566 C -0.02882 -0.03352 -0.03524 -0.04508 -0.04219 -0.05133 C -0.04896 -0.06474 -0.05712 -0.05919 -0.06667 -0.06774 C -0.07014 -0.07445 -0.07778 -0.08555 -0.08073 -0.09341 C -0.08611 -0.10774 -0.08663 -0.12115 -0.09306 -0.13549 C -0.10538 -0.16323 -0.11823 -0.18913 -0.12986 -0.21734 C -0.13524 -0.23029 -0.14028 -0.243 -0.14392 -0.25688 C -0.14618 -0.2652 -0.14531 -0.27537 -0.14913 -0.28277 C -0.15017 -0.28485 -0.15278 -0.28439 -0.15451 -0.28508 C -0.16493 -0.29896 -0.15382 -0.28531 -0.1684 -0.29896 C -0.16979 -0.30034 -0.17049 -0.30266 -0.17205 -0.30358 C -0.17917 -0.30774 -0.18767 -0.30612 -0.19479 -0.31075 C -0.20243 -0.31583 -0.20799 -0.32323 -0.2158 -0.32716 C -0.21701 -0.32878 -0.21771 -0.33156 -0.21944 -0.33179 C -0.22812 -0.33294 -0.23941 -0.32601 -0.2474 -0.32231 C -0.24913 -0.32138 -0.25104 -0.32069 -0.25278 -0.32 C -0.25451 -0.3193 -0.25799 -0.31768 -0.25799 -0.31745 C -0.26389 -0.3193 -0.27552 -0.32231 -0.27552 -0.32208 " pathEditMode="relative" rAng="0" ptsTypes="ffffffffffffffffff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5" y="-166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50289E-6 C -0.00174 -0.00162 -0.00382 -0.00254 -0.00538 -0.00463 C -0.00677 -0.00648 -0.0099 -0.01503 -0.01285 -0.01642 C -0.01997 -0.02035 -0.03056 -0.02058 -0.03872 -0.02335 C -0.0474 -0.0289 -0.05 -0.03607 -0.05712 -0.04439 C -0.06094 -0.05064 -0.06858 -0.05133 -0.07465 -0.05364 C -0.08125 -0.05965 -0.08976 -0.06289 -0.09774 -0.07006 C -0.10139 -0.07515 -0.10434 -0.08301 -0.10886 -0.08879 C -0.12257 -0.10613 -0.14045 -0.12902 -0.15972 -0.13549 C -0.1757 -0.16555 -0.16927 -0.16833 -0.17899 -0.20786 C -0.18038 -0.21387 -0.18264 -0.23307 -0.18611 -0.23838 C -0.18906 -0.24301 -0.1934 -0.24578 -0.19653 -0.24994 C -0.20122 -0.25619 -0.20382 -0.26497 -0.20886 -0.27098 C -0.2092 -0.27145 -0.22622 -0.28833 -0.22986 -0.29202 C -0.23715 -0.29942 -0.25382 -0.29619 -0.26493 -0.30613 C -0.27656 -0.30312 -0.27083 -0.30382 -0.28247 -0.30382 " pathEditMode="relative" rAng="0" ptsTypes="fffffffffffffffA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32" y="-15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7 -0.0956 C -0.01475 -0.09004 -0.03107 -0.07083 -0.05017 -0.06227 C -0.05833 -0.05509 -0.06788 -0.05023 -0.07482 -0.04097 C -0.07638 -0.03912 -0.07708 -0.03588 -0.07847 -0.03379 C -0.08559 -0.02291 -0.08975 -0.01921 -0.09982 -0.01481 C -0.1302 0.01088 -0.15503 0.04468 -0.1776 0.08241 C -0.1802 0.09329 -0.1835 0.09329 -0.18993 0.10139 C -0.19427 0.10672 -0.19774 0.11343 -0.20243 0.11806 C -0.20642 0.12199 -0.21076 0.1257 -0.21475 0.12986 C -0.21979 0.13519 -0.2217 0.14167 -0.22708 0.14653 C -0.23732 0.1676 -0.25399 0.16273 -0.27135 0.16551 C -0.27309 0.16621 -0.27656 0.16783 -0.27656 0.16829 " pathEditMode="relative" rAng="0" ptsTypes="fffffffffffA">
                                      <p:cBhvr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80" y="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1 0.01921 C -0.0257 0.02708 -0.00712 0.02338 -0.05174 0.02616 C -0.0592 0.0294 -0.06719 0.02963 -0.07448 0.03333 C -0.08577 0.03889 -0.09618 0.04514 -0.10782 0.04954 C -0.10955 0.05116 -0.11111 0.05324 -0.11302 0.0544 C -0.11528 0.05579 -0.11806 0.05509 -0.12014 0.05671 C -0.12327 0.05903 -0.13108 0.06898 -0.1342 0.07292 C -0.14219 0.09467 -0.1375 0.08657 -0.14636 0.09884 C -0.14966 0.11111 -0.14722 0.1037 -0.15521 0.11967 C -0.15868 0.12662 -0.17014 0.12986 -0.17448 0.13588 C -0.17917 0.14259 -0.17639 0.14004 -0.18334 0.14305 C -0.18959 0.14861 -0.19479 0.15625 -0.20087 0.16157 C -0.20695 0.1669 -0.21615 0.16829 -0.22188 0.17338 C -0.23455 0.18449 -0.22847 0.18125 -0.23941 0.18518 C -0.24115 0.1868 -0.24271 0.18866 -0.24462 0.18981 C -0.24809 0.1919 -0.25521 0.19444 -0.25521 0.19467 C -0.26042 0.19375 -0.2658 0.19329 -0.27101 0.19213 C -0.27275 0.19167 -0.27622 0.18981 -0.27622 0.19004 " pathEditMode="relative" rAng="0" ptsTypes="fffffffffffffffffA"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45" y="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712 -0.01736 C -0.30434 -0.03588 -0.30243 -0.05833 -0.29305 -0.07338 C -0.28941 -0.0794 -0.28489 -0.08426 -0.28073 -0.08981 C -0.27552 -0.09676 -0.2717 -0.10555 -0.26493 -0.10856 C -0.26163 -0.16088 -0.23975 -0.19375 -0.21059 -0.22986 C -0.15989 -0.29259 -0.11337 -0.34259 -0.05625 -0.39583 C -0.02673 -0.42338 0.00104 -0.45602 0.03507 -0.47291 C 0.06146 -0.50092 0.02917 -0.46504 0.04913 -0.49166 C 0.06007 -0.50625 0.07361 -0.51481 0.08594 -0.52639 C 0.09028 -0.53055 0.09375 -0.53657 0.09827 -0.54051 C 0.10313 -0.54467 0.10903 -0.54629 0.11407 -0.55 C 0.13056 -0.5618 0.14532 -0.57685 0.16129 -0.58958 C 0.16302 -0.59282 0.16441 -0.59652 0.16667 -0.59907 C 0.16858 -0.60139 0.1717 -0.60115 0.17361 -0.6037 C 0.17986 -0.61203 0.18316 -0.62338 0.18941 -0.63171 C 0.19462 -0.63865 0.20521 -0.65277 0.20521 -0.65254 C 0.18976 -0.65532 0.17657 -0.66365 0.16129 -0.6669 C 0.14132 -0.66504 0.11962 -0.66157 0.1 -0.65509 C 0.08663 -0.65069 0.06927 -0.63402 0.05608 -0.63402 " pathEditMode="relative" rAng="0" ptsTypes="ffffffffffffffffffA">
                                      <p:cBhvr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8" y="-3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173 -0.01018 C 0.28732 -0.02361 0.30121 -0.04398 0.30538 -0.05949 C 0.31389 -0.12731 0.34878 -0.18032 0.38785 -0.22291 C 0.39965 -0.23587 0.4125 -0.24375 0.42465 -0.25555 C 0.4276 -0.25856 0.43021 -0.26226 0.43333 -0.26504 C 0.43732 -0.26851 0.44166 -0.27083 0.44566 -0.2743 C 0.45486 -0.2824 0.46163 -0.29328 0.47205 -0.29745 C 0.4816 -0.3074 0.48993 -0.31041 0.5 -0.31851 C 0.52361 -0.3375 0.51111 -0.3324 0.52639 -0.33726 C 0.55035 -0.35324 0.56892 -0.378 0.58785 -0.40277 C 0.59253 -0.40902 0.60225 -0.4331 0.60347 -0.43541 C 0.6059 -0.44004 0.60903 -0.44421 0.61059 -0.44953 C 0.61337 -0.45902 0.61632 -0.46828 0.61927 -0.47754 C 0.62309 -0.48935 0.62743 -0.5 0.62986 -0.5125 C 0.62812 -0.53495 0.63125 -0.53703 0.61753 -0.54282 C 0.57778 -0.54143 0.53941 -0.53888 0.5 -0.53587 C 0.47465 -0.52453 0.49323 -0.53148 0.44219 -0.52893 C 0.43698 -0.52662 0.43177 -0.52314 0.42639 -0.52175 C 0.42309 -0.52083 0.41597 -0.51944 0.41232 -0.51712 C 0.39913 -0.50833 0.41493 -0.51574 0.40173 -0.51018 C 0.39028 -0.5 0.37083 -0.49328 0.35972 -0.50787 " pathEditMode="relative" rAng="0" ptsTypes="ffffffffffffffffffffA">
                                      <p:cBhvr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7" y="-2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6 0.10672 C -0.00312 0.12685 0.01267 0.12709 0.02517 0.13241 C 0.04132 0.19676 0.14913 0.16019 0.16545 0.16042 C 0.17882 0.16297 0.19063 0.16922 0.20399 0.17222 C 0.22309 0.17662 0.24306 0.17477 0.26198 0.18148 C 0.27257 0.18542 0.28142 0.19352 0.29184 0.19792 C 0.3033 0.20787 0.31684 0.20996 0.33038 0.21181 C 0.34253 0.21713 0.35469 0.22153 0.36719 0.2257 C 0.38958 0.24074 0.37604 0.23287 0.40764 0.24676 C 0.41111 0.24838 0.41806 0.25139 0.41806 0.25162 C 0.4401 0.2713 0.41944 0.25463 0.48299 0.25857 C 0.49375 0.25926 0.50226 0.2625 0.51285 0.26551 C 0.51892 0.27014 0.53003 0.27778 0.53559 0.28426 C 0.54115 0.29074 0.55139 0.30533 0.55139 0.30556 C 0.55729 0.33681 0.55799 0.39514 0.52865 0.40787 C 0.51632 0.40741 0.50399 0.40834 0.49184 0.40579 C 0.48681 0.40463 0.48872 0.39213 0.48646 0.38959 C 0.4842 0.38704 0.48073 0.38797 0.47778 0.38727 C 0.45608 0.39306 0.4401 0.38334 0.42153 0.36852 C 0.3941 0.34676 0.3684 0.31922 0.34444 0.29121 C 0.3099 0.2507 0.33438 0.27269 0.31806 0.25857 C 0.31493 0.2456 0.31806 0.25023 0.30226 0.25394 C 0.28854 0.25718 0.27587 0.26482 0.26198 0.26783 C 0.25104 0.26505 0.24149 0.2632 0.23038 0.2632 " pathEditMode="relative" rAng="0" ptsTypes="fffffffffffffffffffffff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99" y="1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285 0.08842 C -0.36233 0.08356 -0.36181 0.07083 -0.3592 0.06505 C -0.35504 0.05602 -0.34479 0.05301 -0.3382 0.04861 C -0.32882 0.04213 -0.32205 0.03889 -0.31198 0.03449 C -0.3099 0.03356 -0.30868 0.03079 -0.3066 0.02986 C -0.30104 0.02731 -0.27882 0.02546 -0.27674 0.02523 C -0.27327 0.02477 -0.26979 0.02338 -0.26632 0.02292 C -0.26042 0.02199 -0.25469 0.0213 -0.24879 0.0206 C -0.2441 0.0213 -0.23941 0.02176 -0.23472 0.02292 C -0.23299 0.02338 -0.23125 0.02569 -0.22952 0.02523 C -0.22795 0.02477 -0.22709 0.02199 -0.22587 0.0206 C -0.22361 0.01805 -0.22118 0.01574 -0.21893 0.01342 C -0.21545 -0.00046 -0.21997 0.0125 -0.20834 -0.00046 C -0.19861 -0.01111 -0.19097 -0.02361 -0.18038 -0.0331 C -0.17049 -0.05208 -0.18455 -0.02755 -0.16979 -0.04468 C -0.16754 -0.04722 -0.1665 -0.05139 -0.16459 -0.05417 C -0.15955 -0.06158 -0.15452 -0.06875 -0.14879 -0.07523 C -0.14115 -0.0838 -0.1342 -0.09352 -0.12587 -0.10093 C -0.1224 -0.10394 -0.11875 -0.10671 -0.11545 -0.11019 C -0.0967 -0.1294 -0.07709 -0.14491 -0.05747 -0.16181 C -0.05261 -0.16597 -0.04861 -0.17222 -0.04341 -0.1757 C -0.02986 -0.18472 -0.01476 -0.18935 -0.00139 -0.19908 C 0.04878 -0.23519 0.12274 -0.27153 0.18107 -0.27847 C 0.18246 -0.27847 0.21493 -0.28009 0.22135 -0.27153 C 0.2243 -0.26759 0.22257 -0.25995 0.225 -0.25509 C 0.22639 -0.25232 0.22847 -0.25046 0.23021 -0.24815 C 0.23142 -0.24352 0.23055 -0.23681 0.23368 -0.23403 C 0.25399 -0.21597 0.275 -0.22593 0.30208 -0.22477 C 0.31076 -0.2169 0.30729 -0.21412 0.31788 -0.21088 C 0.33038 -0.19468 0.346 -0.18241 0.35659 -0.16412 C 0.3559 -0.15949 0.35659 -0.15394 0.35468 -0.15 C 0.3533 -0.14699 0.35 -0.14722 0.34774 -0.14537 C 0.34409 -0.14259 0.34062 -0.13912 0.33715 -0.13611 C 0.33021 -0.13681 0.32291 -0.13611 0.31614 -0.13843 C 0.31371 -0.13935 0.31302 -0.14375 0.31093 -0.14537 C 0.30885 -0.14699 0.30625 -0.14722 0.30382 -0.14769 C 0.25416 -0.15648 0.30555 -0.14537 0.27413 -0.15232 C 0.26007 -0.15116 0.24583 -0.14769 0.23194 -0.14769 " pathEditMode="relative" rAng="0" ptsTypes="fffffffffffffffffffffffffffffffffffffA">
                                      <p:cBhvr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72" y="-1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80236" y="3146291"/>
            <a:ext cx="8208912" cy="288032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Savci v lese </a:t>
            </a:r>
            <a:r>
              <a:rPr lang="cs-CZ" sz="2800" dirty="0" smtClean="0">
                <a:solidFill>
                  <a:schemeClr val="tx1"/>
                </a:solidFill>
              </a:rPr>
              <a:t>– klikni na fotogalerii </a:t>
            </a:r>
            <a:r>
              <a:rPr lang="cs-CZ" sz="2800" dirty="0" smtClean="0">
                <a:solidFill>
                  <a:schemeClr val="tx1"/>
                </a:solidFill>
                <a:hlinkClick r:id="rId2"/>
              </a:rPr>
              <a:t>ZDE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800" dirty="0" smtClean="0">
              <a:solidFill>
                <a:schemeClr val="tx1"/>
              </a:solidFill>
            </a:endParaRPr>
          </a:p>
          <a:p>
            <a:r>
              <a:rPr lang="cs-CZ" sz="2800" b="1" dirty="0" smtClean="0">
                <a:solidFill>
                  <a:schemeClr val="tx1"/>
                </a:solidFill>
              </a:rPr>
              <a:t>Ptáci v lese </a:t>
            </a:r>
            <a:r>
              <a:rPr lang="cs-CZ" sz="2800" dirty="0" smtClean="0">
                <a:solidFill>
                  <a:schemeClr val="tx1"/>
                </a:solidFill>
              </a:rPr>
              <a:t>- </a:t>
            </a:r>
            <a:r>
              <a:rPr lang="cs-CZ" sz="2800" dirty="0">
                <a:solidFill>
                  <a:schemeClr val="tx1"/>
                </a:solidFill>
              </a:rPr>
              <a:t>klikni na fotogalerii </a:t>
            </a:r>
            <a:r>
              <a:rPr lang="cs-CZ" sz="2800" dirty="0" smtClean="0">
                <a:solidFill>
                  <a:schemeClr val="tx1"/>
                </a:solidFill>
                <a:hlinkClick r:id="rId3"/>
              </a:rPr>
              <a:t>ZDE</a:t>
            </a:r>
            <a:endParaRPr lang="cs-CZ" sz="2800" dirty="0" smtClean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  <a:p>
            <a:r>
              <a:rPr lang="cs-CZ" sz="2800" b="1" dirty="0" smtClean="0">
                <a:solidFill>
                  <a:schemeClr val="tx1"/>
                </a:solidFill>
              </a:rPr>
              <a:t>Plazi a obojživelníci v lese </a:t>
            </a:r>
            <a:r>
              <a:rPr lang="cs-CZ" sz="2800" dirty="0" smtClean="0">
                <a:solidFill>
                  <a:schemeClr val="tx1"/>
                </a:solidFill>
              </a:rPr>
              <a:t>- </a:t>
            </a:r>
            <a:r>
              <a:rPr lang="cs-CZ" sz="2800" dirty="0">
                <a:solidFill>
                  <a:schemeClr val="tx1"/>
                </a:solidFill>
              </a:rPr>
              <a:t>klikni na fotogalerii </a:t>
            </a:r>
            <a:r>
              <a:rPr lang="cs-CZ" sz="2800" dirty="0" smtClean="0">
                <a:solidFill>
                  <a:schemeClr val="tx1"/>
                </a:solidFill>
                <a:hlinkClick r:id="rId4"/>
              </a:rPr>
              <a:t>ZDE</a:t>
            </a:r>
            <a:endParaRPr lang="cs-CZ" sz="2800" dirty="0" smtClean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Zvířata v lese</a:t>
            </a:r>
            <a:endParaRPr lang="cs-CZ" dirty="0"/>
          </a:p>
        </p:txBody>
      </p:sp>
      <p:pic>
        <p:nvPicPr>
          <p:cNvPr id="5126" name="Picture 6" descr="C:\Users\Lucie\AppData\Local\Microsoft\Windows\Temporary Internet Files\Content.IE5\KICHX765\MP90040721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2101278"/>
            <a:ext cx="1721744" cy="2581356"/>
          </a:xfrm>
          <a:prstGeom prst="rect">
            <a:avLst/>
          </a:prstGeom>
          <a:noFill/>
        </p:spPr>
      </p:pic>
      <p:pic>
        <p:nvPicPr>
          <p:cNvPr id="14" name="Obrázek 13" descr="bazant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15616" y="2056656"/>
            <a:ext cx="1205548" cy="933327"/>
          </a:xfrm>
          <a:prstGeom prst="rect">
            <a:avLst/>
          </a:prstGeom>
        </p:spPr>
      </p:pic>
      <p:sp>
        <p:nvSpPr>
          <p:cNvPr id="15" name="Obdélník 14"/>
          <p:cNvSpPr/>
          <p:nvPr/>
        </p:nvSpPr>
        <p:spPr>
          <a:xfrm>
            <a:off x="2321164" y="2435985"/>
            <a:ext cx="683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585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18537"/>
          </a:xfrm>
        </p:spPr>
        <p:txBody>
          <a:bodyPr/>
          <a:lstStyle/>
          <a:p>
            <a:r>
              <a:rPr lang="cs-CZ" dirty="0" smtClean="0"/>
              <a:t>Zvířata v lese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18" name="Nadpis 1"/>
          <p:cNvSpPr txBox="1">
            <a:spLocks/>
          </p:cNvSpPr>
          <p:nvPr/>
        </p:nvSpPr>
        <p:spPr>
          <a:xfrm>
            <a:off x="329628" y="332390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cs-CZ" b="1" dirty="0"/>
          </a:p>
        </p:txBody>
      </p:sp>
      <p:sp>
        <p:nvSpPr>
          <p:cNvPr id="25" name="Obdélník 24"/>
          <p:cNvSpPr/>
          <p:nvPr/>
        </p:nvSpPr>
        <p:spPr>
          <a:xfrm>
            <a:off x="282286" y="3277927"/>
            <a:ext cx="2463741" cy="43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jelen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361482" y="3277927"/>
            <a:ext cx="2463742" cy="43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bažant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413205" y="3262176"/>
            <a:ext cx="2463742" cy="43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zajíc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268059" y="5873048"/>
            <a:ext cx="2492197" cy="462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veverka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361480" y="5874346"/>
            <a:ext cx="2463743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liška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426449" y="5873048"/>
            <a:ext cx="2463743" cy="462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datel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31" name="Obrázek 30" descr="jel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2267" y="1471493"/>
            <a:ext cx="2583779" cy="1721442"/>
          </a:xfrm>
          <a:prstGeom prst="rect">
            <a:avLst/>
          </a:prstGeom>
        </p:spPr>
      </p:pic>
      <p:pic>
        <p:nvPicPr>
          <p:cNvPr id="32" name="Obrázek 31" descr="bazan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33459" y="1564882"/>
            <a:ext cx="2119788" cy="1641125"/>
          </a:xfrm>
          <a:prstGeom prst="rect">
            <a:avLst/>
          </a:prstGeom>
        </p:spPr>
      </p:pic>
      <p:pic>
        <p:nvPicPr>
          <p:cNvPr id="33" name="Obrázek 32" descr="ZAJ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67239" y="1462490"/>
            <a:ext cx="2582161" cy="1721441"/>
          </a:xfrm>
          <a:prstGeom prst="rect">
            <a:avLst/>
          </a:prstGeom>
        </p:spPr>
      </p:pic>
      <p:pic>
        <p:nvPicPr>
          <p:cNvPr id="34" name="Obrázek 33" descr="DATE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20272" y="3789040"/>
            <a:ext cx="1309577" cy="1996022"/>
          </a:xfrm>
          <a:prstGeom prst="rect">
            <a:avLst/>
          </a:prstGeom>
        </p:spPr>
      </p:pic>
      <p:pic>
        <p:nvPicPr>
          <p:cNvPr id="35" name="Obrázek 34" descr="LISK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23415" y="3863072"/>
            <a:ext cx="2824241" cy="1924014"/>
          </a:xfrm>
          <a:prstGeom prst="rect">
            <a:avLst/>
          </a:prstGeom>
        </p:spPr>
      </p:pic>
      <p:pic>
        <p:nvPicPr>
          <p:cNvPr id="36" name="Obrázek 35" descr="VEVERKA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5576" y="3789040"/>
            <a:ext cx="1440160" cy="202027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979712" y="2852936"/>
            <a:ext cx="683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č.01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7740352" y="5445224"/>
            <a:ext cx="683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č.06</a:t>
            </a:r>
            <a:endParaRPr lang="cs-CZ" dirty="0"/>
          </a:p>
        </p:txBody>
      </p:sp>
      <p:sp>
        <p:nvSpPr>
          <p:cNvPr id="39" name="Obdélník 38"/>
          <p:cNvSpPr/>
          <p:nvPr/>
        </p:nvSpPr>
        <p:spPr>
          <a:xfrm>
            <a:off x="5364088" y="5229200"/>
            <a:ext cx="683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č.05</a:t>
            </a:r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1619672" y="5445224"/>
            <a:ext cx="683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č.04</a:t>
            </a:r>
            <a:endParaRPr lang="cs-CZ" dirty="0"/>
          </a:p>
        </p:txBody>
      </p:sp>
      <p:sp>
        <p:nvSpPr>
          <p:cNvPr id="41" name="Obdélník 40"/>
          <p:cNvSpPr/>
          <p:nvPr/>
        </p:nvSpPr>
        <p:spPr>
          <a:xfrm>
            <a:off x="8028384" y="2780928"/>
            <a:ext cx="683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č.03</a:t>
            </a:r>
            <a:endParaRPr lang="cs-CZ" dirty="0"/>
          </a:p>
        </p:txBody>
      </p:sp>
      <p:sp>
        <p:nvSpPr>
          <p:cNvPr id="42" name="Obdélník 41"/>
          <p:cNvSpPr/>
          <p:nvPr/>
        </p:nvSpPr>
        <p:spPr>
          <a:xfrm>
            <a:off x="4860032" y="2852936"/>
            <a:ext cx="683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67602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18537"/>
          </a:xfrm>
        </p:spPr>
        <p:txBody>
          <a:bodyPr/>
          <a:lstStyle/>
          <a:p>
            <a:r>
              <a:rPr lang="cs-CZ" dirty="0" smtClean="0"/>
              <a:t>Zvířata v lese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18" name="Nadpis 1"/>
          <p:cNvSpPr txBox="1">
            <a:spLocks/>
          </p:cNvSpPr>
          <p:nvPr/>
        </p:nvSpPr>
        <p:spPr>
          <a:xfrm>
            <a:off x="329628" y="332390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cs-CZ" b="1" dirty="0"/>
          </a:p>
        </p:txBody>
      </p:sp>
      <p:sp>
        <p:nvSpPr>
          <p:cNvPr id="25" name="Obdélník 24"/>
          <p:cNvSpPr/>
          <p:nvPr/>
        </p:nvSpPr>
        <p:spPr>
          <a:xfrm>
            <a:off x="282286" y="3277927"/>
            <a:ext cx="2463741" cy="43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liška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361482" y="3277927"/>
            <a:ext cx="2463742" cy="43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jezevec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413205" y="3262176"/>
            <a:ext cx="2463742" cy="43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daněk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268059" y="5873048"/>
            <a:ext cx="2492197" cy="462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orel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361480" y="5874346"/>
            <a:ext cx="2463743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králík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426449" y="5873048"/>
            <a:ext cx="2463743" cy="462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datel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1619672" y="5445224"/>
            <a:ext cx="683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č.04</a:t>
            </a:r>
            <a:endParaRPr lang="cs-CZ" dirty="0"/>
          </a:p>
        </p:txBody>
      </p:sp>
      <p:pic>
        <p:nvPicPr>
          <p:cNvPr id="2052" name="Picture 4" descr="C:\Users\rej\AppData\Local\Microsoft\Windows\Temporary Internet Files\Content.IE5\3PFY2U2D\MP90025558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9" y="3806676"/>
            <a:ext cx="1333813" cy="201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rej\AppData\Local\Microsoft\Windows\Temporary Internet Files\Content.IE5\MKSMUWJT\MP90040670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8980" y="3775054"/>
            <a:ext cx="1352192" cy="2027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rej\AppData\Local\Microsoft\Windows\Temporary Internet Files\Content.IE5\3PFY2U2D\MP90026256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294" y="1465927"/>
            <a:ext cx="2584052" cy="172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rej\AppData\Local\Microsoft\Windows\Temporary Internet Files\Content.IE5\MKSMUWJT\MP900262526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899" y="1465928"/>
            <a:ext cx="2590511" cy="172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rej\AppData\Local\Microsoft\Windows\Temporary Internet Files\Content.IE5\BIBJQ3KT\MP90040666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184" y="3806676"/>
            <a:ext cx="1339240" cy="200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rej\AppData\Local\Microsoft\Windows\Temporary Internet Files\Content.IE5\BIBJQ3KT\MC9003469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302" y="1616663"/>
            <a:ext cx="2366097" cy="156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8673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18537"/>
          </a:xfrm>
        </p:spPr>
        <p:txBody>
          <a:bodyPr/>
          <a:lstStyle/>
          <a:p>
            <a:r>
              <a:rPr lang="cs-CZ" dirty="0" smtClean="0"/>
              <a:t>Zvířata v lese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18" name="Nadpis 1"/>
          <p:cNvSpPr txBox="1">
            <a:spLocks/>
          </p:cNvSpPr>
          <p:nvPr/>
        </p:nvSpPr>
        <p:spPr>
          <a:xfrm>
            <a:off x="329628" y="332390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cs-CZ" b="1" dirty="0"/>
          </a:p>
        </p:txBody>
      </p:sp>
      <p:sp>
        <p:nvSpPr>
          <p:cNvPr id="25" name="Obdélník 24"/>
          <p:cNvSpPr/>
          <p:nvPr/>
        </p:nvSpPr>
        <p:spPr>
          <a:xfrm>
            <a:off x="282286" y="3277927"/>
            <a:ext cx="2463741" cy="43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výr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340129" y="3277927"/>
            <a:ext cx="2463742" cy="43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mravenec</a:t>
            </a:r>
          </a:p>
          <a:p>
            <a:pPr algn="ctr"/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413205" y="3262176"/>
            <a:ext cx="2463742" cy="43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jestřáb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268059" y="5873048"/>
            <a:ext cx="2492197" cy="462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bažant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361480" y="5874346"/>
            <a:ext cx="2463743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užovka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426449" y="5873048"/>
            <a:ext cx="2463743" cy="462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datel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3074" name="Picture 2" descr="C:\Users\rej\AppData\Local\Microsoft\Windows\Temporary Internet Files\Content.IE5\MKSMUWJT\MP90044837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43" y="1256865"/>
            <a:ext cx="1856826" cy="196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rej\AppData\Local\Microsoft\Windows\Temporary Internet Files\Content.IE5\3PFY2U2D\MP9004069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215" y="3947677"/>
            <a:ext cx="2744272" cy="1828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rej\AppData\Local\Microsoft\Windows\Temporary Internet Files\Content.IE5\BIBJQ3KT\MC90043802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160" y="1256865"/>
            <a:ext cx="2297680" cy="2297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rej\AppData\Local\Microsoft\Windows\Temporary Internet Files\Content.IE5\BIBJQ3KT\MC90034699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28" y="3947678"/>
            <a:ext cx="2658754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rej\AppData\Local\Microsoft\Windows\Temporary Internet Files\Content.IE5\3PFY2U2D\MC90034699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318" y="1320571"/>
            <a:ext cx="1662855" cy="190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rej\AppData\Local\Microsoft\Windows\Temporary Internet Files\Content.IE5\MKSMUWJT\MC90033239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795" y="3947678"/>
            <a:ext cx="14859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8673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302958"/>
            <a:ext cx="8229600" cy="1252728"/>
          </a:xfrm>
        </p:spPr>
        <p:txBody>
          <a:bodyPr/>
          <a:lstStyle/>
          <a:p>
            <a:r>
              <a:rPr lang="cs-CZ" dirty="0" smtClean="0"/>
              <a:t>Seřaď názvy zvířat podle abecedy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17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8" name="Slunce 17"/>
          <p:cNvSpPr/>
          <p:nvPr/>
        </p:nvSpPr>
        <p:spPr>
          <a:xfrm>
            <a:off x="581889" y="2639400"/>
            <a:ext cx="646212" cy="57357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9" name="Slunce 18"/>
          <p:cNvSpPr/>
          <p:nvPr/>
        </p:nvSpPr>
        <p:spPr>
          <a:xfrm>
            <a:off x="5278708" y="1772816"/>
            <a:ext cx="661444" cy="576064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20" name="Slunce 19"/>
          <p:cNvSpPr/>
          <p:nvPr/>
        </p:nvSpPr>
        <p:spPr>
          <a:xfrm>
            <a:off x="622874" y="1758531"/>
            <a:ext cx="646211" cy="576064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Slunce 20"/>
          <p:cNvSpPr/>
          <p:nvPr/>
        </p:nvSpPr>
        <p:spPr>
          <a:xfrm>
            <a:off x="5278708" y="2639400"/>
            <a:ext cx="661444" cy="57357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22" name="Slunce 21"/>
          <p:cNvSpPr/>
          <p:nvPr/>
        </p:nvSpPr>
        <p:spPr>
          <a:xfrm>
            <a:off x="5278708" y="4372568"/>
            <a:ext cx="661444" cy="59205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23" name="Slunce 22"/>
          <p:cNvSpPr/>
          <p:nvPr/>
        </p:nvSpPr>
        <p:spPr>
          <a:xfrm>
            <a:off x="5278708" y="3505984"/>
            <a:ext cx="661444" cy="571088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24" name="Slunce 23"/>
          <p:cNvSpPr/>
          <p:nvPr/>
        </p:nvSpPr>
        <p:spPr>
          <a:xfrm>
            <a:off x="5278708" y="5239152"/>
            <a:ext cx="661444" cy="611950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5" name="Slunce 24"/>
          <p:cNvSpPr/>
          <p:nvPr/>
        </p:nvSpPr>
        <p:spPr>
          <a:xfrm>
            <a:off x="581889" y="5193225"/>
            <a:ext cx="646211" cy="657877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6" name="Slunce 25"/>
          <p:cNvSpPr/>
          <p:nvPr/>
        </p:nvSpPr>
        <p:spPr>
          <a:xfrm>
            <a:off x="581889" y="4372567"/>
            <a:ext cx="646211" cy="592057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7" name="Slunce 26"/>
          <p:cNvSpPr/>
          <p:nvPr/>
        </p:nvSpPr>
        <p:spPr>
          <a:xfrm>
            <a:off x="581889" y="3505984"/>
            <a:ext cx="646211" cy="571088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8" name="Veselý obličej 27"/>
          <p:cNvSpPr/>
          <p:nvPr/>
        </p:nvSpPr>
        <p:spPr>
          <a:xfrm>
            <a:off x="5409686" y="5375846"/>
            <a:ext cx="399487" cy="37817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2"/>
              </a:solidFill>
            </a:endParaRPr>
          </a:p>
        </p:txBody>
      </p:sp>
      <p:sp>
        <p:nvSpPr>
          <p:cNvPr id="29" name="Vývojový diagram: postup 28"/>
          <p:cNvSpPr/>
          <p:nvPr/>
        </p:nvSpPr>
        <p:spPr>
          <a:xfrm>
            <a:off x="3347270" y="5386031"/>
            <a:ext cx="1946829" cy="611950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veverka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0" name="Vývojový diagram: postup 29"/>
          <p:cNvSpPr/>
          <p:nvPr/>
        </p:nvSpPr>
        <p:spPr>
          <a:xfrm>
            <a:off x="3285765" y="1763507"/>
            <a:ext cx="1960886" cy="571088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jelen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1" name="Vývojový diagram: postup 30"/>
          <p:cNvSpPr/>
          <p:nvPr/>
        </p:nvSpPr>
        <p:spPr>
          <a:xfrm>
            <a:off x="7020272" y="6085339"/>
            <a:ext cx="1960886" cy="560523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kuna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2" name="Vývojový diagram: postup 31"/>
          <p:cNvSpPr/>
          <p:nvPr/>
        </p:nvSpPr>
        <p:spPr>
          <a:xfrm>
            <a:off x="73750" y="6085339"/>
            <a:ext cx="1946829" cy="529949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srnec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3" name="Vývojový diagram: postup 32"/>
          <p:cNvSpPr/>
          <p:nvPr/>
        </p:nvSpPr>
        <p:spPr>
          <a:xfrm>
            <a:off x="2240561" y="6078464"/>
            <a:ext cx="1946829" cy="53682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liška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4" name="Vývojový diagram: postup 33"/>
          <p:cNvSpPr/>
          <p:nvPr/>
        </p:nvSpPr>
        <p:spPr>
          <a:xfrm>
            <a:off x="3317822" y="4046240"/>
            <a:ext cx="1960886" cy="57606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bažant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5" name="Vývojový diagram: postup 34"/>
          <p:cNvSpPr/>
          <p:nvPr/>
        </p:nvSpPr>
        <p:spPr>
          <a:xfrm>
            <a:off x="3317822" y="4708532"/>
            <a:ext cx="1960886" cy="570539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datel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6" name="Vývojový diagram: postup 35"/>
          <p:cNvSpPr/>
          <p:nvPr/>
        </p:nvSpPr>
        <p:spPr>
          <a:xfrm>
            <a:off x="4916506" y="6085339"/>
            <a:ext cx="1946829" cy="563664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prase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7" name="Vývojový diagram: postup 36"/>
          <p:cNvSpPr/>
          <p:nvPr/>
        </p:nvSpPr>
        <p:spPr>
          <a:xfrm>
            <a:off x="3299822" y="2435517"/>
            <a:ext cx="1946829" cy="571087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sojka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8" name="Vývojový diagram: postup 37"/>
          <p:cNvSpPr/>
          <p:nvPr/>
        </p:nvSpPr>
        <p:spPr>
          <a:xfrm>
            <a:off x="3299822" y="3199473"/>
            <a:ext cx="1960886" cy="592055"/>
          </a:xfrm>
          <a:prstGeom prst="flowChartProces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kukačka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8415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58382E-6 C -0.00764 -0.00994 -0.01267 -0.02127 -0.02292 -0.02566 C -0.02882 -0.03352 -0.03524 -0.04508 -0.04219 -0.05133 C -0.04896 -0.06474 -0.05712 -0.05919 -0.06667 -0.06774 C -0.07014 -0.07445 -0.07778 -0.08555 -0.08073 -0.09341 C -0.08611 -0.10774 -0.08663 -0.12115 -0.09306 -0.13549 C -0.10538 -0.16323 -0.11823 -0.18913 -0.12986 -0.21734 C -0.13524 -0.23029 -0.14028 -0.243 -0.14392 -0.25688 C -0.14618 -0.2652 -0.14531 -0.27537 -0.14913 -0.28277 C -0.15017 -0.28485 -0.15278 -0.28439 -0.15451 -0.28508 C -0.16493 -0.29896 -0.15382 -0.28531 -0.1684 -0.29896 C -0.16979 -0.30034 -0.17049 -0.30266 -0.17205 -0.30358 C -0.17917 -0.30774 -0.18767 -0.30612 -0.19479 -0.31075 C -0.20243 -0.31583 -0.20799 -0.32323 -0.2158 -0.32716 C -0.21701 -0.32878 -0.21771 -0.33156 -0.21944 -0.33179 C -0.22812 -0.33294 -0.23941 -0.32601 -0.2474 -0.32231 C -0.24913 -0.32138 -0.25104 -0.32069 -0.25278 -0.32 C -0.25451 -0.3193 -0.25799 -0.31768 -0.25799 -0.31745 C -0.26389 -0.3193 -0.27552 -0.32231 -0.27552 -0.32208 " pathEditMode="relative" rAng="0" ptsTypes="ffffffffffffffffff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5" y="-166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50289E-6 C -0.00174 -0.00162 -0.00382 -0.00254 -0.00538 -0.00463 C -0.00677 -0.00648 -0.0099 -0.01503 -0.01285 -0.01642 C -0.01997 -0.02035 -0.03056 -0.02058 -0.03872 -0.02335 C -0.0474 -0.0289 -0.05 -0.03607 -0.05712 -0.04439 C -0.06094 -0.05064 -0.06858 -0.05133 -0.07465 -0.05364 C -0.08125 -0.05965 -0.08976 -0.06289 -0.09774 -0.07006 C -0.10139 -0.07515 -0.10434 -0.08301 -0.10886 -0.08879 C -0.12257 -0.10613 -0.14045 -0.12902 -0.15972 -0.13549 C -0.1757 -0.16555 -0.16927 -0.16833 -0.17899 -0.20786 C -0.18038 -0.21387 -0.18264 -0.23307 -0.18611 -0.23838 C -0.18906 -0.24301 -0.1934 -0.24578 -0.19653 -0.24994 C -0.20122 -0.25619 -0.20382 -0.26497 -0.20886 -0.27098 C -0.2092 -0.27145 -0.22622 -0.28833 -0.22986 -0.29202 C -0.23715 -0.29942 -0.25382 -0.29619 -0.26493 -0.30613 C -0.27656 -0.30312 -0.27083 -0.30382 -0.28247 -0.30382 " pathEditMode="relative" rAng="0" ptsTypes="fffffffffffffffA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32" y="-15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39306E-6 C -0.01961 0.00554 -0.03593 0.02474 -0.05503 0.03329 C -0.06319 0.04046 -0.07274 0.04531 -0.07968 0.05456 C -0.08125 0.05641 -0.08194 0.05965 -0.08333 0.06173 C -0.09045 0.0726 -0.09461 0.0763 -0.10468 0.08069 C -0.13507 0.10659 -0.15989 0.14034 -0.18246 0.17803 C -0.18507 0.1889 -0.18836 0.1889 -0.19479 0.19699 C -0.19913 0.20231 -0.2026 0.20901 -0.20729 0.21364 C -0.21128 0.21757 -0.21562 0.22127 -0.21961 0.22543 C -0.22465 0.23075 -0.22656 0.23722 -0.23194 0.24208 C -0.24218 0.26312 -0.25885 0.25826 -0.27621 0.26104 C -0.27795 0.26173 -0.28142 0.26335 -0.28142 0.26381 " pathEditMode="relative" rAng="0" ptsTypes="fffffffffffA">
                                      <p:cBhvr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80" y="13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55 0.00093 C -0.02466 0.00879 -0.00608 0.00509 -0.0507 0.00786 C -0.05816 0.0111 -0.06615 0.01133 -0.07344 0.01503 C -0.08473 0.02058 -0.09514 0.02682 -0.10678 0.03122 C -0.10851 0.03283 -0.11007 0.03492 -0.11198 0.03607 C -0.11424 0.03746 -0.11702 0.03676 -0.1191 0.03838 C -0.12223 0.0407 -0.13004 0.05064 -0.13316 0.05457 C -0.14115 0.0763 -0.13646 0.06821 -0.14532 0.08046 C -0.14862 0.09272 -0.14618 0.08532 -0.15417 0.1015 C -0.15764 0.10844 -0.1691 0.11168 -0.17344 0.11769 C -0.17813 0.12439 -0.17535 0.12185 -0.1823 0.12486 C -0.18855 0.13041 -0.19375 0.13804 -0.19983 0.14335 C -0.20591 0.14867 -0.21511 0.15006 -0.22084 0.15515 C -0.23351 0.16624 -0.22743 0.16301 -0.23837 0.16694 C -0.24011 0.16856 -0.24167 0.17041 -0.24358 0.17156 C -0.24705 0.17364 -0.25417 0.17619 -0.25417 0.17642 C -0.25938 0.17549 -0.26476 0.17503 -0.26997 0.17387 C -0.27171 0.17341 -0.27518 0.17156 -0.27518 0.17179 " pathEditMode="relative" rAng="0" ptsTypes="fffffffffffffffffA"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45" y="87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64162E-6 C -0.01024 -0.02104 -0.00121 -0.04925 -0.01927 -0.06544 C -0.02152 -0.07469 -0.02378 -0.07654 -0.02986 -0.08185 C -0.03715 -0.09619 -0.02864 -0.08185 -0.04045 -0.09365 C -0.04757 -0.10081 -0.04791 -0.10867 -0.05625 -0.11214 C -0.0618 -0.11977 -0.06632 -0.12301 -0.07378 -0.12625 C -0.07968 -0.13156 -0.08437 -0.13734 -0.09132 -0.14035 C -0.09843 -0.14659 -0.10607 -0.15307 -0.11406 -0.15654 C -0.12951 -0.15445 -0.14114 -0.15561 -0.15625 -0.15885 C -0.18889 -0.18174 -0.22691 -0.19006 -0.26319 -0.19399 C -0.35816 -0.19076 -0.30659 -0.19954 -0.40711 -0.1637 C -0.41649 -0.16047 -0.42569 -0.15746 -0.43507 -0.15422 C -0.44948 -0.14937 -0.47725 -0.13549 -0.47725 -0.13526 C -0.49218 -0.13734 -0.50052 -0.13896 -0.51406 -0.14497 C -0.53333 -0.14405 -0.5533 -0.14729 -0.57187 -0.14035 C -0.57448 -0.13943 -0.57656 -0.13688 -0.57899 -0.13549 C -0.58073 -0.13457 -0.58246 -0.13388 -0.5842 -0.13318 C -0.58819 -0.1318 -0.59427 -0.13133 -0.59826 -0.12856 C -0.60538 -0.1237 -0.60121 -0.1237 -0.60885 -0.12162 C -0.61892 -0.11908 -0.63264 -0.11792 -0.64218 -0.117 C -0.65399 -0.11353 -0.65694 -0.11214 -0.67187 -0.11214 C -0.67725 -0.11214 -0.68767 -0.11445 -0.68767 -0.11422 " pathEditMode="relative" rAng="0" ptsTypes="fffffffffffffffffffffA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92" y="-99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465 -0.00624 C -0.02188 -0.02474 -0.01997 -0.04716 -0.01059 -0.06219 C -0.00695 -0.06821 -0.00243 -0.07306 0.00174 -0.07861 C 0.00694 -0.08555 0.01076 -0.09433 0.01753 -0.09734 C 0.02083 -0.14982 0.04271 -0.18266 0.07187 -0.21873 C 0.12257 -0.28138 0.1691 -0.33156 0.22621 -0.38474 C 0.25573 -0.41225 0.28351 -0.44485 0.31753 -0.46173 C 0.34392 -0.48971 0.31163 -0.45387 0.3316 -0.48046 C 0.34253 -0.49503 0.35608 -0.50381 0.3684 -0.51537 C 0.37274 -0.51953 0.37621 -0.52555 0.38073 -0.52948 C 0.38559 -0.53364 0.39149 -0.53526 0.39653 -0.53896 C 0.41302 -0.55075 0.42778 -0.56578 0.44375 -0.57849 C 0.44549 -0.58173 0.44687 -0.58543 0.44913 -0.58797 C 0.45104 -0.59029 0.45417 -0.59005 0.45608 -0.5926 C 0.46233 -0.60092 0.46562 -0.61225 0.47187 -0.62057 C 0.47708 -0.62751 0.48767 -0.64162 0.48767 -0.64138 C 0.47222 -0.64416 0.45903 -0.65248 0.44375 -0.65572 C 0.42378 -0.65387 0.40208 -0.6504 0.38246 -0.64393 C 0.3691 -0.63953 0.35174 -0.62289 0.33854 -0.62289 " pathEditMode="relative" rAng="0" ptsTypes="ffffffffffffffffffA">
                                      <p:cBhvr>
                                        <p:cTn id="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8" y="-32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-0.02081 C -0.01806 -0.03422 -0.00417 -0.05457 2.77778E-6 -0.07006 C 0.0085 -0.13804 0.0434 -0.19099 0.08246 -0.23353 C 0.09427 -0.24648 0.10712 -0.25434 0.11927 -0.26613 C 0.12222 -0.26914 0.12482 -0.27283 0.12795 -0.27561 C 0.13194 -0.27908 0.13628 -0.28139 0.14028 -0.28486 C 0.14948 -0.29295 0.15625 -0.30382 0.16666 -0.30821 C 0.17621 -0.31815 0.18455 -0.32116 0.19462 -0.32925 C 0.21823 -0.34821 0.20573 -0.34312 0.221 -0.34798 C 0.24496 -0.36393 0.26354 -0.38867 0.28246 -0.41341 C 0.28715 -0.41966 0.29687 -0.4437 0.29809 -0.44601 C 0.30052 -0.45064 0.30364 -0.4548 0.30521 -0.46012 C 0.30798 -0.4696 0.31093 -0.47885 0.31389 -0.48809 C 0.31771 -0.49989 0.32205 -0.51075 0.32448 -0.52324 C 0.32274 -0.54567 0.32587 -0.54775 0.31215 -0.55353 C 0.27239 -0.55214 0.23403 -0.5496 0.19462 -0.54659 C 0.16927 -0.53526 0.18784 -0.5422 0.1368 -0.53966 C 0.13159 -0.53734 0.12639 -0.53388 0.121 -0.53249 C 0.11771 -0.53156 0.11059 -0.53018 0.10694 -0.52786 C 0.09375 -0.51908 0.10955 -0.52648 0.09635 -0.52093 C 0.08489 -0.51075 0.06545 -0.50382 0.05434 -0.51862 " pathEditMode="relative" rAng="0" ptsTypes="ffffffffffffffffffffA">
                                      <p:cBhvr>
                                        <p:cTn id="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7" y="-266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77 -0.00185 C -0.00173 0.01827 0.01406 0.0185 0.02656 0.02382 C 0.04271 0.08809 0.15052 0.05156 0.16684 0.05179 C 0.18021 0.05434 0.19202 0.06058 0.20538 0.06358 C 0.22448 0.06798 0.24445 0.06613 0.26337 0.07283 C 0.27396 0.07676 0.28281 0.08486 0.29323 0.08925 C 0.30469 0.09942 0.31823 0.1015 0.33177 0.10335 C 0.34392 0.10867 0.35608 0.11306 0.36858 0.11723 C 0.39097 0.13225 0.37743 0.12439 0.40903 0.13827 C 0.4125 0.13988 0.41945 0.14289 0.41945 0.14312 C 0.44149 0.16278 0.42083 0.14613 0.48438 0.15006 C 0.49514 0.15075 0.50365 0.15399 0.51424 0.15699 C 0.52031 0.16162 0.53142 0.16925 0.53698 0.17572 C 0.54254 0.1822 0.55278 0.19676 0.55278 0.19699 C 0.55868 0.22821 0.55938 0.28647 0.53004 0.29942 C 0.51771 0.29873 0.50538 0.29988 0.49323 0.29711 C 0.4882 0.29595 0.49011 0.28347 0.48785 0.28093 C 0.48559 0.27838 0.48212 0.27931 0.47917 0.27861 C 0.45747 0.28439 0.44149 0.27468 0.42292 0.25988 C 0.39549 0.23815 0.36979 0.21064 0.34583 0.18266 C 0.31129 0.1422 0.33577 0.16416 0.31945 0.15006 C 0.31632 0.13711 0.31945 0.14173 0.30365 0.14543 C 0.28993 0.14867 0.27726 0.1563 0.26337 0.15931 C 0.25243 0.15653 0.24288 0.15468 0.23177 0.15468 " pathEditMode="relative" rAng="0" ptsTypes="fffffffffffffffffffffffA">
                                      <p:cBhvr>
                                        <p:cTn id="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99" y="150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6 -0.0044 C -0.00764 -0.00925 -0.00712 -0.02197 -0.00451 -0.02775 C -0.00035 -0.03677 0.0099 -0.03977 0.01649 -0.04417 C 0.02587 -0.05064 0.03264 -0.05388 0.04271 -0.05827 C 0.04479 -0.0592 0.04601 -0.06197 0.04809 -0.06289 C 0.05365 -0.06544 0.07587 -0.06729 0.07795 -0.06752 C 0.08142 -0.06798 0.0849 -0.06937 0.08837 -0.06983 C 0.09427 -0.07076 0.1 -0.07145 0.1059 -0.07214 C 0.11059 -0.07145 0.11528 -0.07099 0.11997 -0.06983 C 0.1217 -0.06937 0.12344 -0.06706 0.12517 -0.06752 C 0.12674 -0.06798 0.1276 -0.07076 0.12882 -0.07214 C 0.13108 -0.07469 0.13351 -0.077 0.13576 -0.07931 C 0.13924 -0.09318 0.13472 -0.08024 0.14635 -0.09318 C 0.15608 -0.10405 0.16372 -0.11654 0.17431 -0.12602 C 0.1842 -0.14498 0.17014 -0.12047 0.1849 -0.13758 C 0.18715 -0.14012 0.18819 -0.14428 0.1901 -0.14706 C 0.19514 -0.15446 0.20017 -0.16162 0.2059 -0.1681 C 0.21354 -0.17665 0.22049 -0.18636 0.22882 -0.19376 C 0.23229 -0.19677 0.23594 -0.19954 0.23924 -0.20301 C 0.25799 -0.2222 0.2776 -0.23769 0.29722 -0.25457 C 0.30208 -0.25873 0.30608 -0.26498 0.31128 -0.26844 C 0.32483 -0.27746 0.33993 -0.28209 0.3533 -0.2918 C 0.40347 -0.3281 0.47743 -0.3644 0.53576 -0.37133 C 0.53715 -0.37133 0.56962 -0.37295 0.57604 -0.3644 C 0.57899 -0.36047 0.57726 -0.35284 0.57969 -0.34798 C 0.58108 -0.34521 0.58316 -0.34336 0.5849 -0.34104 C 0.58611 -0.33642 0.58524 -0.32972 0.58837 -0.32694 C 0.60868 -0.30891 0.62969 -0.31885 0.65677 -0.31769 C 0.66545 -0.30983 0.66198 -0.30706 0.67257 -0.30359 C 0.68507 -0.2874 0.70069 -0.27515 0.71128 -0.25688 C 0.71059 -0.25226 0.71128 -0.24671 0.70937 -0.24278 C 0.70799 -0.23977 0.70469 -0.24 0.70243 -0.23815 C 0.69878 -0.23538 0.69531 -0.23191 0.69184 -0.22891 C 0.6849 -0.2296 0.6776 -0.22891 0.67083 -0.23122 C 0.6684 -0.23214 0.66771 -0.23654 0.66562 -0.23815 C 0.66354 -0.23977 0.66094 -0.24 0.65851 -0.24047 C 0.60885 -0.24925 0.66024 -0.23815 0.62882 -0.24509 C 0.61476 -0.24394 0.60052 -0.24047 0.58663 -0.24047 " pathEditMode="relative" rAng="0" ptsTypes="fffffffffffffffffffffffffffffffffffffA">
                                      <p:cBhvr>
                                        <p:cTn id="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72" y="-184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532 C -0.00156 0.01156 -0.00399 0.02012 -0.00035 0.02405 C 0.0026 0.02705 0.01424 0.0215 0.01892 0.01942 C 0.02587 0.00555 0.01788 0.01804 0.02951 0.01018 C 0.03108 0.00925 0.03142 0.00624 0.03299 0.00532 C 0.0375 0.00301 0.04705 0.0007 0.04705 0.00093 C 0.06302 -0.01526 0.09323 -0.01641 0.11198 -0.01803 C 0.14774 -0.0467 0.18802 -0.06035 0.22778 -0.07399 C 0.27969 -0.09179 0.24531 -0.08578 0.28038 -0.0904 C 0.30833 -0.09965 0.33628 -0.0904 0.36458 -0.09503 C 0.39653 -0.10659 0.38194 -0.10219 0.40833 -0.10913 C 0.42535 -0.10751 0.44236 -0.10751 0.4592 -0.10451 C 0.47309 -0.10219 0.48941 -0.09318 0.50312 -0.08809 C 0.50729 -0.08439 0.51632 -0.07676 0.52066 -0.07167 C 0.52344 -0.06867 0.52951 -0.05873 0.53299 -0.05757 C 0.54045 -0.05526 0.54809 -0.05595 0.55573 -0.05526 C 0.56302 -0.04902 0.56892 -0.04254 0.575 -0.03422 C 0.56996 -0.01087 0.56389 0.00139 0.54531 0.00763 C 0.52465 0.00532 0.50556 0.00786 0.48733 -0.00393 C 0.41979 -0.00069 0.35295 -0.00416 0.28559 -0.00855 C 0.26788 -0.01318 0.26892 -0.01295 0.24531 -0.01087 C 0.23993 -0.00416 0.2434 -0.00624 0.23472 -0.00624 " pathEditMode="relative" rAng="0" ptsTypes="fffffffffffffffffffffA">
                                      <p:cBhvr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50" y="-46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0120" y="2468520"/>
            <a:ext cx="8146336" cy="41467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bažant, datel, jelen, ježek,                , kukačka,</a:t>
            </a:r>
          </a:p>
          <a:p>
            <a:pPr marL="0" indent="0">
              <a:buNone/>
            </a:pPr>
            <a:endParaRPr lang="cs-CZ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b="1" dirty="0">
                <a:solidFill>
                  <a:schemeClr val="tx1"/>
                </a:solidFill>
              </a:rPr>
              <a:t>k</a:t>
            </a:r>
            <a:r>
              <a:rPr lang="cs-CZ" sz="3200" b="1" dirty="0" smtClean="0">
                <a:solidFill>
                  <a:schemeClr val="tx1"/>
                </a:solidFill>
              </a:rPr>
              <a:t>una, lasička, liška,                  , sojka, srnec, </a:t>
            </a:r>
          </a:p>
          <a:p>
            <a:pPr marL="0" indent="0">
              <a:buNone/>
            </a:pPr>
            <a:endParaRPr lang="cs-CZ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   I     , strakapoud,              ,                 , zajíc, </a:t>
            </a:r>
          </a:p>
          <a:p>
            <a:pPr marL="0" indent="0">
              <a:buNone/>
            </a:pPr>
            <a:endParaRPr lang="cs-CZ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          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Doplň názvy zvířat podle abecedy:</a:t>
            </a:r>
          </a:p>
        </p:txBody>
      </p:sp>
      <p:sp>
        <p:nvSpPr>
          <p:cNvPr id="6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5557061" y="2560667"/>
            <a:ext cx="421430" cy="436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4714201" y="3717032"/>
            <a:ext cx="421430" cy="436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665000" y="4887742"/>
            <a:ext cx="421430" cy="436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3898651" y="4845130"/>
            <a:ext cx="421430" cy="436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5135631" y="4887742"/>
            <a:ext cx="421430" cy="436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7688980" y="4887742"/>
            <a:ext cx="421430" cy="436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5976627" y="5901804"/>
            <a:ext cx="1183739" cy="43668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zmije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4441320" y="5901804"/>
            <a:ext cx="1368396" cy="43668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užovka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1792136" y="5901804"/>
            <a:ext cx="1157681" cy="43668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káně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395536" y="5901804"/>
            <a:ext cx="1229689" cy="43668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prase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3116728" y="5901804"/>
            <a:ext cx="1157681" cy="43668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straka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7327278" y="5901804"/>
            <a:ext cx="1421186" cy="43668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veverka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94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254 -0.01134 C -0.08907 -0.01204 -0.08542 -0.01227 -0.08212 -0.01366 C -0.07605 -0.01644 -0.07691 -0.01921 -0.07327 -0.02523 C -0.06563 -0.0375 -0.05782 -0.05023 -0.05053 -0.06273 C -0.04792 -0.06713 -0.0474 -0.075 -0.04341 -0.07685 C -0.03421 -0.08102 -0.03993 -0.07894 -0.02587 -0.08148 C -0.01702 -0.09329 -0.00868 -0.10625 -0.00313 -0.12107 C 0.00121 -0.1331 0.00486 -0.14514 0.01093 -0.15602 C 0.01388 -0.17222 0.01059 -0.15949 0.01788 -0.17477 C 0.01927 -0.17778 0.02013 -0.18102 0.02152 -0.18403 C 0.02378 -0.18889 0.02621 -0.19352 0.02847 -0.19815 C 0.02968 -0.20046 0.03211 -0.20093 0.03368 -0.20278 C 0.03941 -0.20949 0.04496 -0.21806 0.05121 -0.22384 C 0.05329 -0.22593 0.05607 -0.22662 0.05833 -0.22847 C 0.06545 -0.23449 0.07309 -0.24607 0.08107 -0.24954 C 0.08628 -0.25648 0.09288 -0.26227 0.09687 -0.2706 C 0.10121 -0.27963 0.09878 -0.27593 0.10399 -0.28241 C 0.10798 -0.30347 0.10781 -0.32014 0.11788 -0.33819 C 0.12447 -0.36389 0.11736 -0.34144 0.12847 -0.36389 C 0.13958 -0.38634 0.12274 -0.35903 0.13732 -0.38495 C 0.14201 -0.39329 0.14878 -0.39769 0.15486 -0.4037 C 0.16128 -0.41019 0.16493 -0.4162 0.17239 -0.42014 C 0.18211 -0.42523 0.19236 -0.42755 0.20225 -0.43194 L 0.20225 -0.43171 C 0.21944 -0.44352 0.2342 -0.45278 0.25312 -0.45764 C 0.25781 -0.4544 0.26232 -0.45139 0.26701 -0.44815 C 0.26892 -0.44676 0.26892 -0.44306 0.27066 -0.4412 C 0.27204 -0.43958 0.27413 -0.43958 0.27586 -0.43889 C 0.27812 -0.43958 0.2809 -0.43912 0.28263 -0.4412 C 0.29149 -0.45069 0.28194 -0.44907 0.28993 -0.45532 C 0.29826 -0.46181 0.31041 -0.46435 0.31979 -0.4669 C 0.32413 -0.47083 0.32934 -0.47245 0.3335 -0.47639 C 0.33645 -0.47894 0.33767 -0.48403 0.34079 -0.48565 C 0.34513 -0.48796 0.35017 -0.48727 0.35486 -0.48796 C 0.36145 -0.49097 0.37066 -0.49051 0.37586 -0.49722 " pathEditMode="relative" rAng="0" ptsTypes="ffffffffffffffffffffffFfffffffffff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20" y="-2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489 -0.01319 C 0.19114 -0.03056 0.18871 -0.03241 0.20416 -0.03681 C 0.21232 -0.04491 0.22135 -0.05162 0.23055 -0.05764 C 0.23611 -0.06898 0.23975 -0.0787 0.24809 -0.08588 C 0.2533 -0.09676 0.25798 -0.1081 0.26389 -0.11829 C 0.26788 -0.12523 0.27222 -0.13218 0.27604 -0.13935 C 0.28472 -0.15579 0.28958 -0.17685 0.30243 -0.18843 C 0.30243 -0.18866 0.30399 -0.20625 0.3059 -0.20949 C 0.3092 -0.21505 0.32621 -0.23727 0.33229 -0.24236 C 0.33871 -0.24769 0.34791 -0.24977 0.35503 -0.25162 C 0.37205 -0.26296 0.35069 -0.25162 0.37083 -0.25162 C 0.3776 -0.25162 0.37968 -0.25787 0.38489 -0.26111 C 0.39843 -0.26944 0.41128 -0.27107 0.42517 -0.27732 C 0.42916 -0.29375 0.42882 -0.30278 0.42691 -0.32153 C 0.425 -0.33958 0.42517 -0.32315 0.42517 -0.33102 " pathEditMode="relative" rAng="0" ptsTypes="ffffffffffffffA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5" y="-1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68 0.00162 C 0.01128 -0.0125 0.01528 -0.03866 0.02101 -0.05 C 0.02587 -0.08194 0.02309 -0.05972 0.02101 -0.12454 C 0.02048 -0.13866 0.02031 -0.15278 0.01927 -0.16667 C 0.01649 -0.20324 -0.00521 -0.22199 -0.02465 -0.24144 C -0.04358 -0.23866 -0.04653 -0.23681 -0.06702 -0.23912 C -0.07882 -0.24444 -0.09115 -0.24931 -0.10191 -0.25787 C -0.11111 -0.26505 -0.11979 -0.27431 -0.12986 -0.27894 C -0.15729 -0.27801 -0.19879 -0.29607 -0.21771 -0.26019 C -0.22292 -0.26088 -0.22847 -0.26042 -0.23351 -0.2625 C -0.23681 -0.26366 -0.23924 -0.26759 -0.24219 -0.26968 C -0.25695 -0.28009 -0.27188 -0.29051 -0.28785 -0.29769 C -0.29375 -0.29607 -0.29965 -0.2956 -0.30538 -0.29306 C -0.30938 -0.2912 -0.31927 -0.26829 -0.32118 -0.2625 C -0.32188 -0.26065 -0.32535 -0.24583 -0.32639 -0.24144 C -0.32691 -0.23912 -0.32813 -0.23449 -0.32813 -0.23426 C -0.32917 -0.20185 -0.32813 -0.1787 -0.32813 -0.14792 " pathEditMode="relative" rAng="0" ptsTypes="ffffffffffffffffA">
                                      <p:cBhvr>
                                        <p:cTn id="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1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643 0.00463 C 0.10573 -0.00718 0.10834 -0.02153 0.10278 -0.03056 C 0.10139 -0.03264 0.09913 -0.03333 0.09757 -0.03542 C 0.09288 -0.04051 0.09045 -0.04977 0.08524 -0.05394 C 0.08368 -0.05509 0.0816 -0.05509 0.08004 -0.05625 C 0.07813 -0.05764 0.07656 -0.05926 0.07483 -0.06088 C 0.0724 -0.07107 0.07084 -0.08079 0.06945 -0.09144 C 0.07066 -0.11343 0.07136 -0.13542 0.07656 -0.15671 C 0.07761 -0.16065 0.07847 -0.16458 0.08004 -0.16829 C 0.08212 -0.17315 0.08698 -0.18241 0.08698 -0.18218 C 0.08941 -0.19444 0.0908 -0.2037 0.09757 -0.21273 C 0.1033 -0.23657 0.08976 -0.28727 0.10469 -0.30625 C 0.10695 -0.31852 0.1132 -0.32546 0.11858 -0.33657 C 0.12014 -0.33982 0.12379 -0.34051 0.1257 -0.34352 C 0.14097 -0.36597 0.12934 -0.35926 0.14149 -0.36458 C 0.14531 -0.36806 0.14983 -0.3706 0.15365 -0.37407 C 0.15712 -0.37708 0.16024 -0.38403 0.1625 -0.38796 C 0.17986 -0.4169 0.18924 -0.44074 0.19931 -0.47454 C 0.20486 -0.49306 0.21042 -0.51088 0.21337 -0.53056 C 0.20955 -0.57778 0.1974 -0.60023 0.18004 -0.64051 C 0.175 -0.65232 0.17101 -0.66482 0.1625 -0.67315 C 0.15139 -0.68403 0.13542 -0.69213 0.12222 -0.69653 C 0.10382 -0.69444 0.09288 -0.69421 0.08004 -0.67546 C 0.07292 -0.66505 0.07118 -0.64838 0.0625 -0.64051 C 0.05868 -0.63704 0.05313 -0.63889 0.04844 -0.63796 C 0.04618 -0.63634 0.04358 -0.63542 0.04149 -0.63333 C 0.03698 -0.62847 0.02917 -0.6169 0.02917 -0.61667 C 0.02518 -0.60069 0.01059 -0.57222 0.00469 -0.55857 C -0.00347 -0.53982 -0.00347 -0.50162 -0.01302 -0.48634 C -0.01684 -0.48032 -0.02101 -0.47917 -0.02517 -0.47454 C -0.03316 -0.46551 -0.03611 -0.45509 -0.04444 -0.44676 C -0.05694 -0.41875 -0.0651 -0.39213 -0.0691 -0.35995 C -0.06979 -0.34491 -0.06962 -0.31181 -0.0743 -0.29468 C -0.07673 -0.28565 -0.08368 -0.27639 -0.08663 -0.26667 C -0.08819 -0.25625 -0.09184 -0.24838 -0.09357 -0.23843 C -0.09705 -0.21782 -0.09271 -0.23102 -0.09896 -0.21505 C -0.10295 -0.19329 -0.10243 -0.2 -0.09896 -0.16134 C -0.09844 -0.15648 -0.09531 -0.14722 -0.09531 -0.14699 " pathEditMode="relative" rAng="0" ptsTypes="fffffffffffffffffffffffffffffffffffffA">
                                      <p:cBhvr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-3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01 -0.01111 C -0.10225 -0.0243 -0.09461 -0.04305 -0.08541 -0.0625 C -0.0809 -0.07199 -0.07586 -0.07963 -0.07309 -0.09051 C -0.07552 -0.10069 -0.07916 -0.10046 -0.08368 -0.10926 C -0.0868 -0.12986 -0.0908 -0.1375 -0.08368 -0.16296 C -0.07187 -0.20486 -0.04323 -0.24467 -0.02048 -0.27523 C -0.0118 -0.2868 -0.0085 -0.29282 0.00226 -0.29861 C 0.01563 -0.33796 0.03021 -0.37778 0.04271 -0.41759 C 0.0474 -0.43287 0.05052 -0.44884 0.05486 -0.46435 C 0.06216 -0.49028 0.06927 -0.5162 0.07778 -0.54143 C 0.09341 -0.5875 0.08056 -0.54745 0.09184 -0.58819 C 0.0941 -0.59606 0.09879 -0.61157 0.09879 -0.61134 C 0.08733 -0.62176 0.10087 -0.61065 0.08125 -0.62083 C 0.07292 -0.625 0.06493 -0.63032 0.05677 -0.63495 C 0.04184 -0.64352 0.03039 -0.65995 0.01459 -0.66528 C -0.02777 -0.66227 -0.06961 -0.65671 -0.1118 -0.6537 C -0.12152 -0.65 -0.12812 -0.64699 -0.13628 -0.63958 C -0.15034 -0.61111 -0.13906 -0.62569 -0.18194 -0.62315 C -0.19479 -0.62037 -0.20781 -0.61805 -0.22048 -0.61389 C -0.23055 -0.60486 -0.24218 -0.59838 -0.25034 -0.58588 C -0.26198 -0.56805 -0.26875 -0.54676 -0.27847 -0.52731 C -0.27968 -0.52176 -0.28021 -0.51597 -0.28194 -0.51088 C -0.28368 -0.50602 -0.28767 -0.50255 -0.28889 -0.49722 C -0.29062 -0.48889 -0.28975 -0.48009 -0.29062 -0.47153 C -0.29097 -0.46898 -0.29184 -0.46667 -0.29236 -0.46435 C -0.29114 -0.45741 -0.29184 -0.4493 -0.28889 -0.44329 C -0.28715 -0.43981 -0.2809 -0.44259 -0.28021 -0.43866 C -0.27708 -0.42292 -0.27986 -0.40579 -0.27847 -0.38958 C -0.27743 -0.37755 -0.27413 -0.36597 -0.27135 -0.3544 C -0.26666 -0.33565 -0.2625 -0.31458 -0.25729 -0.2963 C -0.25538 -0.28981 -0.25034 -0.27755 -0.25034 -0.27731 C -0.24982 -0.24352 -0.24687 -0.18819 -0.24687 -0.14653 " pathEditMode="relative" rAng="0" ptsTypes="fffffffffffffffffffffffffffffffA">
                                      <p:cBhvr>
                                        <p:cTn id="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8" y="-3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795 0.00671 C 0.18768 0.02014 0.20104 0.00417 0.21129 -0.00069 C 0.21927 -0.00833 0.22691 -0.01551 0.23577 -0.02153 C 0.2507 -0.05139 0.26007 -0.08287 0.26736 -0.11713 C 0.26979 -0.15069 0.27292 -0.1838 0.27604 -0.21759 C 0.27986 -0.2588 0.28663 -0.3412 0.28663 -0.34097 C 0.28837 -0.39745 0.29323 -0.45347 0.29549 -0.50949 C 0.29497 -0.51643 0.29618 -0.5243 0.29375 -0.53055 C 0.29219 -0.53472 0.28768 -0.53472 0.2849 -0.5375 C 0.28229 -0.54028 0.28021 -0.54375 0.27795 -0.54699 C 0.25851 -0.57592 0.2408 -0.61065 0.21823 -0.63588 C 0.21493 -0.63958 0.21094 -0.64167 0.20764 -0.64514 C 0.20573 -0.64722 0.20486 -0.65116 0.20243 -0.65208 C 0.19097 -0.65602 0.16736 -0.65926 0.16736 -0.65903 C 0.14132 -0.67083 0.11389 -0.68079 0.08837 -0.69398 C 0.06406 -0.69005 0.05 -0.69676 0.03403 -0.67778 C 0.02587 -0.66782 0.01823 -0.65671 0.01129 -0.64514 C -0.00156 -0.62338 0.00695 -0.61204 -0.01337 -0.60764 C -0.00677 -0.5375 0.01337 -0.47037 0.03229 -0.4044 C 0.0382 -0.38403 0.04028 -0.37153 0.05504 -0.36458 C 0.0632 -0.35393 0.0684 -0.34097 0.07604 -0.32963 C 0.09063 -0.30787 0.1092 -0.29213 0.12709 -0.27592 C 0.13906 -0.26481 0.14809 -0.25486 0.16215 -0.25023 C 0.16441 -0.24259 0.16493 -0.23426 0.16736 -0.22685 C 0.16945 -0.22083 0.17396 -0.21643 0.17604 -0.21042 C 0.1809 -0.1963 0.18351 -0.1787 0.18663 -0.16389 C 0.19045 -0.14514 0.18577 -0.16505 0.19184 -0.14028 C 0.19236 -0.13796 0.19514 -0.13518 0.19375 -0.13333 C 0.19254 -0.13194 0.19149 -0.13704 0.19011 -0.13796 C 0.18438 -0.14259 0.1849 -0.1375 0.1849 -0.14259 " pathEditMode="relative" rAng="0" ptsTypes="fffffffffffffffffffffffffffffA">
                                      <p:cBhvr>
                                        <p:cTn id="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3" y="-3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0120" y="2468520"/>
            <a:ext cx="8146336" cy="41467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A     B     C     Č     D     Ď     E             G     H     CH     </a:t>
            </a:r>
          </a:p>
          <a:p>
            <a:pPr marL="0" indent="0">
              <a:buNone/>
            </a:pPr>
            <a:endParaRPr lang="cs-CZ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   I      J     K     L     M    N            O     P     Q     R</a:t>
            </a:r>
          </a:p>
          <a:p>
            <a:pPr marL="0" indent="0">
              <a:buNone/>
            </a:pPr>
            <a:endParaRPr lang="cs-CZ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         S     Š     T           U     V           X     Y     Z        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Zopakuj abecedu a doplň písmena</a:t>
            </a:r>
            <a:endParaRPr lang="cs-CZ" dirty="0"/>
          </a:p>
        </p:txBody>
      </p:sp>
      <p:sp>
        <p:nvSpPr>
          <p:cNvPr id="6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5415104" y="2574512"/>
            <a:ext cx="421430" cy="436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4714201" y="3717032"/>
            <a:ext cx="421430" cy="436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665000" y="4887742"/>
            <a:ext cx="421430" cy="436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3222526" y="4869160"/>
            <a:ext cx="421430" cy="436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5135631" y="4887742"/>
            <a:ext cx="421430" cy="436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7688980" y="4887742"/>
            <a:ext cx="421430" cy="436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6295289" y="5900041"/>
            <a:ext cx="514074" cy="43668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Ž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4961178" y="5900041"/>
            <a:ext cx="421430" cy="43668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Ť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2292956" y="5900041"/>
            <a:ext cx="421430" cy="43668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>
            <a:off x="958845" y="5900041"/>
            <a:ext cx="421430" cy="43668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Ň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7" name="Ovál 36"/>
          <p:cNvSpPr/>
          <p:nvPr/>
        </p:nvSpPr>
        <p:spPr>
          <a:xfrm>
            <a:off x="3627067" y="5900041"/>
            <a:ext cx="421430" cy="43668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Ř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8" name="Ovál 37"/>
          <p:cNvSpPr/>
          <p:nvPr/>
        </p:nvSpPr>
        <p:spPr>
          <a:xfrm>
            <a:off x="7722044" y="5900041"/>
            <a:ext cx="421430" cy="43668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W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33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031 -0.01134 C -0.11684 -0.01204 -0.11319 -0.01227 -0.10989 -0.01366 C -0.10381 -0.01644 -0.10468 -0.01921 -0.10104 -0.02523 C -0.0934 -0.0375 -0.08559 -0.05023 -0.07829 -0.06273 C -0.07569 -0.06713 -0.07517 -0.075 -0.07118 -0.07685 C -0.06197 -0.08102 -0.0677 -0.07894 -0.05364 -0.08148 C -0.04479 -0.09329 -0.03645 -0.10625 -0.0309 -0.12107 C -0.02656 -0.1331 -0.02291 -0.14514 -0.01684 -0.15602 C -0.01388 -0.17222 -0.01718 -0.15949 -0.00989 -0.17477 C -0.0085 -0.17778 -0.00763 -0.18102 -0.00625 -0.18403 C -0.00399 -0.18889 -0.00156 -0.19352 0.0007 -0.19815 C 0.00191 -0.20046 0.00435 -0.20093 0.00591 -0.20278 C 0.01164 -0.20949 0.01719 -0.21806 0.02344 -0.22384 C 0.02553 -0.22593 0.0283 -0.22662 0.03056 -0.22847 C 0.03768 -0.23449 0.04532 -0.24607 0.0533 -0.24954 C 0.05851 -0.25648 0.06511 -0.26227 0.0691 -0.2706 C 0.07344 -0.27963 0.07101 -0.27593 0.07622 -0.28241 C 0.08021 -0.30347 0.08004 -0.32014 0.09011 -0.33819 C 0.09671 -0.36389 0.08959 -0.34144 0.1007 -0.36389 C 0.11181 -0.38634 0.09497 -0.35903 0.10955 -0.38495 C 0.11424 -0.39329 0.12101 -0.39769 0.12709 -0.4037 C 0.13351 -0.41019 0.13716 -0.4162 0.14462 -0.42014 C 0.15435 -0.42523 0.16459 -0.42755 0.17448 -0.43194 L 0.17448 -0.43171 C 0.19167 -0.44352 0.20643 -0.45278 0.22535 -0.45764 C 0.23004 -0.4544 0.23455 -0.45139 0.23924 -0.44815 C 0.24115 -0.44676 0.24115 -0.44306 0.24289 -0.4412 C 0.24428 -0.43958 0.24636 -0.43958 0.2481 -0.43889 C 0.25035 -0.43958 0.25313 -0.43912 0.25487 -0.4412 C 0.26372 -0.45069 0.25417 -0.44907 0.26216 -0.45532 C 0.27049 -0.46181 0.28264 -0.46435 0.29202 -0.4669 C 0.29636 -0.47083 0.30157 -0.47245 0.30573 -0.47639 C 0.30869 -0.47894 0.3099 -0.48403 0.31303 -0.48565 C 0.31737 -0.48796 0.3224 -0.48727 0.32709 -0.48796 C 0.33369 -0.49097 0.34289 -0.49051 0.3481 -0.49722 " pathEditMode="relative" rAng="0" ptsTypes="ffffffffffffffffffffffFfffffffffff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20" y="-2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535 -0.01319 C 0.1816 -0.03056 0.17916 -0.03241 0.19462 -0.03681 C 0.20278 -0.04491 0.2118 -0.05162 0.221 -0.05764 C 0.22656 -0.06898 0.23021 -0.0787 0.23854 -0.08588 C 0.24375 -0.09676 0.24844 -0.1081 0.25434 -0.11829 C 0.25833 -0.12523 0.26267 -0.13218 0.26649 -0.13935 C 0.27517 -0.15579 0.28003 -0.17685 0.29288 -0.18843 C 0.29288 -0.18866 0.29444 -0.20625 0.29635 -0.20949 C 0.29965 -0.21505 0.31666 -0.23727 0.32274 -0.24236 C 0.32916 -0.24769 0.33837 -0.24977 0.34548 -0.25162 C 0.3625 -0.26296 0.34114 -0.25162 0.36128 -0.25162 C 0.36805 -0.25162 0.37014 -0.25787 0.37535 -0.26111 C 0.38889 -0.26944 0.40173 -0.27107 0.41562 -0.27732 C 0.41962 -0.29375 0.41927 -0.30278 0.41736 -0.32153 C 0.41545 -0.33958 0.41562 -0.32315 0.41562 -0.33102 " pathEditMode="relative" rAng="0" ptsTypes="ffffffffffffffA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5" y="-1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68 0.00162 C 0.01128 -0.0125 0.01528 -0.03866 0.02101 -0.05 C 0.02587 -0.08194 0.02309 -0.05972 0.02101 -0.12454 C 0.02048 -0.13866 0.02031 -0.15278 0.01927 -0.16667 C 0.01649 -0.20324 -0.00521 -0.22199 -0.02465 -0.24144 C -0.04358 -0.23866 -0.04653 -0.23681 -0.06702 -0.23912 C -0.07882 -0.24444 -0.09115 -0.24931 -0.10191 -0.25787 C -0.11111 -0.26505 -0.11979 -0.27431 -0.12986 -0.27894 C -0.15729 -0.27801 -0.19879 -0.29607 -0.21771 -0.26019 C -0.22292 -0.26088 -0.22847 -0.26042 -0.23351 -0.2625 C -0.23681 -0.26366 -0.23924 -0.26759 -0.24219 -0.26968 C -0.25695 -0.28009 -0.27188 -0.29051 -0.28785 -0.29769 C -0.29375 -0.29607 -0.29965 -0.2956 -0.30538 -0.29306 C -0.30938 -0.2912 -0.31927 -0.26829 -0.32118 -0.2625 C -0.32188 -0.26065 -0.32535 -0.24583 -0.32639 -0.24144 C -0.32691 -0.23912 -0.32813 -0.23449 -0.32813 -0.23426 C -0.32917 -0.20185 -0.32813 -0.1787 -0.32813 -0.14792 " pathEditMode="relative" rAng="0" ptsTypes="ffffffffffffffffA">
                                      <p:cBhvr>
                                        <p:cTn id="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1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1 0.01156 C 0.00452 -0.00023 0.00712 -0.01457 0.00157 -0.02358 C 0.00018 -0.02566 -0.00208 -0.02636 -0.00364 -0.02844 C -0.00833 -0.03353 -0.01076 -0.04277 -0.01597 -0.04694 C -0.01753 -0.04809 -0.01962 -0.04809 -0.02118 -0.04925 C -0.02309 -0.05064 -0.02465 -0.05225 -0.02639 -0.05387 C -0.02882 -0.06405 -0.03038 -0.07376 -0.03177 -0.08439 C -0.03055 -0.10659 -0.02986 -0.12855 -0.02465 -0.14983 C -0.02361 -0.15376 -0.02274 -0.15769 -0.02118 -0.16139 C -0.01909 -0.16624 -0.01423 -0.17549 -0.01423 -0.17526 C -0.0118 -0.18751 -0.01041 -0.19676 -0.00364 -0.20578 C 0.00209 -0.2296 -0.01146 -0.28023 0.00347 -0.29919 C 0.00573 -0.31168 0.01198 -0.31861 0.01736 -0.32971 C 0.01893 -0.33295 0.02257 -0.33364 0.02448 -0.33665 C 0.03976 -0.35908 0.02813 -0.35237 0.04028 -0.35769 C 0.0441 -0.36116 0.04861 -0.3637 0.05243 -0.36717 C 0.05591 -0.37017 0.05903 -0.37711 0.06129 -0.38104 C 0.07865 -0.40994 0.08802 -0.43376 0.09809 -0.46751 C 0.10365 -0.48601 0.1092 -0.50405 0.11216 -0.5237 C 0.10834 -0.57087 0.09618 -0.59329 0.07882 -0.63353 C 0.07379 -0.64532 0.06979 -0.6578 0.06129 -0.66613 C 0.05018 -0.67699 0.0342 -0.68509 0.02101 -0.68948 C 0.00261 -0.6874 -0.00833 -0.68717 -0.02118 -0.66844 C -0.0283 -0.65803 -0.03003 -0.64139 -0.03871 -0.63353 C -0.04253 -0.63006 -0.04809 -0.63191 -0.05278 -0.63098 C -0.05503 -0.62936 -0.05764 -0.62844 -0.05972 -0.62636 C -0.06423 -0.6215 -0.07205 -0.60994 -0.07205 -0.60971 C -0.07604 -0.59376 -0.09062 -0.56532 -0.09653 -0.55168 C -0.10468 -0.53295 -0.10468 -0.49457 -0.11423 -0.47931 C -0.11805 -0.47329 -0.12222 -0.47214 -0.12639 -0.46751 C -0.13437 -0.4585 -0.13732 -0.44809 -0.14566 -0.43977 C -0.15816 -0.41179 -0.16632 -0.3852 -0.17031 -0.35306 C -0.171 -0.33803 -0.17083 -0.30497 -0.17552 -0.28763 C -0.17795 -0.27861 -0.18489 -0.26936 -0.18784 -0.25965 C -0.18941 -0.24925 -0.19305 -0.24139 -0.19479 -0.23144 C -0.19826 -0.21087 -0.19392 -0.22405 -0.20017 -0.20809 C -0.20416 -0.18636 -0.20364 -0.19306 -0.20017 -0.15445 C -0.19965 -0.1496 -0.19653 -0.14035 -0.19653 -0.14012 " pathEditMode="relative" rAng="0" ptsTypes="fffffffffffffffffffffffffffffffffffffA">
                                      <p:cBhvr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-350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496 -0.00046 C -0.1302 -0.01366 -0.12256 -0.03241 -0.11336 -0.05185 C -0.10885 -0.06134 -0.10381 -0.06898 -0.10104 -0.07986 C -0.10347 -0.09005 -0.10711 -0.08982 -0.11163 -0.09861 C -0.11475 -0.11921 -0.11875 -0.12685 -0.11163 -0.15232 C -0.09982 -0.19421 -0.07118 -0.23403 -0.04843 -0.26458 C -0.03975 -0.27616 -0.03645 -0.28218 -0.02569 -0.28796 C -0.01232 -0.32732 0.00226 -0.36713 0.01476 -0.40694 C 0.01945 -0.42222 0.02257 -0.43819 0.02691 -0.4537 C 0.03421 -0.47963 0.04132 -0.50556 0.04983 -0.53079 C 0.06546 -0.57685 0.05261 -0.53681 0.06389 -0.57755 C 0.06615 -0.58542 0.07084 -0.60093 0.07084 -0.60069 C 0.05938 -0.61111 0.07292 -0.6 0.0533 -0.61019 C 0.04497 -0.61435 0.03698 -0.61968 0.02882 -0.62431 C 0.01389 -0.63287 0.00244 -0.64931 -0.01336 -0.65463 C -0.05572 -0.65162 -0.09756 -0.64607 -0.13975 -0.64306 C -0.14947 -0.63935 -0.15607 -0.63634 -0.16423 -0.62894 C -0.17829 -0.60046 -0.16701 -0.61505 -0.20989 -0.6125 C -0.22274 -0.60972 -0.23576 -0.60741 -0.24843 -0.60324 C -0.2585 -0.59421 -0.27013 -0.58773 -0.27829 -0.57523 C -0.28993 -0.55741 -0.2967 -0.53611 -0.30642 -0.51667 C -0.30763 -0.51111 -0.30815 -0.50532 -0.30989 -0.50023 C -0.31163 -0.49537 -0.31562 -0.4919 -0.31684 -0.48657 C -0.31857 -0.47824 -0.3177 -0.46944 -0.31857 -0.46088 C -0.31892 -0.45833 -0.31979 -0.45602 -0.32031 -0.4537 C -0.31909 -0.44676 -0.31979 -0.43866 -0.31684 -0.43264 C -0.3151 -0.42917 -0.30885 -0.43194 -0.30815 -0.42801 C -0.30503 -0.41227 -0.30781 -0.39514 -0.30642 -0.37894 C -0.30538 -0.3669 -0.30208 -0.35532 -0.2993 -0.34375 C -0.29461 -0.325 -0.29045 -0.30394 -0.28524 -0.28565 C -0.28333 -0.27917 -0.27829 -0.2669 -0.27829 -0.26667 C -0.27777 -0.23287 -0.27482 -0.17755 -0.27482 -0.13588 " pathEditMode="relative" rAng="0" ptsTypes="fffffffffffffffffffffffffffffffA">
                                      <p:cBhvr>
                                        <p:cTn id="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8" y="-3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229 -0.0037 C 0.14202 0.00972 0.15539 -0.00625 0.16563 -0.01111 C 0.17361 -0.01875 0.18125 -0.02593 0.19011 -0.03194 C 0.20504 -0.06181 0.21441 -0.09329 0.2217 -0.12755 C 0.22414 -0.16111 0.22726 -0.19421 0.23039 -0.22801 C 0.2342 -0.26921 0.24098 -0.35162 0.24098 -0.35139 C 0.24271 -0.40787 0.24757 -0.46389 0.24983 -0.51991 C 0.24931 -0.52685 0.25052 -0.53472 0.24809 -0.54097 C 0.24653 -0.54514 0.24202 -0.54514 0.23924 -0.54792 C 0.23664 -0.55069 0.23455 -0.55417 0.23229 -0.55741 C 0.21285 -0.58634 0.19514 -0.62107 0.17257 -0.6463 C 0.16927 -0.65 0.16528 -0.65208 0.16198 -0.65556 C 0.16007 -0.65764 0.1592 -0.66157 0.15677 -0.6625 C 0.14532 -0.66644 0.1217 -0.66968 0.1217 -0.66944 C 0.09566 -0.68125 0.06823 -0.6912 0.04271 -0.7044 C 0.01841 -0.70046 0.00434 -0.70718 -0.01163 -0.68819 C -0.01979 -0.67824 -0.02743 -0.66713 -0.03437 -0.65556 C -0.04722 -0.6338 -0.03871 -0.62245 -0.05902 -0.61806 C -0.05243 -0.54792 -0.03229 -0.48079 -0.01336 -0.41482 C -0.00746 -0.39444 -0.00538 -0.38194 0.00938 -0.375 C 0.01754 -0.36435 0.02275 -0.35139 0.03039 -0.34005 C 0.04497 -0.31829 0.06354 -0.30255 0.08143 -0.28634 C 0.09341 -0.27523 0.10243 -0.26528 0.1165 -0.26065 C 0.11875 -0.25301 0.11927 -0.24468 0.1217 -0.23727 C 0.12379 -0.23125 0.1283 -0.22685 0.13039 -0.22083 C 0.13525 -0.20671 0.13785 -0.18912 0.14098 -0.17431 C 0.14479 -0.15556 0.14011 -0.17546 0.14618 -0.15069 C 0.1467 -0.14838 0.14948 -0.1456 0.14809 -0.14375 C 0.14688 -0.14236 0.14584 -0.14745 0.14445 -0.14838 C 0.13872 -0.15301 0.13924 -0.14792 0.13924 -0.15301 " pathEditMode="relative" rAng="0" ptsTypes="fffffffffffffffffffffffffffffA">
                                      <p:cBhvr>
                                        <p:cTn id="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3" y="-3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55576" y="3068960"/>
            <a:ext cx="7200800" cy="16896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Nakresli lesní zvíře, které začíná na páté (čtrnácté, dvacáté)  písmeno v abecedě.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Soutěž - zahraj si na malíře:</a:t>
            </a:r>
            <a:endParaRPr lang="cs-CZ" dirty="0"/>
          </a:p>
        </p:txBody>
      </p:sp>
      <p:pic>
        <p:nvPicPr>
          <p:cNvPr id="1026" name="Picture 2" descr="C:\Users\rej\AppData\Local\Microsoft\Windows\Temporary Internet Files\Content.IE5\GLNKIR2U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4221088"/>
            <a:ext cx="17367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897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484784"/>
            <a:ext cx="8964488" cy="537321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i="1" u="sng" dirty="0" smtClean="0"/>
              <a:t>Použitá literatura:</a:t>
            </a:r>
          </a:p>
          <a:p>
            <a:r>
              <a:rPr lang="cs-CZ" dirty="0"/>
              <a:t>HANA BURIANOVÁ, LUDMILA JÍZDNÁ, MÁRIA TARÁBKOVÁ. </a:t>
            </a:r>
            <a:r>
              <a:rPr lang="cs-CZ" i="1" dirty="0"/>
              <a:t>Český jazyk pro 2.ročník</a:t>
            </a:r>
            <a:r>
              <a:rPr lang="cs-CZ" dirty="0"/>
              <a:t>. Brno: </a:t>
            </a:r>
            <a:r>
              <a:rPr lang="cs-CZ" dirty="0" err="1"/>
              <a:t>Didaktis</a:t>
            </a:r>
            <a:r>
              <a:rPr lang="cs-CZ" dirty="0"/>
              <a:t>, 2003, ISBN 80 - 86285 - 78 - 2.</a:t>
            </a:r>
          </a:p>
          <a:p>
            <a:r>
              <a:rPr lang="cs-CZ" dirty="0"/>
              <a:t>ADÁMKOVÁ, Petra a kol. </a:t>
            </a:r>
            <a:r>
              <a:rPr lang="cs-CZ" i="1" dirty="0"/>
              <a:t>Člověk a jeho svět</a:t>
            </a:r>
            <a:r>
              <a:rPr lang="cs-CZ" dirty="0"/>
              <a:t>. Brno: </a:t>
            </a:r>
            <a:r>
              <a:rPr lang="cs-CZ" dirty="0" err="1"/>
              <a:t>Didaktis</a:t>
            </a:r>
            <a:r>
              <a:rPr lang="cs-CZ" dirty="0"/>
              <a:t>, 2007, ISBN 978-80-7358-059-9.</a:t>
            </a:r>
          </a:p>
          <a:p>
            <a:r>
              <a:rPr lang="cs-CZ" dirty="0"/>
              <a:t>MGR.ŠTIKOVÁ, Věra. </a:t>
            </a:r>
            <a:r>
              <a:rPr lang="cs-CZ" i="1" dirty="0"/>
              <a:t>Já a můj svět - prvouka pro 2. ročník - učebnice</a:t>
            </a:r>
            <a:r>
              <a:rPr lang="cs-CZ" dirty="0"/>
              <a:t>. Brno: Nová škola, s.r.o.,  ISBN 978 - 80 - 7289 - 442 - 0</a:t>
            </a:r>
            <a:r>
              <a:rPr lang="cs-CZ" dirty="0" smtClean="0"/>
              <a:t>.</a:t>
            </a:r>
            <a:endParaRPr lang="cs-CZ" dirty="0"/>
          </a:p>
          <a:p>
            <a:pPr marL="0" lvl="0" indent="0">
              <a:buClr>
                <a:srgbClr val="31B6FD"/>
              </a:buClr>
              <a:buNone/>
            </a:pPr>
            <a:r>
              <a:rPr lang="cs-CZ" i="1" u="sng" dirty="0" smtClean="0">
                <a:solidFill>
                  <a:srgbClr val="073E87"/>
                </a:solidFill>
              </a:rPr>
              <a:t>Použité obrázky:</a:t>
            </a:r>
          </a:p>
          <a:p>
            <a:pPr lvl="0">
              <a:buClr>
                <a:srgbClr val="31B6FD"/>
              </a:buClr>
              <a:buNone/>
            </a:pPr>
            <a:r>
              <a:rPr lang="cs-CZ" dirty="0" smtClean="0">
                <a:solidFill>
                  <a:srgbClr val="073E87"/>
                </a:solidFill>
              </a:rPr>
              <a:t> 01: </a:t>
            </a:r>
            <a:r>
              <a:rPr lang="cs-CZ" dirty="0" smtClean="0"/>
              <a:t>TRAROTH.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20.10.2013]. Dostupný na WWW: </a:t>
            </a:r>
            <a:r>
              <a:rPr lang="cs-CZ" dirty="0" smtClean="0">
                <a:hlinkClick r:id="rId2"/>
              </a:rPr>
              <a:t>http://cs.wikipedia.org/wiki/Soubor:Silz_cerf22.jpg</a:t>
            </a:r>
            <a:endParaRPr lang="cs-CZ" dirty="0" smtClean="0"/>
          </a:p>
          <a:p>
            <a:pPr lvl="0">
              <a:buClr>
                <a:srgbClr val="31B6FD"/>
              </a:buClr>
              <a:buNone/>
            </a:pPr>
            <a:r>
              <a:rPr lang="cs-CZ" i="1" dirty="0" smtClean="0">
                <a:solidFill>
                  <a:srgbClr val="073E87"/>
                </a:solidFill>
              </a:rPr>
              <a:t>02: </a:t>
            </a:r>
            <a:r>
              <a:rPr lang="cs-CZ" dirty="0" smtClean="0"/>
              <a:t>SNOWYOWLS.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20.10.2013]. Dostupný na WWW: </a:t>
            </a:r>
            <a:r>
              <a:rPr lang="cs-CZ" dirty="0" smtClean="0">
                <a:hlinkClick r:id="rId3"/>
              </a:rPr>
              <a:t>http://cs.wikipedia.org/wiki/Soubor:Bjchwzh.jpg</a:t>
            </a:r>
            <a:endParaRPr lang="cs-CZ" dirty="0" smtClean="0"/>
          </a:p>
          <a:p>
            <a:pPr lvl="0">
              <a:buClr>
                <a:srgbClr val="31B6FD"/>
              </a:buClr>
              <a:buNone/>
            </a:pPr>
            <a:r>
              <a:rPr lang="cs-CZ" dirty="0" smtClean="0">
                <a:solidFill>
                  <a:srgbClr val="073E87"/>
                </a:solidFill>
              </a:rPr>
              <a:t>03:</a:t>
            </a:r>
            <a:r>
              <a:rPr lang="cs-CZ" i="1" u="sng" dirty="0" smtClean="0">
                <a:solidFill>
                  <a:srgbClr val="073E87"/>
                </a:solidFill>
              </a:rPr>
              <a:t> </a:t>
            </a:r>
            <a:r>
              <a:rPr lang="cs-CZ" dirty="0" smtClean="0"/>
              <a:t>FMICKAN.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20.10.2013]. Dostupný na WWW: </a:t>
            </a:r>
            <a:r>
              <a:rPr lang="cs-CZ" dirty="0" smtClean="0">
                <a:hlinkClick r:id="rId4"/>
              </a:rPr>
              <a:t>http://cs.wikipedia.org/wiki/Soubor:Feldhase.jpg</a:t>
            </a:r>
            <a:endParaRPr lang="cs-CZ" dirty="0" smtClean="0"/>
          </a:p>
          <a:p>
            <a:pPr lvl="0">
              <a:buClr>
                <a:srgbClr val="31B6FD"/>
              </a:buClr>
              <a:buNone/>
            </a:pPr>
            <a:r>
              <a:rPr lang="cs-CZ" dirty="0" smtClean="0">
                <a:solidFill>
                  <a:srgbClr val="073E87"/>
                </a:solidFill>
              </a:rPr>
              <a:t>04: </a:t>
            </a:r>
            <a:r>
              <a:rPr lang="cs-CZ" dirty="0" smtClean="0"/>
              <a:t>MIRACETI.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20.10.2013]. Dostupný na WWW: </a:t>
            </a:r>
            <a:r>
              <a:rPr lang="cs-CZ" dirty="0" smtClean="0">
                <a:hlinkClick r:id="rId5"/>
              </a:rPr>
              <a:t>http://cs.wikipedia.org/wiki/Soubor:Sciurus_vulgaris_Suomi-e.jpg</a:t>
            </a:r>
            <a:endParaRPr lang="cs-CZ" dirty="0" smtClean="0"/>
          </a:p>
          <a:p>
            <a:pPr lvl="0">
              <a:buClr>
                <a:srgbClr val="31B6FD"/>
              </a:buClr>
              <a:buNone/>
            </a:pPr>
            <a:r>
              <a:rPr lang="cs-CZ" dirty="0" smtClean="0">
                <a:solidFill>
                  <a:srgbClr val="073E87"/>
                </a:solidFill>
              </a:rPr>
              <a:t>05: </a:t>
            </a:r>
            <a:r>
              <a:rPr lang="cs-CZ" dirty="0" smtClean="0"/>
              <a:t>V. BERN.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20.10.2013]. Dostupný na WWW: </a:t>
            </a:r>
            <a:r>
              <a:rPr lang="cs-CZ" dirty="0" smtClean="0">
                <a:hlinkClick r:id="rId6"/>
              </a:rPr>
              <a:t>http://cs.wikipedia.org/wiki/Soubor:Vulpes_vulpes_standing_in_snow.jpg</a:t>
            </a:r>
            <a:endParaRPr lang="cs-CZ" dirty="0" smtClean="0"/>
          </a:p>
          <a:p>
            <a:pPr lvl="0">
              <a:buClr>
                <a:srgbClr val="31B6FD"/>
              </a:buClr>
              <a:buNone/>
            </a:pPr>
            <a:r>
              <a:rPr lang="cs-CZ" dirty="0" smtClean="0">
                <a:solidFill>
                  <a:srgbClr val="073E87"/>
                </a:solidFill>
              </a:rPr>
              <a:t>06:</a:t>
            </a:r>
            <a:r>
              <a:rPr lang="cs-CZ" i="1" u="sng" dirty="0" smtClean="0">
                <a:solidFill>
                  <a:srgbClr val="073E87"/>
                </a:solidFill>
              </a:rPr>
              <a:t> </a:t>
            </a:r>
            <a:r>
              <a:rPr lang="it-IT" dirty="0" smtClean="0"/>
              <a:t>DAVE MENKE. </a:t>
            </a:r>
            <a:r>
              <a:rPr lang="it-IT" i="1" dirty="0" smtClean="0"/>
              <a:t>Wikipedia.cz</a:t>
            </a:r>
            <a:r>
              <a:rPr lang="it-IT" dirty="0" smtClean="0"/>
              <a:t> [online]. [cit. 20.10.2013]. Dostupný na WWW: </a:t>
            </a:r>
            <a:r>
              <a:rPr lang="it-IT" dirty="0" smtClean="0">
                <a:hlinkClick r:id="rId7"/>
              </a:rPr>
              <a:t>http://cs.wikipedia.org/wiki/Soubor:Sphyrapicus_ruber1.jpg</a:t>
            </a:r>
            <a:endParaRPr lang="cs-CZ" dirty="0" smtClean="0"/>
          </a:p>
          <a:p>
            <a:pPr marL="0" lvl="0" indent="0">
              <a:buClr>
                <a:srgbClr val="31B6FD"/>
              </a:buClr>
              <a:buNone/>
            </a:pPr>
            <a:r>
              <a:rPr lang="cs-CZ" i="1" u="sng" dirty="0" smtClean="0">
                <a:solidFill>
                  <a:srgbClr val="073E87"/>
                </a:solidFill>
              </a:rPr>
              <a:t>Jiné zdroje:</a:t>
            </a:r>
          </a:p>
          <a:p>
            <a:pPr lvl="0">
              <a:buClr>
                <a:srgbClr val="31B6FD"/>
              </a:buClr>
              <a:buNone/>
            </a:pPr>
            <a:r>
              <a:rPr lang="cs-CZ" i="1" dirty="0" smtClean="0">
                <a:solidFill>
                  <a:srgbClr val="073E87"/>
                </a:solidFill>
              </a:rPr>
              <a:t>    Galerie www.</a:t>
            </a:r>
            <a:r>
              <a:rPr lang="cs-CZ" i="1" dirty="0" err="1" smtClean="0">
                <a:solidFill>
                  <a:srgbClr val="073E87"/>
                </a:solidFill>
              </a:rPr>
              <a:t>microsoft.office.com</a:t>
            </a:r>
            <a:endParaRPr lang="cs-CZ" i="1" dirty="0" smtClean="0">
              <a:solidFill>
                <a:srgbClr val="073E87"/>
              </a:solidFill>
            </a:endParaRPr>
          </a:p>
          <a:p>
            <a:pPr lvl="0">
              <a:buClr>
                <a:srgbClr val="31B6FD"/>
              </a:buClr>
              <a:buNone/>
            </a:pPr>
            <a:endParaRPr lang="cs-CZ" dirty="0" smtClean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1751</TotalTime>
  <Words>560</Words>
  <Application>Microsoft Office PowerPoint</Application>
  <PresentationFormat>Předvádění na obrazovce (4:3)</PresentationFormat>
  <Paragraphs>196</Paragraphs>
  <Slides>17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Vlnění</vt:lpstr>
      <vt:lpstr>Základní škola a Mateřská škola Bílá Třemešná, okres Trutnov</vt:lpstr>
      <vt:lpstr>Anotace</vt:lpstr>
      <vt:lpstr>Význam lesa</vt:lpstr>
      <vt:lpstr>Význam lesa</vt:lpstr>
      <vt:lpstr>Význam lesa - seřaď podle abecedy:</vt:lpstr>
      <vt:lpstr>Druhy lesa</vt:lpstr>
      <vt:lpstr>Druhy lesa</vt:lpstr>
      <vt:lpstr>Seřaď názvy stromů podle abecedy. Která slova do sloupečků nepatří? </vt:lpstr>
      <vt:lpstr>Zvířata v lese</vt:lpstr>
      <vt:lpstr>Zvířata v lese</vt:lpstr>
      <vt:lpstr>Zvířata v lese</vt:lpstr>
      <vt:lpstr>Zvířata v lese</vt:lpstr>
      <vt:lpstr>Seřaď názvy zvířat podle abecedy</vt:lpstr>
      <vt:lpstr>Doplň názvy zvířat podle abecedy:</vt:lpstr>
      <vt:lpstr>Zopakuj abecedu a doplň písmena</vt:lpstr>
      <vt:lpstr>Soutěž - zahraj si na malíře: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Dana Rejlová</cp:lastModifiedBy>
  <cp:revision>137</cp:revision>
  <dcterms:created xsi:type="dcterms:W3CDTF">2013-05-10T12:01:16Z</dcterms:created>
  <dcterms:modified xsi:type="dcterms:W3CDTF">2013-11-05T19:28:07Z</dcterms:modified>
</cp:coreProperties>
</file>