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20"/>
  </p:notesMasterIdLst>
  <p:sldIdLst>
    <p:sldId id="275" r:id="rId2"/>
    <p:sldId id="262" r:id="rId3"/>
    <p:sldId id="276" r:id="rId4"/>
    <p:sldId id="261" r:id="rId5"/>
    <p:sldId id="263" r:id="rId6"/>
    <p:sldId id="266" r:id="rId7"/>
    <p:sldId id="264" r:id="rId8"/>
    <p:sldId id="265" r:id="rId9"/>
    <p:sldId id="267" r:id="rId10"/>
    <p:sldId id="268" r:id="rId11"/>
    <p:sldId id="269" r:id="rId12"/>
    <p:sldId id="270" r:id="rId13"/>
    <p:sldId id="272" r:id="rId14"/>
    <p:sldId id="271" r:id="rId15"/>
    <p:sldId id="273" r:id="rId16"/>
    <p:sldId id="278" r:id="rId17"/>
    <p:sldId id="274" r:id="rId18"/>
    <p:sldId id="260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8D4D"/>
    <a:srgbClr val="6B881A"/>
    <a:srgbClr val="2B95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8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Neživá příroda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VY_32_INOVACE_NEZIVA_PRIRODA_A_ZIVOT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Miluše </a:t>
          </a:r>
          <a:r>
            <a:rPr lang="cs-CZ" sz="2000" b="1" dirty="0" err="1" smtClean="0"/>
            <a:t>Senetová</a:t>
          </a:r>
          <a:endParaRPr lang="cs-CZ" sz="2000" b="1" dirty="0" smtClean="0"/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září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0105D621-2EFB-4ECC-A929-CE8D570FA396}" type="presOf" srcId="{A6F0E638-0CDE-4E1F-BB57-10C18463C623}" destId="{7DCEBD2C-792F-484E-9C96-926E03F540ED}" srcOrd="0" destOrd="1" presId="urn:microsoft.com/office/officeart/2008/layout/VerticalCurvedList"/>
    <dgm:cxn modelId="{2A261F25-DFC7-4F0A-9E99-781F5BECF757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BCAA4295-A41D-46DE-83D5-1ED77262148C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7B2AE3D3-BF56-4204-AE41-41441545DE88}" type="presOf" srcId="{F3C4A836-23AC-4E41-B6D6-51221E7E6743}" destId="{EF104B90-7E69-4918-A202-E6F91FC6E413}" srcOrd="0" destOrd="0" presId="urn:microsoft.com/office/officeart/2008/layout/VerticalCurvedList"/>
    <dgm:cxn modelId="{EFB96941-3EAF-480F-8506-CFF61CFA7680}" type="presOf" srcId="{BA9EE107-A5FB-41C4-9EF1-1CC153B68B3F}" destId="{9C0CD981-713F-47B3-AE2F-2963F2684A6F}" srcOrd="0" destOrd="0" presId="urn:microsoft.com/office/officeart/2008/layout/VerticalCurvedList"/>
    <dgm:cxn modelId="{528DEE72-7D48-4688-9035-E6B6B3C1A092}" type="presOf" srcId="{A83A7CFB-B411-4357-9641-4A8443F73655}" destId="{F036299F-AF4D-4DAF-ABF5-87E8CC3FEF1B}" srcOrd="0" destOrd="0" presId="urn:microsoft.com/office/officeart/2008/layout/VerticalCurvedList"/>
    <dgm:cxn modelId="{42D05A1D-9406-4CD9-B9E7-881FC1D3896D}" type="presOf" srcId="{3061F91D-8548-4FCB-A021-DD835A272F0F}" destId="{88F378EC-C3F8-47CD-AEFF-49BA634320FB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994D045E-A29E-4A65-A990-B869E15C195E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5A9DB16C-5974-45E7-BD6B-4060FFD70231}" type="presParOf" srcId="{9C0CD981-713F-47B3-AE2F-2963F2684A6F}" destId="{96773A7D-3367-4F53-A2D2-EA5770AFFDB3}" srcOrd="0" destOrd="0" presId="urn:microsoft.com/office/officeart/2008/layout/VerticalCurvedList"/>
    <dgm:cxn modelId="{DB6F6EAC-8567-4312-A19A-56AAB536800F}" type="presParOf" srcId="{96773A7D-3367-4F53-A2D2-EA5770AFFDB3}" destId="{F31B7103-6E88-4DB9-9888-CB9E0B3FEEF8}" srcOrd="0" destOrd="0" presId="urn:microsoft.com/office/officeart/2008/layout/VerticalCurvedList"/>
    <dgm:cxn modelId="{7921922A-D67F-4B55-9331-33B408195F60}" type="presParOf" srcId="{F31B7103-6E88-4DB9-9888-CB9E0B3FEEF8}" destId="{F7A92DE4-3445-4B9B-AF3D-F2DA6F69C25D}" srcOrd="0" destOrd="0" presId="urn:microsoft.com/office/officeart/2008/layout/VerticalCurvedList"/>
    <dgm:cxn modelId="{207FC91E-69B6-4960-9417-BA45217A5CA2}" type="presParOf" srcId="{F31B7103-6E88-4DB9-9888-CB9E0B3FEEF8}" destId="{EF104B90-7E69-4918-A202-E6F91FC6E413}" srcOrd="1" destOrd="0" presId="urn:microsoft.com/office/officeart/2008/layout/VerticalCurvedList"/>
    <dgm:cxn modelId="{0EF44E2F-30B3-4EEB-8449-62CCDF11E44D}" type="presParOf" srcId="{F31B7103-6E88-4DB9-9888-CB9E0B3FEEF8}" destId="{F5A5022A-2B1C-4F3B-B289-BC099E9CE92F}" srcOrd="2" destOrd="0" presId="urn:microsoft.com/office/officeart/2008/layout/VerticalCurvedList"/>
    <dgm:cxn modelId="{3E9BB5B0-C910-4B16-B5A2-A4D7BAF8F76C}" type="presParOf" srcId="{F31B7103-6E88-4DB9-9888-CB9E0B3FEEF8}" destId="{F16BA6F4-95DE-4E28-BF94-6459A70C4A6D}" srcOrd="3" destOrd="0" presId="urn:microsoft.com/office/officeart/2008/layout/VerticalCurvedList"/>
    <dgm:cxn modelId="{69268A90-3CBB-4C02-BDDD-F3DAB3F49500}" type="presParOf" srcId="{96773A7D-3367-4F53-A2D2-EA5770AFFDB3}" destId="{F036299F-AF4D-4DAF-ABF5-87E8CC3FEF1B}" srcOrd="1" destOrd="0" presId="urn:microsoft.com/office/officeart/2008/layout/VerticalCurvedList"/>
    <dgm:cxn modelId="{A819D63B-D8E8-445A-AD93-F09DD4BC15B7}" type="presParOf" srcId="{96773A7D-3367-4F53-A2D2-EA5770AFFDB3}" destId="{40B95986-31F6-48A6-A8D8-D04AC3BEDA92}" srcOrd="2" destOrd="0" presId="urn:microsoft.com/office/officeart/2008/layout/VerticalCurvedList"/>
    <dgm:cxn modelId="{4B701873-BDF2-4C07-AA92-36580099B2E9}" type="presParOf" srcId="{40B95986-31F6-48A6-A8D8-D04AC3BEDA92}" destId="{112F553D-60C2-4CC4-948D-0369F51C4DB0}" srcOrd="0" destOrd="0" presId="urn:microsoft.com/office/officeart/2008/layout/VerticalCurvedList"/>
    <dgm:cxn modelId="{CC1E3CE3-607F-47D7-914B-8A01DFFF4A5D}" type="presParOf" srcId="{96773A7D-3367-4F53-A2D2-EA5770AFFDB3}" destId="{A1781B13-DE10-4169-ABDE-0384026A6B34}" srcOrd="3" destOrd="0" presId="urn:microsoft.com/office/officeart/2008/layout/VerticalCurvedList"/>
    <dgm:cxn modelId="{DA9DBAD9-7D1E-4CEC-8D7E-DE1FC1F850B3}" type="presParOf" srcId="{96773A7D-3367-4F53-A2D2-EA5770AFFDB3}" destId="{65CD74A9-3E7B-49D7-95DD-EB8B72D6CA84}" srcOrd="4" destOrd="0" presId="urn:microsoft.com/office/officeart/2008/layout/VerticalCurvedList"/>
    <dgm:cxn modelId="{9BC44779-7CD8-4DC5-9686-48F23DCE9236}" type="presParOf" srcId="{65CD74A9-3E7B-49D7-95DD-EB8B72D6CA84}" destId="{2741B69B-255D-4143-BECE-5BD9035A4FC6}" srcOrd="0" destOrd="0" presId="urn:microsoft.com/office/officeart/2008/layout/VerticalCurvedList"/>
    <dgm:cxn modelId="{3EBD2C27-2D62-4EEF-8424-3A12990F9963}" type="presParOf" srcId="{96773A7D-3367-4F53-A2D2-EA5770AFFDB3}" destId="{7DCEBD2C-792F-484E-9C96-926E03F540ED}" srcOrd="5" destOrd="0" presId="urn:microsoft.com/office/officeart/2008/layout/VerticalCurvedList"/>
    <dgm:cxn modelId="{E63E8F3A-4CE3-497A-A72D-35A334333D14}" type="presParOf" srcId="{96773A7D-3367-4F53-A2D2-EA5770AFFDB3}" destId="{8E391AE5-35EA-4A7F-ACFF-6E662A0BD046}" srcOrd="6" destOrd="0" presId="urn:microsoft.com/office/officeart/2008/layout/VerticalCurvedList"/>
    <dgm:cxn modelId="{EDB7312E-FC4A-4F76-9348-0A0589E765CE}" type="presParOf" srcId="{8E391AE5-35EA-4A7F-ACFF-6E662A0BD046}" destId="{EB133F34-59A3-4639-B813-3EF5396EC28B}" srcOrd="0" destOrd="0" presId="urn:microsoft.com/office/officeart/2008/layout/VerticalCurvedList"/>
    <dgm:cxn modelId="{2061FCD2-2254-4A07-A311-4F581DC63A85}" type="presParOf" srcId="{96773A7D-3367-4F53-A2D2-EA5770AFFDB3}" destId="{88F378EC-C3F8-47CD-AEFF-49BA634320FB}" srcOrd="7" destOrd="0" presId="urn:microsoft.com/office/officeart/2008/layout/VerticalCurvedList"/>
    <dgm:cxn modelId="{567464CF-968A-4BC5-8F0F-FA78C82BF03A}" type="presParOf" srcId="{96773A7D-3367-4F53-A2D2-EA5770AFFDB3}" destId="{0C1D6B2A-9239-4220-B9D4-EF24FF044C0E}" srcOrd="8" destOrd="0" presId="urn:microsoft.com/office/officeart/2008/layout/VerticalCurvedList"/>
    <dgm:cxn modelId="{48648255-EB4E-4BE4-BB07-11B63BFCE36D}" type="presParOf" srcId="{0C1D6B2A-9239-4220-B9D4-EF24FF044C0E}" destId="{A6FEC19F-0F90-4EC7-BB21-E0ADFEFFA617}" srcOrd="0" destOrd="0" presId="urn:microsoft.com/office/officeart/2008/layout/VerticalCurvedList"/>
    <dgm:cxn modelId="{0A0C3D7A-9E4B-45E4-A29E-7C912B062E9C}" type="presParOf" srcId="{96773A7D-3367-4F53-A2D2-EA5770AFFDB3}" destId="{CAE44C5F-81A1-4D30-8D3F-2E663ECAC700}" srcOrd="9" destOrd="0" presId="urn:microsoft.com/office/officeart/2008/layout/VerticalCurvedList"/>
    <dgm:cxn modelId="{6836934E-596E-4413-B662-95661BC2D27F}" type="presParOf" srcId="{96773A7D-3367-4F53-A2D2-EA5770AFFDB3}" destId="{053E2699-E7D5-4B6C-A824-2ED732C32228}" srcOrd="10" destOrd="0" presId="urn:microsoft.com/office/officeart/2008/layout/VerticalCurvedList"/>
    <dgm:cxn modelId="{655E25A7-306E-47BD-A1EB-99DF94F006D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Miluše </a:t>
          </a:r>
          <a:r>
            <a:rPr lang="cs-CZ" sz="2000" b="1" kern="1200" dirty="0" err="1" smtClean="0"/>
            <a:t>Senetová</a:t>
          </a:r>
          <a:endParaRPr lang="cs-CZ" sz="2000" b="1" kern="1200" dirty="0" smtClean="0"/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září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Neživá příroda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VY_32_INOVACE_NEZIVA_PRIRODA_A_ZIVOT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EC0E9-EDB4-4849-B798-E91ADE36F6A8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54611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EC0E9-EDB4-4849-B798-E91ADE36F6A8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00520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5.11.2013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5.11.2013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5.11.2013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tmp"/><Relationship Id="rId5" Type="http://schemas.openxmlformats.org/officeDocument/2006/relationships/image" Target="../media/image9.png"/><Relationship Id="rId4" Type="http://schemas.openxmlformats.org/officeDocument/2006/relationships/image" Target="../media/image8.tm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615507603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34059368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Materiál slouží k vysvětlení některých pojmů neživé přírody (vzduch – kyslík, světlo a teplo, voda a živiny) a jejich vlivu na živé organismy. </a:t>
            </a:r>
          </a:p>
          <a:p>
            <a:r>
              <a:rPr lang="cs-CZ" dirty="0" smtClean="0"/>
              <a:t>Je určen pro žáky 5. ročníku, kteří už se s pojmy „živá“ a „neživá“ příroda seznámili ve 4. ročníku</a:t>
            </a:r>
          </a:p>
          <a:p>
            <a:r>
              <a:rPr lang="cs-CZ" dirty="0" smtClean="0"/>
              <a:t>Časová dotace – 25 minut</a:t>
            </a:r>
          </a:p>
          <a:p>
            <a:r>
              <a:rPr lang="cs-CZ" dirty="0" smtClean="0"/>
              <a:t>V materiálu je použita doplňovačka s řešením; pochopení tématu si žáci ověří v závěrečných kvízech(snímek 15, kde hledají vždy tři pojmy logicky spolu související , na snímku 16 se postupným odkrýváním slov souvisejícím s pojmem fotosyntéza objeví obrázek vzduchových bublin) a </a:t>
            </a:r>
            <a:r>
              <a:rPr lang="cs-CZ" dirty="0" err="1" smtClean="0"/>
              <a:t>minitestu</a:t>
            </a:r>
            <a:r>
              <a:rPr lang="cs-CZ" dirty="0" smtClean="0"/>
              <a:t>.</a:t>
            </a:r>
          </a:p>
          <a:p>
            <a:r>
              <a:rPr lang="cs-CZ" dirty="0" smtClean="0"/>
              <a:t>Materiál obsahuje 18 stran a je určen k interaktivní výuce.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323528" y="2780928"/>
            <a:ext cx="8229600" cy="1252728"/>
          </a:xfrm>
        </p:spPr>
        <p:txBody>
          <a:bodyPr/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</a:rPr>
              <a:t>Neživá příroda a život</a:t>
            </a:r>
            <a:endParaRPr lang="cs-CZ" sz="4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73329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2788819"/>
              </p:ext>
            </p:extLst>
          </p:nvPr>
        </p:nvGraphicFramePr>
        <p:xfrm>
          <a:off x="2195738" y="2427288"/>
          <a:ext cx="5040560" cy="36660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4056"/>
                <a:gridCol w="504056"/>
                <a:gridCol w="504056"/>
                <a:gridCol w="504056"/>
                <a:gridCol w="504056"/>
                <a:gridCol w="504056"/>
                <a:gridCol w="504056"/>
                <a:gridCol w="504056"/>
                <a:gridCol w="504056"/>
                <a:gridCol w="504056"/>
              </a:tblGrid>
              <a:tr h="458251">
                <a:tc gridSpan="5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R</a:t>
                      </a:r>
                      <a:endParaRPr lang="cs-CZ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</a:tr>
              <a:tr h="458251"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458251">
                <a:tc rowSpan="3" gridSpan="5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rowSpan="3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3"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rowSpan="3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58251">
                <a:tc gridSpan="5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58251">
                <a:tc gridSpan="5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5825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58251">
                <a:tc rowSpan="2" gridSpan="5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58251">
                <a:tc gridSpan="5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36213"/>
          </a:xfrm>
        </p:spPr>
        <p:txBody>
          <a:bodyPr>
            <a:normAutofit fontScale="90000"/>
          </a:bodyPr>
          <a:lstStyle/>
          <a:p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sz="2700" dirty="0"/>
              <a:t>B</a:t>
            </a:r>
            <a:r>
              <a:rPr lang="cs-CZ" sz="2700" dirty="0" smtClean="0"/>
              <a:t>ez neživé přírody nemohou živé organismy existovat.</a:t>
            </a:r>
            <a:br>
              <a:rPr lang="cs-CZ" sz="27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92352" y="2884294"/>
            <a:ext cx="2439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H                U        B       Y 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339752" y="4756502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Ž       I         V       O       Č                 CH     O        V      É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746975" y="2564903"/>
            <a:ext cx="461665" cy="38472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endParaRPr lang="cs-CZ" sz="2200" dirty="0" smtClean="0"/>
          </a:p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O</a:t>
            </a:r>
          </a:p>
          <a:p>
            <a:endParaRPr lang="cs-CZ" dirty="0" smtClean="0"/>
          </a:p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 S</a:t>
            </a:r>
            <a:endParaRPr lang="cs-CZ" sz="14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1400" b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 T</a:t>
            </a:r>
            <a:endParaRPr lang="cs-CZ" sz="9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9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</a:p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 L</a:t>
            </a:r>
            <a:endParaRPr lang="cs-CZ" sz="10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1000" b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 I</a:t>
            </a:r>
            <a:endParaRPr lang="cs-CZ" sz="9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9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</a:p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 N</a:t>
            </a:r>
            <a:endParaRPr lang="cs-CZ" sz="10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10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</a:p>
          <a:p>
            <a:r>
              <a:rPr lang="cs-CZ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Y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2073622"/>
            <a:ext cx="38884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Doplň 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souhrnným názvem části 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živé přírody:</a:t>
            </a:r>
            <a:br>
              <a:rPr lang="cs-CZ" sz="24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1. Byliny a dřeviny</a:t>
            </a:r>
            <a:br>
              <a:rPr lang="cs-CZ" sz="24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2. Živé 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organismy 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  neobsahující 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zelené 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     barvivo</a:t>
            </a:r>
          </a:p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3. Bezobratlí 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a obratlovci</a:t>
            </a:r>
            <a:br>
              <a:rPr lang="cs-CZ" sz="2400" dirty="0">
                <a:solidFill>
                  <a:schemeClr val="bg2">
                    <a:lumMod val="50000"/>
                  </a:schemeClr>
                </a:solidFill>
              </a:rPr>
            </a:br>
            <a:endParaRPr lang="cs-CZ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773440" y="1899315"/>
            <a:ext cx="3690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1.</a:t>
            </a:r>
            <a:endParaRPr lang="cs-CZ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35674" y="2884293"/>
            <a:ext cx="404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2.</a:t>
            </a:r>
            <a:endParaRPr lang="cs-CZ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714264" y="4664169"/>
            <a:ext cx="4106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3.</a:t>
            </a:r>
            <a:endParaRPr lang="cs-CZ" sz="24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13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93854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Neživá příroda poskytuje živým organismům: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331640" y="3068960"/>
            <a:ext cx="407996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bg2">
                    <a:lumMod val="50000"/>
                  </a:schemeClr>
                </a:solidFill>
              </a:rPr>
              <a:t>kyslík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bg2">
                    <a:lumMod val="50000"/>
                  </a:schemeClr>
                </a:solidFill>
              </a:rPr>
              <a:t>světlo a teplo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bg2">
                    <a:lumMod val="50000"/>
                  </a:schemeClr>
                </a:solidFill>
              </a:rPr>
              <a:t>vodu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bg2">
                    <a:lumMod val="50000"/>
                  </a:schemeClr>
                </a:solidFill>
              </a:rPr>
              <a:t>půdu jako zdroj živin</a:t>
            </a:r>
            <a:endParaRPr lang="cs-CZ" sz="32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0906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Kyslík</a:t>
            </a:r>
            <a:endParaRPr lang="cs-CZ" sz="36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83568" y="2924944"/>
            <a:ext cx="806489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Je obsažený ve vzduchu.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683568" y="4113076"/>
            <a:ext cx="806489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Ž</a:t>
            </a:r>
            <a:r>
              <a:rPr lang="cs-CZ" sz="2400" dirty="0" smtClean="0"/>
              <a:t>ivé organismy ho potřebují k dýchání.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683568" y="5301208"/>
            <a:ext cx="806489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Zelené rostliny ho dokáží vyrobit při tzv. FOTOSYNTÉZE.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397250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447893" y="1480428"/>
            <a:ext cx="51139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2">
                    <a:lumMod val="50000"/>
                  </a:schemeClr>
                </a:solidFill>
              </a:rPr>
              <a:t>Fotosyntéza – tvorba kyslíku</a:t>
            </a:r>
            <a:endParaRPr lang="cs-CZ"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Obrázek 4" descr="Výřez obrazovky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785"/>
          <a:stretch/>
        </p:blipFill>
        <p:spPr>
          <a:xfrm>
            <a:off x="3447893" y="3429000"/>
            <a:ext cx="2248214" cy="2939226"/>
          </a:xfrm>
          <a:prstGeom prst="rect">
            <a:avLst/>
          </a:prstGeom>
        </p:spPr>
      </p:pic>
      <p:pic>
        <p:nvPicPr>
          <p:cNvPr id="6" name="Obrázek 5" descr="Výřez obrazovky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772816"/>
            <a:ext cx="981212" cy="1038370"/>
          </a:xfrm>
          <a:prstGeom prst="rect">
            <a:avLst/>
          </a:prstGeom>
        </p:spPr>
      </p:pic>
      <p:cxnSp>
        <p:nvCxnSpPr>
          <p:cNvPr id="8" name="Přímá spojnice se šipkou 7"/>
          <p:cNvCxnSpPr/>
          <p:nvPr/>
        </p:nvCxnSpPr>
        <p:spPr>
          <a:xfrm>
            <a:off x="2723065" y="2296162"/>
            <a:ext cx="724828" cy="3407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483768" y="2636912"/>
            <a:ext cx="2304256" cy="31683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2069055" y="2764214"/>
            <a:ext cx="1566841" cy="28250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2190090" y="2718193"/>
            <a:ext cx="1949862" cy="287104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553308" y="2492896"/>
            <a:ext cx="1154596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819138" y="2730115"/>
            <a:ext cx="21066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s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luneční záření</a:t>
            </a:r>
            <a:endParaRPr lang="cs-CZ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084167" y="4010016"/>
            <a:ext cx="936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kyslík</a:t>
            </a:r>
            <a:endParaRPr lang="cs-CZ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37777" y="5249216"/>
            <a:ext cx="17459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o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xid uhličitý</a:t>
            </a:r>
            <a:endParaRPr lang="cs-CZ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28" name="Přímá spojnice se šipkou 27"/>
          <p:cNvCxnSpPr/>
          <p:nvPr/>
        </p:nvCxnSpPr>
        <p:spPr>
          <a:xfrm flipV="1">
            <a:off x="5286962" y="4377145"/>
            <a:ext cx="576064" cy="12120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V="1">
            <a:off x="5286962" y="4377145"/>
            <a:ext cx="885982" cy="12553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 flipV="1">
            <a:off x="5364088" y="4741912"/>
            <a:ext cx="1008112" cy="8905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>
            <a:off x="2110278" y="5805264"/>
            <a:ext cx="1525618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>
            <a:off x="2553308" y="5480048"/>
            <a:ext cx="1082588" cy="4332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/>
          <p:nvPr/>
        </p:nvCxnSpPr>
        <p:spPr>
          <a:xfrm flipV="1">
            <a:off x="2190090" y="6093296"/>
            <a:ext cx="1517814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ovéPole 45"/>
          <p:cNvSpPr txBox="1"/>
          <p:nvPr/>
        </p:nvSpPr>
        <p:spPr>
          <a:xfrm>
            <a:off x="5286962" y="5998893"/>
            <a:ext cx="20697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z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elené barvivo</a:t>
            </a:r>
            <a:endParaRPr lang="cs-CZ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991215" y="5451611"/>
            <a:ext cx="7649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cukr</a:t>
            </a:r>
            <a:endParaRPr lang="cs-CZ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786686" y="6402485"/>
            <a:ext cx="5774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obr.1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4779172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46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95536" y="2636912"/>
            <a:ext cx="849694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Světlo  a teplo</a:t>
            </a:r>
            <a:endParaRPr lang="cs-CZ" sz="3600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619672" y="2924944"/>
            <a:ext cx="53206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zdrojem světla a tepla na zemi je Slunce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95536" y="3861048"/>
            <a:ext cx="849694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m</a:t>
            </a:r>
            <a:r>
              <a:rPr lang="cs-CZ" sz="2400" dirty="0" smtClean="0"/>
              <a:t>ísta s příliš vysokou, nebo naopak nízkou teplotou na Zemi jsou málo vhodná  pro  jakýkoliv život</a:t>
            </a:r>
            <a:endParaRPr lang="cs-CZ" sz="2400" dirty="0"/>
          </a:p>
        </p:txBody>
      </p:sp>
      <p:pic>
        <p:nvPicPr>
          <p:cNvPr id="9" name="Obrázek 8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983612"/>
            <a:ext cx="2669985" cy="1745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ázek 9" descr="Výř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5013176"/>
            <a:ext cx="3848637" cy="1686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ovéPole 6"/>
          <p:cNvSpPr txBox="1"/>
          <p:nvPr/>
        </p:nvSpPr>
        <p:spPr>
          <a:xfrm>
            <a:off x="4066606" y="6544996"/>
            <a:ext cx="5774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obr.2</a:t>
            </a:r>
            <a:endParaRPr lang="cs-CZ" sz="1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312607" y="6550223"/>
            <a:ext cx="5806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obr.3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2760238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1"/>
      <p:bldP spid="11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Voda</a:t>
            </a:r>
            <a:endParaRPr lang="cs-CZ" sz="36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9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83568" y="2924944"/>
            <a:ext cx="806489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Rostliny ji přijímají kořeny, živočichové ji pijí a přijímají v potravě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683568" y="4113076"/>
            <a:ext cx="806489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Je životním prostředím mnohých rostlinných i živočišných druhů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683568" y="5301208"/>
            <a:ext cx="806489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Lidé využívají pitnou i užitkovou vodu.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261584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10</a:t>
            </a:fld>
            <a:endParaRPr lang="cs-CZ"/>
          </a:p>
        </p:txBody>
      </p:sp>
      <p:pic>
        <p:nvPicPr>
          <p:cNvPr id="3" name="Obrázek 2" descr="Výřez obrazovky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84784"/>
            <a:ext cx="3783094" cy="1784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148027"/>
            <a:ext cx="2520280" cy="19474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0133" y="1484784"/>
            <a:ext cx="2824275" cy="2018445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7" name="Obrázek 6" descr="Výřez obrazovk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783978"/>
            <a:ext cx="5036109" cy="23115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ovéPole 7"/>
          <p:cNvSpPr txBox="1"/>
          <p:nvPr/>
        </p:nvSpPr>
        <p:spPr>
          <a:xfrm>
            <a:off x="4716016" y="6095516"/>
            <a:ext cx="5934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obr.6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35676" y="3269764"/>
            <a:ext cx="6286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5</a:t>
            </a:r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667006" y="3503229"/>
            <a:ext cx="5902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obr.4</a:t>
            </a:r>
            <a:endParaRPr lang="cs-CZ" sz="1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24328" y="6081842"/>
            <a:ext cx="5774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obr.7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2985304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1"/>
      <p:bldP spid="9" grpId="1"/>
      <p:bldP spid="10" grpId="1"/>
      <p:bldP spid="11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Živiny – základní stavební kámen živých organismů</a:t>
            </a:r>
            <a:endParaRPr lang="cs-CZ" sz="36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11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83568" y="2924944"/>
            <a:ext cx="806489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Rostliny je přijímají z půdy a ze vzduchu(kořeny, listy)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683568" y="4113076"/>
            <a:ext cx="806489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Živočichové přijímají živiny s potravou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683568" y="5301208"/>
            <a:ext cx="806489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Podle druhu přijímané potravy se živočichové dělí na:</a:t>
            </a:r>
          </a:p>
          <a:p>
            <a:pPr algn="ctr"/>
            <a:r>
              <a:rPr lang="cs-CZ" sz="2400" dirty="0" smtClean="0"/>
              <a:t>BÝLOŽRAVCE, MASOŽRAVCE, VŠEŽRAVCE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16535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Býložravci </a:t>
            </a:r>
            <a:endParaRPr lang="cs-CZ" sz="36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12</a:t>
            </a:fld>
            <a:endParaRPr lang="cs-CZ"/>
          </a:p>
        </p:txBody>
      </p:sp>
      <p:pic>
        <p:nvPicPr>
          <p:cNvPr id="7" name="Obrázek 6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953270"/>
            <a:ext cx="5408432" cy="34919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Obdélník 7"/>
          <p:cNvSpPr/>
          <p:nvPr/>
        </p:nvSpPr>
        <p:spPr>
          <a:xfrm>
            <a:off x="323528" y="3151063"/>
            <a:ext cx="2736304" cy="309634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ž</a:t>
            </a:r>
            <a:r>
              <a:rPr lang="cs-CZ" sz="2400" dirty="0" smtClean="0"/>
              <a:t>iví se potravou rostlinného původu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k</a:t>
            </a:r>
            <a:r>
              <a:rPr lang="cs-CZ" sz="2400" dirty="0" smtClean="0"/>
              <a:t>ráva, jelen, zajíc, hraboš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172400" y="6343222"/>
            <a:ext cx="5934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obr.8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7143557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Masožravci </a:t>
            </a:r>
            <a:endParaRPr lang="cs-CZ" sz="36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13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971600" y="2843897"/>
            <a:ext cx="2736304" cy="309634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ž</a:t>
            </a:r>
            <a:r>
              <a:rPr lang="cs-CZ" sz="2400" dirty="0" smtClean="0"/>
              <a:t>iví se masem jiných živočichů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t</a:t>
            </a:r>
            <a:r>
              <a:rPr lang="cs-CZ" sz="2400" dirty="0" smtClean="0"/>
              <a:t>ygr, vlk, draví ptáci</a:t>
            </a:r>
            <a:endParaRPr lang="cs-CZ" sz="2400" dirty="0"/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536732"/>
            <a:ext cx="3888432" cy="3710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ovéPole 5"/>
          <p:cNvSpPr txBox="1"/>
          <p:nvPr/>
        </p:nvSpPr>
        <p:spPr>
          <a:xfrm>
            <a:off x="7581811" y="6212780"/>
            <a:ext cx="5918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obr.9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9803882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Všežravci </a:t>
            </a:r>
            <a:endParaRPr lang="cs-CZ" sz="36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14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67544" y="2890957"/>
            <a:ext cx="2736304" cy="309634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ž</a:t>
            </a:r>
            <a:r>
              <a:rPr lang="cs-CZ" sz="2400" dirty="0" smtClean="0"/>
              <a:t>iví se potravou rostlinného i živočišného původu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p</a:t>
            </a:r>
            <a:r>
              <a:rPr lang="cs-CZ" sz="2400" dirty="0" smtClean="0"/>
              <a:t>es, liška, divoké prase, koroptev, </a:t>
            </a:r>
            <a:r>
              <a:rPr lang="cs-CZ" sz="2400" dirty="0"/>
              <a:t>č</a:t>
            </a:r>
            <a:r>
              <a:rPr lang="cs-CZ" sz="2400" dirty="0" smtClean="0"/>
              <a:t>lověk</a:t>
            </a:r>
            <a:endParaRPr lang="cs-CZ" sz="2400" dirty="0"/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609928"/>
            <a:ext cx="5156378" cy="36584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ovéPole 5"/>
          <p:cNvSpPr txBox="1"/>
          <p:nvPr/>
        </p:nvSpPr>
        <p:spPr>
          <a:xfrm>
            <a:off x="8028384" y="6237219"/>
            <a:ext cx="6559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obr.10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0789325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15</a:t>
            </a:fld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738591" y="2242665"/>
            <a:ext cx="2088232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dýchání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738591" y="3663924"/>
            <a:ext cx="2088232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kořeny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3575394" y="5085184"/>
            <a:ext cx="2088232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potrava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3575394" y="3663924"/>
            <a:ext cx="2088232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kyslík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3575394" y="2242665"/>
            <a:ext cx="2088232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živiny</a:t>
            </a:r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6412196" y="5085184"/>
            <a:ext cx="2088232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fotosyntéza</a:t>
            </a:r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6412196" y="3663924"/>
            <a:ext cx="2088232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masožravci</a:t>
            </a:r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6412196" y="2242665"/>
            <a:ext cx="2088232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všežravci</a:t>
            </a:r>
            <a:endParaRPr lang="cs-CZ" dirty="0"/>
          </a:p>
        </p:txBody>
      </p:sp>
      <p:sp>
        <p:nvSpPr>
          <p:cNvPr id="12" name="Zaoblený obdélník 11"/>
          <p:cNvSpPr/>
          <p:nvPr/>
        </p:nvSpPr>
        <p:spPr>
          <a:xfrm>
            <a:off x="738591" y="5085184"/>
            <a:ext cx="2088232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býložravci</a:t>
            </a:r>
            <a:endParaRPr lang="cs-CZ" dirty="0"/>
          </a:p>
        </p:txBody>
      </p:sp>
      <p:sp>
        <p:nvSpPr>
          <p:cNvPr id="16" name="Výbuch 1 15"/>
          <p:cNvSpPr/>
          <p:nvPr/>
        </p:nvSpPr>
        <p:spPr>
          <a:xfrm>
            <a:off x="2339752" y="2242666"/>
            <a:ext cx="487070" cy="396044"/>
          </a:xfrm>
          <a:prstGeom prst="irregularSeal1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buch 1 16"/>
          <p:cNvSpPr/>
          <p:nvPr/>
        </p:nvSpPr>
        <p:spPr>
          <a:xfrm>
            <a:off x="8013358" y="5085184"/>
            <a:ext cx="487070" cy="396044"/>
          </a:xfrm>
          <a:prstGeom prst="irregularSeal1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buch 1 17"/>
          <p:cNvSpPr/>
          <p:nvPr/>
        </p:nvSpPr>
        <p:spPr>
          <a:xfrm>
            <a:off x="5154671" y="3663924"/>
            <a:ext cx="487070" cy="396044"/>
          </a:xfrm>
          <a:prstGeom prst="irregularSeal1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buch 2 18"/>
          <p:cNvSpPr/>
          <p:nvPr/>
        </p:nvSpPr>
        <p:spPr>
          <a:xfrm>
            <a:off x="5231397" y="5085184"/>
            <a:ext cx="410343" cy="432048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buch 2 19"/>
          <p:cNvSpPr/>
          <p:nvPr/>
        </p:nvSpPr>
        <p:spPr>
          <a:xfrm>
            <a:off x="2339752" y="3663924"/>
            <a:ext cx="410343" cy="432048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buch 2 20"/>
          <p:cNvSpPr/>
          <p:nvPr/>
        </p:nvSpPr>
        <p:spPr>
          <a:xfrm>
            <a:off x="5231398" y="2259360"/>
            <a:ext cx="410343" cy="432048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buch 2 21"/>
          <p:cNvSpPr/>
          <p:nvPr/>
        </p:nvSpPr>
        <p:spPr>
          <a:xfrm>
            <a:off x="2378115" y="5067182"/>
            <a:ext cx="410343" cy="432048"/>
          </a:xfrm>
          <a:prstGeom prst="irregularSeal2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buch 2 22"/>
          <p:cNvSpPr/>
          <p:nvPr/>
        </p:nvSpPr>
        <p:spPr>
          <a:xfrm>
            <a:off x="8077453" y="3663924"/>
            <a:ext cx="410343" cy="432048"/>
          </a:xfrm>
          <a:prstGeom prst="irregularSeal2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buch 2 23"/>
          <p:cNvSpPr/>
          <p:nvPr/>
        </p:nvSpPr>
        <p:spPr>
          <a:xfrm>
            <a:off x="8077454" y="2233501"/>
            <a:ext cx="410343" cy="432048"/>
          </a:xfrm>
          <a:prstGeom prst="irregularSeal2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738591" y="1052736"/>
            <a:ext cx="74671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/>
              <a:t>Mezi následujícími slovy vyber trojice, které k sobě patří: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227435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odrá, Bublina, Bazén, Pod Vodou, Voda, Mokrý, Vzdu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627" y="1526229"/>
            <a:ext cx="4732224" cy="354916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Výbuch 2 11"/>
          <p:cNvSpPr/>
          <p:nvPr/>
        </p:nvSpPr>
        <p:spPr>
          <a:xfrm rot="2283578">
            <a:off x="2833394" y="2650568"/>
            <a:ext cx="2088232" cy="2329282"/>
          </a:xfrm>
          <a:prstGeom prst="irregularSeal2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buch 2 4"/>
          <p:cNvSpPr/>
          <p:nvPr/>
        </p:nvSpPr>
        <p:spPr>
          <a:xfrm rot="2012103">
            <a:off x="3379552" y="1233607"/>
            <a:ext cx="2088232" cy="2329282"/>
          </a:xfrm>
          <a:prstGeom prst="irregularSeal2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buch 2 10"/>
          <p:cNvSpPr/>
          <p:nvPr/>
        </p:nvSpPr>
        <p:spPr>
          <a:xfrm rot="1647773">
            <a:off x="2615176" y="1561321"/>
            <a:ext cx="2088232" cy="232928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buch 2 12"/>
          <p:cNvSpPr/>
          <p:nvPr/>
        </p:nvSpPr>
        <p:spPr>
          <a:xfrm rot="1342773">
            <a:off x="4373479" y="1601779"/>
            <a:ext cx="2088232" cy="2329282"/>
          </a:xfrm>
          <a:prstGeom prst="irregularSeal2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buch 2 13"/>
          <p:cNvSpPr/>
          <p:nvPr/>
        </p:nvSpPr>
        <p:spPr>
          <a:xfrm rot="1744398">
            <a:off x="4214284" y="2650568"/>
            <a:ext cx="2088232" cy="232928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1091843" y="997505"/>
            <a:ext cx="1895981" cy="11126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chlorofyl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399369" y="2210093"/>
            <a:ext cx="1895981" cy="11126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kyslík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6447999" y="997506"/>
            <a:ext cx="1895981" cy="11126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vítr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6591661" y="2350442"/>
            <a:ext cx="1895981" cy="11126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Oxid uhelnatý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514410" y="3463095"/>
            <a:ext cx="1895981" cy="11126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dusík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1454369" y="4682334"/>
            <a:ext cx="1895981" cy="11126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Sluneční záření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3456841" y="4972550"/>
            <a:ext cx="1895981" cy="11126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cukry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5551125" y="4819563"/>
            <a:ext cx="1895981" cy="11126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Oxid uhličitý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6623878" y="3684551"/>
            <a:ext cx="1895981" cy="11126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Kolísání teploty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4" name="Veselý obličej 23"/>
          <p:cNvSpPr/>
          <p:nvPr/>
        </p:nvSpPr>
        <p:spPr>
          <a:xfrm>
            <a:off x="6900542" y="6165304"/>
            <a:ext cx="452542" cy="435725"/>
          </a:xfrm>
          <a:prstGeom prst="smileyFace">
            <a:avLst>
              <a:gd name="adj" fmla="val -4653"/>
            </a:avLst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6229216" y="6165304"/>
            <a:ext cx="452542" cy="435725"/>
          </a:xfrm>
          <a:prstGeom prst="smileyFace">
            <a:avLst>
              <a:gd name="adj" fmla="val -4653"/>
            </a:avLst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eselý obličej 26"/>
          <p:cNvSpPr/>
          <p:nvPr/>
        </p:nvSpPr>
        <p:spPr>
          <a:xfrm>
            <a:off x="8243195" y="6165304"/>
            <a:ext cx="452542" cy="435725"/>
          </a:xfrm>
          <a:prstGeom prst="smileyFace">
            <a:avLst>
              <a:gd name="adj" fmla="val -4653"/>
            </a:avLst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eselý obličej 27"/>
          <p:cNvSpPr/>
          <p:nvPr/>
        </p:nvSpPr>
        <p:spPr>
          <a:xfrm>
            <a:off x="7571868" y="6165304"/>
            <a:ext cx="452542" cy="435725"/>
          </a:xfrm>
          <a:prstGeom prst="smileyFace">
            <a:avLst>
              <a:gd name="adj" fmla="val -4653"/>
            </a:avLst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028950" y="730344"/>
            <a:ext cx="30861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chemeClr val="tx2"/>
                </a:solidFill>
              </a:rPr>
              <a:t>FOTOSYNTÉZA</a:t>
            </a:r>
            <a:endParaRPr lang="cs-CZ" sz="3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8829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2" grpId="0" animBg="1"/>
      <p:bldP spid="5" grpId="0" animBg="1"/>
      <p:bldP spid="11" grpId="0" animBg="1"/>
      <p:bldP spid="13" grpId="0" animBg="1"/>
      <p:bldP spid="14" grpId="0" animBg="1"/>
      <p:bldP spid="24" grpId="0" animBg="1"/>
      <p:bldP spid="26" grpId="0" animBg="1"/>
      <p:bldP spid="27" grpId="0" animBg="1"/>
      <p:bldP spid="28" grpId="0" animBg="1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17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763524"/>
            <a:ext cx="58160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/>
                </a:solidFill>
              </a:rPr>
              <a:t>Co potřebují rostliny a živočichové k životu?</a:t>
            </a:r>
            <a:endParaRPr lang="cs-CZ" sz="2400" dirty="0">
              <a:solidFill>
                <a:schemeClr val="accent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10571" y="2884874"/>
            <a:ext cx="57134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/>
                </a:solidFill>
              </a:rPr>
              <a:t>Kterou částí přijímají rostliny vodu a živiny?</a:t>
            </a:r>
            <a:endParaRPr lang="cs-CZ" sz="2400" dirty="0">
              <a:solidFill>
                <a:schemeClr val="accent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4006224"/>
            <a:ext cx="35686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/>
                </a:solidFill>
              </a:rPr>
              <a:t>Co vzniká při fotosyntéze?</a:t>
            </a:r>
            <a:endParaRPr lang="cs-CZ" sz="2400" dirty="0">
              <a:solidFill>
                <a:schemeClr val="accent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5576" y="5127575"/>
            <a:ext cx="45281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1"/>
                </a:solidFill>
              </a:rPr>
              <a:t>Co je zdrojem světla a tepla?</a:t>
            </a:r>
            <a:endParaRPr lang="cs-CZ" sz="2400" dirty="0">
              <a:solidFill>
                <a:schemeClr val="accent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31640" y="3370203"/>
            <a:ext cx="1888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l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isty a kořeny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3568" y="1052736"/>
            <a:ext cx="3052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accent1"/>
                </a:solidFill>
              </a:rPr>
              <a:t>Závěrečný </a:t>
            </a:r>
            <a:r>
              <a:rPr lang="cs-CZ" sz="2800" dirty="0" err="1" smtClean="0">
                <a:solidFill>
                  <a:schemeClr val="accent1"/>
                </a:solidFill>
              </a:rPr>
              <a:t>minitest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11482" y="2225968"/>
            <a:ext cx="8947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kyslík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879516" y="2227365"/>
            <a:ext cx="9156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živiny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331640" y="2223701"/>
            <a:ext cx="19399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s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větlo a teplo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485491" y="2225189"/>
            <a:ext cx="8386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vodu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331640" y="4516705"/>
            <a:ext cx="8947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kyslík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318030" y="5663207"/>
            <a:ext cx="10422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Slunce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78212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1" grpId="0"/>
      <p:bldP spid="12" grpId="0"/>
      <p:bldP spid="13" grpId="0"/>
      <p:bldP spid="14" grpId="0"/>
      <p:bldP spid="16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096344"/>
          </a:xfrm>
        </p:spPr>
        <p:txBody>
          <a:bodyPr>
            <a:normAutofit fontScale="62500" lnSpcReduction="20000"/>
          </a:bodyPr>
          <a:lstStyle/>
          <a:p>
            <a:r>
              <a:rPr lang="cs-CZ" i="1" u="sng" dirty="0" smtClean="0"/>
              <a:t>Použitá literatura:</a:t>
            </a:r>
          </a:p>
          <a:p>
            <a:r>
              <a:rPr lang="cs-CZ" sz="2000" i="1" dirty="0" smtClean="0"/>
              <a:t>Přírodověda pro 5. ročník základní školy, nakladatelství SPN, 2011</a:t>
            </a:r>
          </a:p>
          <a:p>
            <a:r>
              <a:rPr lang="cs-CZ" i="1" u="sng" dirty="0" smtClean="0"/>
              <a:t>Jiné zdroje:</a:t>
            </a:r>
          </a:p>
          <a:p>
            <a:r>
              <a:rPr lang="cs-CZ" sz="2000" i="1" dirty="0"/>
              <a:t>o</a:t>
            </a:r>
            <a:r>
              <a:rPr lang="cs-CZ" sz="2000" i="1" dirty="0" smtClean="0"/>
              <a:t>br. 1 – 7 archiv autora</a:t>
            </a:r>
          </a:p>
          <a:p>
            <a:r>
              <a:rPr lang="cs-CZ" sz="2000" i="1" dirty="0"/>
              <a:t>g</a:t>
            </a:r>
            <a:r>
              <a:rPr lang="cs-CZ" sz="2000" i="1" dirty="0" smtClean="0"/>
              <a:t>alerie: office.microsoft.com</a:t>
            </a:r>
          </a:p>
          <a:p>
            <a:r>
              <a:rPr lang="cs-CZ" sz="2000" i="1" dirty="0"/>
              <a:t>g</a:t>
            </a:r>
            <a:r>
              <a:rPr lang="cs-CZ" sz="2000" i="1" dirty="0" smtClean="0"/>
              <a:t>alerie</a:t>
            </a:r>
            <a:r>
              <a:rPr lang="cs-CZ" sz="2000" i="1" smtClean="0"/>
              <a:t>: pixabay.com</a:t>
            </a:r>
            <a:endParaRPr lang="cs-CZ" sz="2000" i="1" dirty="0" smtClean="0"/>
          </a:p>
          <a:p>
            <a:r>
              <a:rPr lang="cs-CZ" i="1" u="sng" dirty="0" smtClean="0"/>
              <a:t>Internetové odkazy:</a:t>
            </a:r>
            <a:endParaRPr lang="cs-CZ" sz="2000" dirty="0"/>
          </a:p>
          <a:p>
            <a:r>
              <a:rPr lang="cs-CZ" sz="2000" dirty="0"/>
              <a:t>o</a:t>
            </a:r>
            <a:r>
              <a:rPr lang="cs-CZ" sz="2000" dirty="0" smtClean="0"/>
              <a:t>br. 8 THYSSEN</a:t>
            </a:r>
            <a:r>
              <a:rPr lang="cs-CZ" sz="2000" dirty="0"/>
              <a:t>, Malene. </a:t>
            </a:r>
            <a:r>
              <a:rPr lang="cs-CZ" sz="2000" i="1" dirty="0"/>
              <a:t>wikipedia.cz</a:t>
            </a:r>
            <a:r>
              <a:rPr lang="cs-CZ" sz="2000" dirty="0"/>
              <a:t> [online]. [cit. 12.9.2013]. Dostupný na WWW: http://upload.wikimedia.org/wikipedia/commons/7/7a/Sortbroget_dansk_malkerace.jpg 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Obr. 9 THYSSEN</a:t>
            </a:r>
            <a:r>
              <a:rPr lang="cs-CZ" sz="2000" dirty="0"/>
              <a:t>, Malene. </a:t>
            </a:r>
            <a:r>
              <a:rPr lang="cs-CZ" sz="2000" i="1" dirty="0"/>
              <a:t>wikipedia.cz</a:t>
            </a:r>
            <a:r>
              <a:rPr lang="cs-CZ" sz="2000" dirty="0"/>
              <a:t> [online]. [cit. 12.9.2013]. Dostupný na WWW: http://upload.wikimedia.org/wikipedia/commons/7/70/Musv%C3%A5ge_cropped.jpg </a:t>
            </a:r>
            <a:endParaRPr lang="cs-CZ" sz="2000" dirty="0" smtClean="0"/>
          </a:p>
          <a:p>
            <a:endParaRPr lang="cs-CZ" sz="1800" dirty="0"/>
          </a:p>
          <a:p>
            <a:r>
              <a:rPr lang="cs-CZ" sz="1800" dirty="0" smtClean="0"/>
              <a:t>Obr. 10 BERN</a:t>
            </a:r>
            <a:r>
              <a:rPr lang="cs-CZ" sz="1800" dirty="0"/>
              <a:t>, V.. </a:t>
            </a:r>
            <a:r>
              <a:rPr lang="cs-CZ" sz="1800" i="1" dirty="0" smtClean="0"/>
              <a:t>wikipedia.cz</a:t>
            </a:r>
            <a:r>
              <a:rPr lang="cs-CZ" sz="1800" dirty="0" smtClean="0"/>
              <a:t> </a:t>
            </a:r>
            <a:r>
              <a:rPr lang="cs-CZ" sz="1800" dirty="0"/>
              <a:t>[online]. [cit. 12.9.2013]. Dostupný na WWW: http://</a:t>
            </a:r>
            <a:r>
              <a:rPr lang="cs-CZ" sz="1800" dirty="0" smtClean="0"/>
              <a:t>upload.wikimedia.org/wikipedia/commons/d/d0/Vulpes_vulpes_standing_in_snow.jpg</a:t>
            </a: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18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760</TotalTime>
  <Words>598</Words>
  <Application>Microsoft Office PowerPoint</Application>
  <PresentationFormat>Předvádění na obrazovce (4:3)</PresentationFormat>
  <Paragraphs>147</Paragraphs>
  <Slides>18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Vlnění</vt:lpstr>
      <vt:lpstr>Základní škola a Mateřská škola Bílá Třemešná, okres Trutnov</vt:lpstr>
      <vt:lpstr>Anotace</vt:lpstr>
      <vt:lpstr>Neživá příroda a život</vt:lpstr>
      <vt:lpstr>   Bez neživé přírody nemohou živé organismy existovat.  </vt:lpstr>
      <vt:lpstr>Neživá příroda poskytuje živým organismům: </vt:lpstr>
      <vt:lpstr>Kyslík</vt:lpstr>
      <vt:lpstr>Prezentace aplikace PowerPoint</vt:lpstr>
      <vt:lpstr>Světlo  a teplo</vt:lpstr>
      <vt:lpstr>Voda</vt:lpstr>
      <vt:lpstr>Prezentace aplikace PowerPoint</vt:lpstr>
      <vt:lpstr>Živiny – základní stavební kámen živých organismů</vt:lpstr>
      <vt:lpstr>Býložravci </vt:lpstr>
      <vt:lpstr>Masožravci </vt:lpstr>
      <vt:lpstr>Všežravci 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Miluše Senetová</cp:lastModifiedBy>
  <cp:revision>69</cp:revision>
  <dcterms:created xsi:type="dcterms:W3CDTF">2013-05-10T12:01:16Z</dcterms:created>
  <dcterms:modified xsi:type="dcterms:W3CDTF">2013-11-05T21:14:57Z</dcterms:modified>
</cp:coreProperties>
</file>